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F950-E8B4-4B66-A594-958E2C61C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A1D7F-5D10-45C3-BBA8-16FFC9421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6CC3D-8991-4125-A1C8-37620388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D1EB-6E95-4FDA-889C-95809C68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1C15-CA5B-4FD6-B94D-3A980C66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11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F045-335F-4AD6-A775-DE2710C7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66331-69E3-4A6D-8532-E9325D689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C33A-BE3F-4540-A8F0-DA2F06B7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CCE1-7DD2-411B-934B-FBF479FE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86180-4F57-4FDC-9A28-CE411D77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828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76A63-CAE4-4E02-9F6B-0B4A4BC36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3D579-D6EF-41DF-8B9B-0102BB61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5A1A1-85FC-419A-95AB-5F4BE31B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0F18-3425-455F-AFB8-7A85B886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B43A-F6CE-4368-AF51-BFF6A970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640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3E30-218B-48FA-ACDE-CF80F5BB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48AF-0CDE-46DC-96A5-710F27690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7B9D5-14A7-42E2-83E4-35954364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662-345E-4C50-A37D-0C32CE37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38F4-0FE4-48E1-BD94-BCF96CD7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73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FF2A-866D-4648-B8EB-4FDF30D9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7631C-B2D1-444B-85A1-2190C7923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D9C8-B49F-495D-BA89-794A71EB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D806-A6DD-407C-892E-38B4402B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2F91-4C63-4E4D-9671-984CF81B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83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CDEC-51BB-4315-A620-71BD0165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86F8-307E-4D92-88C1-9F573DDE6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8FC3B-3F6D-4E9C-B120-D2576A4AC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E1D3E-3BAF-4F0B-88F8-114EA35D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2761B-B68A-45E0-ACC2-43E75B37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00519-DF68-4B87-A622-3BE0E6B3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05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4148-07C9-40F5-880D-2F9E7258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41D4F-023A-4CE7-8156-876E0728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6259A-40D1-46BB-A9C4-E8FFC8160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4A69C-44C2-479B-BC28-84D60C902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B69E2-ACB9-41EB-B371-8FCAB00BD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27EC0-BAA5-44CB-9A28-C194EEFC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12C94-7324-413D-B8DB-BB8F78B7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BBA45-B694-483F-8C70-450CD3BA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255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3598-784E-445F-86AC-58A7F919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BBAE8-298A-4A9F-BA0A-3FBBDBA5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86772-EB00-4E11-A90B-6352C5D1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744DA-39A7-461F-ACE7-53D7BB75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29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703EE-82BA-4AF4-A77E-D36608DC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A8576-8582-4364-AA4E-D96CD19F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7F005-FF0C-4BE2-8C28-364C31C7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38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2B35-65C3-4EE4-8904-337148F6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53F8-E7F9-48F7-BE71-16BA5F4B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66897-3CF7-4A57-A06A-EE11AAF59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D5A7F-936E-47FB-9CC2-F9105054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D20AA-2BFE-4E1F-8AB4-775731C6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58733-170B-4A27-9A61-31A1F656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974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3F7D-2C3A-4708-A451-407661A8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7D482-581F-4E30-9F61-63C49DC0F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8B047-14FE-4109-B2E6-512E2F59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38D6F-05D9-411B-834C-BADB3D51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339C8-DF05-4FE6-8FF2-922C7084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32502-0A66-4275-9086-BDF9FBE3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407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F197B-88E6-46A1-9261-20E318DF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43355-B725-42F6-9164-7BDAE8B7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02CB-A5BF-403F-B1D5-F345F0F09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5BE9-F3CD-4EC5-9DB4-B8DFBF0E8B87}" type="datetimeFigureOut">
              <a:rPr lang="et-EE" smtClean="0"/>
              <a:t>08.09.2019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21875-EA63-40D5-B217-DC09AF53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EC9C-4778-4D54-B663-216D547AB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9CC1-912D-4F33-8516-39E97A0DEA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409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3B507-CE86-4BDA-A21C-AEFF677F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082" y="4517017"/>
            <a:ext cx="6801321" cy="1737360"/>
          </a:xfrm>
        </p:spPr>
        <p:txBody>
          <a:bodyPr anchor="ctr">
            <a:noAutofit/>
          </a:bodyPr>
          <a:lstStyle/>
          <a:p>
            <a:pPr algn="r"/>
            <a:r>
              <a:rPr lang="en-US" sz="4400" b="1"/>
              <a:t>Policy for increased circularity in post-consumer textiles in the Baltic States</a:t>
            </a:r>
            <a:endParaRPr lang="et-EE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BED6B-5DF8-4946-80BA-1F83C9BC1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Harri Moora</a:t>
            </a:r>
          </a:p>
          <a:p>
            <a:pPr algn="l"/>
            <a:r>
              <a:rPr lang="en-US"/>
              <a:t>SEI Tallinn</a:t>
            </a:r>
            <a:endParaRPr lang="et-E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AAB9396-64AA-496B-BBD2-0C87176A8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932" y="281491"/>
            <a:ext cx="3163229" cy="1977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96DD7-C47E-44F1-B8AC-AD412538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578" y="4704373"/>
            <a:ext cx="1390500" cy="13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9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055FD-55A9-4FBE-9CAC-A6C3EDC4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16" y="3143437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basis for policy development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FFCC-33FD-47FC-8CC7-EE8248A7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582" y="287677"/>
            <a:ext cx="3607472" cy="24290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Who are the main actors?</a:t>
            </a:r>
          </a:p>
          <a:p>
            <a:r>
              <a:rPr lang="en-US" sz="1800" dirty="0"/>
              <a:t>What is the situation concerning the collection, reuse, recycling other treatment?</a:t>
            </a:r>
          </a:p>
          <a:p>
            <a:r>
              <a:rPr lang="en-US" sz="1800" dirty="0"/>
              <a:t>What are the opportunities as well as barriers and challenges that hinder the development?</a:t>
            </a:r>
          </a:p>
          <a:p>
            <a:endParaRPr lang="en-US" sz="1800" dirty="0"/>
          </a:p>
          <a:p>
            <a:endParaRPr lang="en-US" sz="1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DBA4D-72EC-4C96-AFE0-71C765133171}"/>
              </a:ext>
            </a:extLst>
          </p:cNvPr>
          <p:cNvSpPr txBox="1"/>
          <p:nvPr/>
        </p:nvSpPr>
        <p:spPr>
          <a:xfrm>
            <a:off x="8717379" y="296561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Policy measures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</a:t>
            </a:r>
            <a:r>
              <a:rPr lang="en-US" sz="2000" dirty="0" err="1"/>
              <a:t>e.g</a:t>
            </a:r>
            <a:r>
              <a:rPr lang="en-US" sz="2000" dirty="0"/>
              <a:t> priorities, targets, roles and responsibilities, EPR,  possible governmental support and funding mechanism, </a:t>
            </a:r>
            <a:r>
              <a:rPr lang="en-US" sz="2000" dirty="0" err="1"/>
              <a:t>etc</a:t>
            </a:r>
            <a:r>
              <a:rPr lang="en-US" sz="2000" dirty="0"/>
              <a:t>)  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19AB728-1B91-4B52-9C46-BC41B9F85D26}"/>
              </a:ext>
            </a:extLst>
          </p:cNvPr>
          <p:cNvSpPr/>
          <p:nvPr/>
        </p:nvSpPr>
        <p:spPr>
          <a:xfrm rot="2192910">
            <a:off x="7460590" y="1949525"/>
            <a:ext cx="873303" cy="94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719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A92-6327-49FD-94E6-DAA42821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03325"/>
            <a:ext cx="5893323" cy="1325563"/>
          </a:xfrm>
        </p:spPr>
        <p:txBody>
          <a:bodyPr>
            <a:noAutofit/>
          </a:bodyPr>
          <a:lstStyle/>
          <a:p>
            <a:r>
              <a:rPr lang="en-US" b="1" dirty="0"/>
              <a:t>Main actors – </a:t>
            </a:r>
            <a:br>
              <a:rPr lang="en-US" b="1" dirty="0"/>
            </a:br>
            <a:r>
              <a:rPr lang="en-US" b="1" dirty="0"/>
              <a:t>roles and responsibilities?</a:t>
            </a:r>
            <a:endParaRPr lang="et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725D-23DF-4D1C-B239-5AE57430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92500"/>
          </a:bodyPr>
          <a:lstStyle/>
          <a:p>
            <a:r>
              <a:rPr lang="en-US" sz="2400" dirty="0"/>
              <a:t>Many actors (charities, private collectors and importers, waste management companies, municipalities,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400" dirty="0"/>
              <a:t>Difficult to get data</a:t>
            </a:r>
          </a:p>
          <a:p>
            <a:r>
              <a:rPr lang="en-US" sz="2400" dirty="0"/>
              <a:t>Collaboration between different actors is weak</a:t>
            </a:r>
          </a:p>
          <a:p>
            <a:r>
              <a:rPr lang="en-US" sz="2400" dirty="0"/>
              <a:t>Reuse sector versus waste management sector</a:t>
            </a:r>
          </a:p>
          <a:p>
            <a:r>
              <a:rPr lang="en-US" sz="2400" dirty="0"/>
              <a:t>The role of authorities?</a:t>
            </a:r>
          </a:p>
          <a:p>
            <a:endParaRPr lang="en-US" sz="1800" dirty="0"/>
          </a:p>
          <a:p>
            <a:endParaRPr lang="et-EE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2E2037BD-A0DA-4FC5-A411-487D337D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A92-6327-49FD-94E6-DAA42821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8" y="804334"/>
            <a:ext cx="6387102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Targets – collection, reuse or recycling?</a:t>
            </a:r>
            <a:endParaRPr lang="et-EE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725D-23DF-4D1C-B239-5AE57430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33" y="2491299"/>
            <a:ext cx="6382657" cy="3181684"/>
          </a:xfrm>
        </p:spPr>
        <p:txBody>
          <a:bodyPr anchor="t">
            <a:noAutofit/>
          </a:bodyPr>
          <a:lstStyle/>
          <a:p>
            <a:r>
              <a:rPr lang="en-US" sz="3200" dirty="0"/>
              <a:t>Collection of post-consumer textiles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Collection is increasing in all Baltic countries (container collection + collection points)</a:t>
            </a:r>
          </a:p>
          <a:p>
            <a:pPr lvl="1"/>
            <a:r>
              <a:rPr lang="en-US" dirty="0"/>
              <a:t>Collection rate in </a:t>
            </a:r>
            <a:r>
              <a:rPr lang="en-US" b="1" dirty="0"/>
              <a:t>Estonia ca 27% </a:t>
            </a:r>
            <a:r>
              <a:rPr lang="en-US" dirty="0"/>
              <a:t>(1/3 of that is separately collected as waste and then still incinerated or landfilled!), </a:t>
            </a:r>
            <a:r>
              <a:rPr lang="en-US" b="1" dirty="0"/>
              <a:t>Latvia 5%</a:t>
            </a:r>
            <a:r>
              <a:rPr lang="en-US" dirty="0"/>
              <a:t>, </a:t>
            </a:r>
            <a:r>
              <a:rPr lang="en-US" b="1" dirty="0"/>
              <a:t>Lithuania 10%</a:t>
            </a:r>
          </a:p>
          <a:p>
            <a:pPr lvl="1"/>
            <a:r>
              <a:rPr lang="en-US" dirty="0"/>
              <a:t>Collection is mainly focused on reusable textiles/clothing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B96EF-44FD-4D3F-AC01-BDF9D3C1C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-4" b="2739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B5C00-37FF-40A3-A2FA-E7E0146E6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1879" r="1" b="7032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687C7-62EF-4CB3-B2E0-A8F958105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74" y="1774401"/>
            <a:ext cx="5081745" cy="30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3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A92-6327-49FD-94E6-DAA42821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0" y="350838"/>
            <a:ext cx="5314536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Targets – collection, reuse or recycling?</a:t>
            </a:r>
            <a:endParaRPr lang="et-EE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725D-23DF-4D1C-B239-5AE57430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70" y="1892519"/>
            <a:ext cx="6037171" cy="440458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600" dirty="0"/>
              <a:t>Reuse of post-consumer textiles</a:t>
            </a:r>
          </a:p>
          <a:p>
            <a:pPr lvl="1"/>
            <a:r>
              <a:rPr lang="en-US" dirty="0"/>
              <a:t>The share of reused post-consumer textiles in </a:t>
            </a:r>
            <a:r>
              <a:rPr lang="en-US" b="1" dirty="0"/>
              <a:t>Estonia 17% (12%), Lithuania 7%, Latvia 5%</a:t>
            </a:r>
          </a:p>
          <a:p>
            <a:pPr lvl="1"/>
            <a:r>
              <a:rPr lang="en-US" b="1" dirty="0"/>
              <a:t>Domestic reuse  market is up to 25% </a:t>
            </a:r>
            <a:r>
              <a:rPr lang="en-US" dirty="0"/>
              <a:t>(based on our study: </a:t>
            </a:r>
            <a:r>
              <a:rPr lang="en-US" b="1" dirty="0"/>
              <a:t>Estonia 15%</a:t>
            </a:r>
            <a:r>
              <a:rPr lang="en-US" dirty="0"/>
              <a:t>, </a:t>
            </a:r>
            <a:r>
              <a:rPr lang="en-US" b="1" dirty="0"/>
              <a:t>Lithuania 24%</a:t>
            </a:r>
            <a:r>
              <a:rPr lang="en-US" dirty="0"/>
              <a:t>, </a:t>
            </a:r>
            <a:r>
              <a:rPr lang="en-US" b="1" dirty="0"/>
              <a:t>Latvia 11%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potential of domestic reuse is relatively high</a:t>
            </a:r>
            <a:endParaRPr lang="en-US" b="1" dirty="0"/>
          </a:p>
          <a:p>
            <a:r>
              <a:rPr lang="en-US" sz="2600" dirty="0"/>
              <a:t>Recycling of post-consumer textiles</a:t>
            </a:r>
          </a:p>
          <a:p>
            <a:pPr lvl="1"/>
            <a:r>
              <a:rPr lang="en-US" dirty="0"/>
              <a:t>Very few possibilities for local recycling of post-consumer textile waste</a:t>
            </a:r>
          </a:p>
          <a:p>
            <a:pPr lvl="1"/>
            <a:r>
              <a:rPr lang="en-US" dirty="0"/>
              <a:t>The main barrier for further development of circular textile industry</a:t>
            </a:r>
          </a:p>
          <a:p>
            <a:pPr lvl="1"/>
            <a:endParaRPr lang="en-US" sz="1700" b="1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4D874-3938-4CFC-A054-7930D45BF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2" r="34757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F8A537-AC3E-4D50-A453-BAA769CA6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80" y="1892519"/>
            <a:ext cx="5467372" cy="32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9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04A8F-1553-4DC6-A21D-C9F3C3AE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53" y="60807"/>
            <a:ext cx="4970691" cy="854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Policy measures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D2EF06-C309-4B05-84CC-869506C91750}"/>
              </a:ext>
            </a:extLst>
          </p:cNvPr>
          <p:cNvSpPr/>
          <p:nvPr/>
        </p:nvSpPr>
        <p:spPr>
          <a:xfrm>
            <a:off x="4588497" y="1847653"/>
            <a:ext cx="3015006" cy="3007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Targets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for increased collection, reuse and recycling </a:t>
            </a:r>
            <a:endParaRPr lang="et-EE" sz="2000" dirty="0">
              <a:solidFill>
                <a:schemeClr val="tx2"/>
              </a:solidFill>
            </a:endParaRP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779E4BF1-126F-463D-A414-9F0349311A9C}"/>
              </a:ext>
            </a:extLst>
          </p:cNvPr>
          <p:cNvSpPr/>
          <p:nvPr/>
        </p:nvSpPr>
        <p:spPr>
          <a:xfrm rot="5400000">
            <a:off x="5619946" y="1687399"/>
            <a:ext cx="952107" cy="377072"/>
          </a:xfrm>
          <a:prstGeom prst="leftRightArrow">
            <a:avLst>
              <a:gd name="adj1" fmla="val 50001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8C044147-47AA-46D8-BCA0-1F4135F7C9CE}"/>
              </a:ext>
            </a:extLst>
          </p:cNvPr>
          <p:cNvSpPr/>
          <p:nvPr/>
        </p:nvSpPr>
        <p:spPr>
          <a:xfrm rot="5400000">
            <a:off x="5660983" y="4637987"/>
            <a:ext cx="952107" cy="377072"/>
          </a:xfrm>
          <a:prstGeom prst="leftRightArrow">
            <a:avLst>
              <a:gd name="adj1" fmla="val 50001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B3517-DBFA-427E-8B7A-D2027A49AE92}"/>
              </a:ext>
            </a:extLst>
          </p:cNvPr>
          <p:cNvSpPr txBox="1"/>
          <p:nvPr/>
        </p:nvSpPr>
        <p:spPr>
          <a:xfrm>
            <a:off x="8235" y="2714919"/>
            <a:ext cx="1945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Baltic </a:t>
            </a:r>
          </a:p>
          <a:p>
            <a:r>
              <a:rPr lang="en-US" sz="2800" dirty="0"/>
              <a:t>cooperation</a:t>
            </a:r>
            <a:endParaRPr lang="et-EE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F7D4E-4B3D-4347-BEAD-0B9E34A49E56}"/>
              </a:ext>
            </a:extLst>
          </p:cNvPr>
          <p:cNvSpPr txBox="1"/>
          <p:nvPr/>
        </p:nvSpPr>
        <p:spPr>
          <a:xfrm>
            <a:off x="10341156" y="2499474"/>
            <a:ext cx="1945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Nordic-</a:t>
            </a:r>
          </a:p>
          <a:p>
            <a:r>
              <a:rPr lang="en-US" sz="2800" dirty="0"/>
              <a:t>Baltic </a:t>
            </a:r>
          </a:p>
          <a:p>
            <a:r>
              <a:rPr lang="en-US" sz="2800" dirty="0"/>
              <a:t>cooperation</a:t>
            </a:r>
            <a:endParaRPr lang="et-EE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8267D-8124-435A-BC22-7684B2E5D36E}"/>
              </a:ext>
            </a:extLst>
          </p:cNvPr>
          <p:cNvSpPr txBox="1"/>
          <p:nvPr/>
        </p:nvSpPr>
        <p:spPr>
          <a:xfrm>
            <a:off x="2713712" y="976820"/>
            <a:ext cx="24840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Measures supporting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increased collection –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collection obligation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for municipalities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to secure collection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network, </a:t>
            </a:r>
            <a:r>
              <a:rPr lang="en-US" sz="2000" b="1" dirty="0" err="1">
                <a:solidFill>
                  <a:schemeClr val="bg1"/>
                </a:solidFill>
              </a:rPr>
              <a:t>etc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endParaRPr lang="et-EE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8E5BE-65DB-46AE-8084-4E0D87302E07}"/>
              </a:ext>
            </a:extLst>
          </p:cNvPr>
          <p:cNvSpPr txBox="1"/>
          <p:nvPr/>
        </p:nvSpPr>
        <p:spPr>
          <a:xfrm>
            <a:off x="4899834" y="5794843"/>
            <a:ext cx="3087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Informative measures –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information campaigns, </a:t>
            </a:r>
            <a:r>
              <a:rPr lang="en-US" sz="2000" b="1" dirty="0" err="1">
                <a:solidFill>
                  <a:schemeClr val="bg1"/>
                </a:solidFill>
              </a:rPr>
              <a:t>etc</a:t>
            </a:r>
            <a:endParaRPr lang="et-EE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D693F7-F12F-4A3A-A798-F27424C28D87}"/>
              </a:ext>
            </a:extLst>
          </p:cNvPr>
          <p:cNvSpPr txBox="1"/>
          <p:nvPr/>
        </p:nvSpPr>
        <p:spPr>
          <a:xfrm>
            <a:off x="2404180" y="3669026"/>
            <a:ext cx="3078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Measures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supporting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reuse and recycling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business and infrastructure</a:t>
            </a:r>
            <a:endParaRPr lang="et-EE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EFEFC0-9EC0-41D4-8364-E316B138FD6F}"/>
              </a:ext>
            </a:extLst>
          </p:cNvPr>
          <p:cNvSpPr txBox="1"/>
          <p:nvPr/>
        </p:nvSpPr>
        <p:spPr>
          <a:xfrm>
            <a:off x="7599521" y="4330745"/>
            <a:ext cx="1878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Circular public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procurement –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reuse/recycling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content </a:t>
            </a:r>
            <a:endParaRPr lang="et-EE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EDA99A-D076-48D3-B1A1-2780CDB922C9}"/>
              </a:ext>
            </a:extLst>
          </p:cNvPr>
          <p:cNvSpPr txBox="1"/>
          <p:nvPr/>
        </p:nvSpPr>
        <p:spPr>
          <a:xfrm>
            <a:off x="7603503" y="2714919"/>
            <a:ext cx="2523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Economic incentives –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EPR,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tax relief, </a:t>
            </a:r>
            <a:r>
              <a:rPr lang="en-US" sz="2000" b="1" dirty="0" err="1">
                <a:solidFill>
                  <a:schemeClr val="bg1"/>
                </a:solidFill>
              </a:rPr>
              <a:t>etc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8DBC2-42F1-4BA9-9FC5-712FC2E1271A}"/>
              </a:ext>
            </a:extLst>
          </p:cNvPr>
          <p:cNvSpPr txBox="1"/>
          <p:nvPr/>
        </p:nvSpPr>
        <p:spPr>
          <a:xfrm>
            <a:off x="7170170" y="1048272"/>
            <a:ext cx="23850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Voluntary actions –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commitments and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standards to engage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stakeholders</a:t>
            </a:r>
            <a:endParaRPr lang="et-E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4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345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Policy for increased circularity in post-consumer textiles in the Baltic States</vt:lpstr>
      <vt:lpstr>The basis for policy development</vt:lpstr>
      <vt:lpstr>Main actors –  roles and responsibilities?</vt:lpstr>
      <vt:lpstr>Targets – collection, reuse or recycling?</vt:lpstr>
      <vt:lpstr>Targets – collection, reuse or recycling?</vt:lpstr>
      <vt:lpstr>Policy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for increased circularity in post-consumer textiles in the Baltic States</dc:title>
  <dc:creator>Harri Moora</dc:creator>
  <cp:lastModifiedBy>Harri Moora</cp:lastModifiedBy>
  <cp:revision>17</cp:revision>
  <dcterms:created xsi:type="dcterms:W3CDTF">2019-09-08T15:34:44Z</dcterms:created>
  <dcterms:modified xsi:type="dcterms:W3CDTF">2019-09-08T21:12:15Z</dcterms:modified>
</cp:coreProperties>
</file>