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7" r:id="rId2"/>
    <p:sldMasterId id="2147483765" r:id="rId3"/>
  </p:sldMasterIdLst>
  <p:notesMasterIdLst>
    <p:notesMasterId r:id="rId20"/>
  </p:notesMasterIdLst>
  <p:handoutMasterIdLst>
    <p:handoutMasterId r:id="rId21"/>
  </p:handoutMasterIdLst>
  <p:sldIdLst>
    <p:sldId id="454" r:id="rId4"/>
    <p:sldId id="595" r:id="rId5"/>
    <p:sldId id="592" r:id="rId6"/>
    <p:sldId id="594" r:id="rId7"/>
    <p:sldId id="596" r:id="rId8"/>
    <p:sldId id="575" r:id="rId9"/>
    <p:sldId id="574" r:id="rId10"/>
    <p:sldId id="578" r:id="rId11"/>
    <p:sldId id="579" r:id="rId12"/>
    <p:sldId id="590" r:id="rId13"/>
    <p:sldId id="581" r:id="rId14"/>
    <p:sldId id="583" r:id="rId15"/>
    <p:sldId id="601" r:id="rId16"/>
    <p:sldId id="582" r:id="rId17"/>
    <p:sldId id="599" r:id="rId18"/>
    <p:sldId id="567" r:id="rId19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 HERRERA Luis (ENTR-EXT)" initials="LPH" lastIdx="3" clrIdx="0"/>
  <p:cmAuthor id="7" name="Tapper, Elizabeth" initials="TE" lastIdx="2" clrIdx="7">
    <p:extLst/>
  </p:cmAuthor>
  <p:cmAuthor id="1" name="PLANAS HERRERA Luis (ENV)" initials="LPH" lastIdx="3" clrIdx="1"/>
  <p:cmAuthor id="8" name="PETROVA Rozalina (ENV)" initials="PR" lastIdx="1" clrIdx="8">
    <p:extLst/>
  </p:cmAuthor>
  <p:cmAuthor id="2" name="MIGLIORINI Paola (ENV)" initials="MP(" lastIdx="10" clrIdx="2"/>
  <p:cmAuthor id="3" name="VECCHIO Veronica (SG)" initials="VV(" lastIdx="3" clrIdx="3"/>
  <p:cmAuthor id="4" name="SADAUSKAS Kestutis " initials="SK(" lastIdx="7" clrIdx="4"/>
  <p:cmAuthor id="5" name="RINCON LIEVANA Maria (ENV)" initials="RLM(" lastIdx="0" clrIdx="5"/>
  <p:cmAuthor id="6" name="Goncalves Pinto, Ana Catarina" initials="GPAC" lastIdx="3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F5494"/>
    <a:srgbClr val="BDDEFF"/>
    <a:srgbClr val="E4761C"/>
    <a:srgbClr val="99CCFF"/>
    <a:srgbClr val="FFC000"/>
    <a:srgbClr val="0067B0"/>
    <a:srgbClr val="2D5EC1"/>
    <a:srgbClr val="B16702"/>
    <a:srgbClr val="B16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47545" autoAdjust="0"/>
  </p:normalViewPr>
  <p:slideViewPr>
    <p:cSldViewPr showGuides="1">
      <p:cViewPr varScale="1">
        <p:scale>
          <a:sx n="53" d="100"/>
          <a:sy n="53" d="100"/>
        </p:scale>
        <p:origin x="1704" y="66"/>
      </p:cViewPr>
      <p:guideLst>
        <p:guide orient="horz" pos="1344"/>
        <p:guide pos="2880"/>
        <p:guide orient="horz" pos="3974"/>
        <p:guide orient="horz" pos="2478"/>
      </p:guideLst>
    </p:cSldViewPr>
  </p:slideViewPr>
  <p:outlineViewPr>
    <p:cViewPr>
      <p:scale>
        <a:sx n="33" d="100"/>
        <a:sy n="33" d="100"/>
      </p:scale>
      <p:origin x="0" y="44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1074"/>
    </p:cViewPr>
  </p:sorterViewPr>
  <p:notesViewPr>
    <p:cSldViewPr showGuides="1">
      <p:cViewPr varScale="1">
        <p:scale>
          <a:sx n="81" d="100"/>
          <a:sy n="81" d="100"/>
        </p:scale>
        <p:origin x="-4020" y="-96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8604" cy="4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3" y="4"/>
            <a:ext cx="3038604" cy="4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577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3" y="8829577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8A925E3-7AF5-47CE-A038-28C519704D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04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8604" cy="4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3" y="4"/>
            <a:ext cx="3038604" cy="4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5" y="4415534"/>
            <a:ext cx="5608976" cy="418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577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3" y="8829577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665D738-25DF-48F9-9A59-8E5640E1A9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7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14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892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34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6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51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736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86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331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0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66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80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65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146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34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34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D738-25DF-48F9-9A59-8E5640E1A99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34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ubicmi\Desktop\final selection\final selection\SecondaryRawMaterials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354782"/>
            <a:ext cx="9144000" cy="5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>
              <a:spcBef>
                <a:spcPct val="0"/>
              </a:spcBef>
            </a:pP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4137025" y="1352550"/>
            <a:ext cx="5006975" cy="5505450"/>
          </a:xfrm>
          <a:prstGeom prst="rect">
            <a:avLst/>
          </a:prstGeom>
          <a:solidFill>
            <a:schemeClr val="tx1">
              <a:alpha val="76863"/>
            </a:schemeClr>
          </a:solidFill>
          <a:ln>
            <a:noFill/>
          </a:ln>
          <a:extLst/>
        </p:spPr>
        <p:txBody>
          <a:bodyPr lIns="0"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gray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gray">
          <a:xfrm>
            <a:off x="5003800" y="3140968"/>
            <a:ext cx="3889375" cy="1008062"/>
          </a:xfrm>
        </p:spPr>
        <p:txBody>
          <a:bodyPr lIns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003800" y="422046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049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8" y="190501"/>
            <a:ext cx="8563708" cy="52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8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7038" y="1147764"/>
            <a:ext cx="8563708" cy="456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54"/>
                </a:solidFill>
              </a:defRPr>
            </a:lvl1pPr>
            <a:lvl2pPr>
              <a:defRPr>
                <a:solidFill>
                  <a:srgbClr val="006654"/>
                </a:solidFill>
              </a:defRPr>
            </a:lvl2pPr>
            <a:lvl3pPr>
              <a:defRPr>
                <a:solidFill>
                  <a:srgbClr val="006654"/>
                </a:solidFill>
              </a:defRPr>
            </a:lvl3pPr>
            <a:lvl4pPr>
              <a:defRPr>
                <a:solidFill>
                  <a:srgbClr val="006654"/>
                </a:solidFill>
              </a:defRPr>
            </a:lvl4pPr>
            <a:lvl5pPr>
              <a:defRPr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14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ubicmi\Desktop\final selection\final selection\SecondaryRawMaterials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782"/>
            <a:ext cx="9144000" cy="5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137025" y="1352550"/>
            <a:ext cx="5006975" cy="5505450"/>
          </a:xfrm>
          <a:prstGeom prst="rect">
            <a:avLst/>
          </a:prstGeom>
          <a:solidFill>
            <a:srgbClr val="0067B0">
              <a:alpha val="76863"/>
            </a:srgbClr>
          </a:solidFill>
          <a:ln>
            <a:noFill/>
          </a:ln>
          <a:extLst/>
        </p:spPr>
        <p:txBody>
          <a:bodyPr lIns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lenain\Desktop\Charte\LOGO CE - EN\VERTICAL\POSITIVE VERSION\PNG\HR\LOGO CE_Vertical_EN_quadri_H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375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137025" y="6597650"/>
            <a:ext cx="86360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05038"/>
            <a:ext cx="3889375" cy="1008062"/>
          </a:xfrm>
        </p:spPr>
        <p:txBody>
          <a:bodyPr l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3284538"/>
            <a:ext cx="3889375" cy="1439862"/>
          </a:xfrm>
        </p:spPr>
        <p:txBody>
          <a:bodyPr lIns="0"/>
          <a:lstStyle>
            <a:lvl1pPr marL="0" indent="0">
              <a:buFontTx/>
              <a:buNone/>
              <a:defRPr sz="20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80288" y="5949950"/>
            <a:ext cx="1512887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FFFFF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005388" y="5373688"/>
            <a:ext cx="3887787" cy="476250"/>
          </a:xfrm>
        </p:spPr>
        <p:txBody>
          <a:bodyPr lIns="0"/>
          <a:lstStyle>
            <a:lvl1pPr>
              <a:spcBef>
                <a:spcPct val="20000"/>
              </a:spcBef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955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25EB066-39ED-4987-B71D-A77D77B5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1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EF7897B-39C9-46E3-9A61-86B541413ED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3292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C3E5036-EE7C-4D79-BCBE-511AB2AA50F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829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2602632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1"/>
            <a:ext cx="2602632" cy="327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2060848"/>
            <a:ext cx="526692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2708921"/>
            <a:ext cx="5266928" cy="327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1F9A249B-834F-4BDB-B530-CCF08EB1290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31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89DC6193-3CA6-4087-A19E-EF69A556FB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627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6B74212-FE90-4CCD-B7A5-668F8D2DF92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970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AD4EC9F3-7E33-4AA8-8CDA-6AC2C7A6575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000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456384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024" y="764704"/>
            <a:ext cx="4355976" cy="6093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56384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628636E2-41B0-4594-ADDB-609908D483A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27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25EB066-39ED-4987-B71D-A77D77B5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C53D1B29-FD9E-4A45-8ABD-A46FE38336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112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5666DD2C-475F-49CE-A81D-3ABD3FC1ABD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522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EF7897B-39C9-46E3-9A61-86B541413ED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496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BC3E5036-EE7C-4D79-BCBE-511AB2AA50F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827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/>
          <a:stretch/>
        </p:blipFill>
        <p:spPr bwMode="gray">
          <a:xfrm>
            <a:off x="390044" y="1700808"/>
            <a:ext cx="8615432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11560" y="2204864"/>
            <a:ext cx="2432854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11560" y="2852937"/>
            <a:ext cx="2432854" cy="327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286200" y="2204864"/>
            <a:ext cx="526692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3286200" y="2852937"/>
            <a:ext cx="5266928" cy="327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1F9A249B-834F-4BDB-B530-CCF08EB1290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042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9087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11560" y="2204864"/>
            <a:ext cx="2432854" cy="39212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3286200" y="2204864"/>
            <a:ext cx="5266928" cy="39212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1F9A249B-834F-4BDB-B530-CCF08EB1290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09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89DC6193-3CA6-4087-A19E-EF69A556FB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2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5196" y="75537"/>
            <a:ext cx="7765420" cy="647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75543" y="1152526"/>
            <a:ext cx="7765073" cy="46339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74688" y="6200775"/>
            <a:ext cx="2967037" cy="24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001746"/>
                </a:solidFill>
              </a:defRPr>
            </a:lvl1pPr>
            <a:lvl2pPr marL="422041" indent="0">
              <a:buNone/>
              <a:defRPr/>
            </a:lvl2pPr>
            <a:lvl3pPr marL="844082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 smtClean="0"/>
              <a:t>Illustration reference goes here</a:t>
            </a:r>
          </a:p>
        </p:txBody>
      </p:sp>
    </p:spTree>
    <p:extLst>
      <p:ext uri="{BB962C8B-B14F-4D97-AF65-F5344CB8AC3E}">
        <p14:creationId xmlns:p14="http://schemas.microsoft.com/office/powerpoint/2010/main" val="143939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E4D38C-08A3-4F11-90B4-BC16265E536C}" type="datetimeFigureOut">
              <a:rPr lang="en-GB" sz="180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09/09/2019</a:t>
            </a:fld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B5897E1-8595-49EF-86D1-CA42BB92B66D}" type="slidenum">
              <a:rPr lang="en-GB" altLang="en-US" sz="1800">
                <a:solidFill>
                  <a:prstClr val="black"/>
                </a:solidFill>
                <a:latin typeface="Open San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altLang="en-US" sz="1800">
              <a:solidFill>
                <a:prstClr val="black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6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" Target="../slides/slide1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gray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1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52925" y="6597650"/>
            <a:ext cx="438150" cy="261938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B295FA10-D784-471B-9B66-2555E652585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35" r:id="rId6"/>
    <p:sldLayoutId id="21474836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38735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Wingdings" panose="05000000000000000000" pitchFamily="2" charset="2"/>
        <a:buChar char="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31" y="6228000"/>
            <a:ext cx="1993846" cy="434436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 userDrawn="1"/>
        </p:nvSpPr>
        <p:spPr>
          <a:xfrm>
            <a:off x="1758463" y="152400"/>
            <a:ext cx="66430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62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7"/>
          <p:cNvCxnSpPr/>
          <p:nvPr userDrawn="1"/>
        </p:nvCxnSpPr>
        <p:spPr>
          <a:xfrm>
            <a:off x="0" y="756000"/>
            <a:ext cx="9144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4352925" y="6597650"/>
            <a:ext cx="438150" cy="26035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67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1" name="Picture 2" descr="C:\Documents and Settings\lenain\Desktop\Charte\LOGO CE - EN\VERTICAL\NEGATIVE VERSION\PNG\HR\LOGO CE_Vertical_EN_NEG_quadri_H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38125"/>
            <a:ext cx="1055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2925" y="6597650"/>
            <a:ext cx="438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B295FA10-D784-471B-9B66-2555E652585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012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4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44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1" y="2708920"/>
            <a:ext cx="8352928" cy="1008062"/>
          </a:xfrm>
        </p:spPr>
        <p:txBody>
          <a:bodyPr/>
          <a:lstStyle/>
          <a:p>
            <a:r>
              <a:rPr lang="en-US" altLang="en-US" sz="3200" noProof="0" dirty="0" smtClean="0"/>
              <a:t>EU policy regarding textile waste</a:t>
            </a:r>
            <a:endParaRPr lang="en-US" altLang="en-US" sz="3200" noProof="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19926" y="4581128"/>
            <a:ext cx="4788024" cy="18722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b="1" i="1" dirty="0" smtClean="0"/>
              <a:t>Chiel </a:t>
            </a:r>
            <a:r>
              <a:rPr lang="en-US" altLang="en-US" sz="1800" b="1" i="1" dirty="0" err="1" smtClean="0"/>
              <a:t>Berends</a:t>
            </a:r>
            <a:endParaRPr lang="en-US" altLang="en-US" sz="1800" b="1" i="1" dirty="0" smtClean="0"/>
          </a:p>
          <a:p>
            <a:pPr>
              <a:spcBef>
                <a:spcPts val="0"/>
              </a:spcBef>
            </a:pPr>
            <a:r>
              <a:rPr lang="en-US" altLang="en-US" sz="1800" b="1" i="1" noProof="0" dirty="0" smtClean="0"/>
              <a:t>European Commission</a:t>
            </a:r>
          </a:p>
          <a:p>
            <a:pPr>
              <a:spcBef>
                <a:spcPts val="0"/>
              </a:spcBef>
            </a:pPr>
            <a:r>
              <a:rPr lang="en-US" altLang="en-US" sz="1800" b="1" i="1" noProof="0" dirty="0" smtClean="0"/>
              <a:t>DG Environment</a:t>
            </a:r>
          </a:p>
          <a:p>
            <a:pPr>
              <a:spcBef>
                <a:spcPts val="0"/>
              </a:spcBef>
            </a:pPr>
            <a:endParaRPr lang="en-US" altLang="en-US" sz="1800" b="1" i="1" dirty="0"/>
          </a:p>
          <a:p>
            <a:pPr>
              <a:spcBef>
                <a:spcPts val="0"/>
              </a:spcBef>
            </a:pPr>
            <a:r>
              <a:rPr lang="en-US" altLang="en-US" sz="1800" b="1" i="1" dirty="0" smtClean="0"/>
              <a:t>Riga, 9 September 2019</a:t>
            </a:r>
            <a:endParaRPr lang="en-US" altLang="en-US" sz="1800" b="1" i="1" dirty="0"/>
          </a:p>
          <a:p>
            <a:pPr>
              <a:spcBef>
                <a:spcPts val="0"/>
              </a:spcBef>
            </a:pPr>
            <a:endParaRPr lang="en-US" altLang="en-US" sz="1800" b="1" i="1" dirty="0"/>
          </a:p>
          <a:p>
            <a:pPr>
              <a:spcBef>
                <a:spcPts val="0"/>
              </a:spcBef>
            </a:pPr>
            <a:endParaRPr lang="en-US" altLang="en-US" sz="1800" b="1" i="1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6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Revisions &amp; Follow-up</a:t>
            </a:r>
            <a:endParaRPr lang="en-I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n-US" dirty="0" smtClean="0"/>
              <a:t>Art</a:t>
            </a:r>
            <a:r>
              <a:rPr lang="en-US" dirty="0"/>
              <a:t>. 11 (1) requires Member States to set up </a:t>
            </a:r>
            <a:r>
              <a:rPr lang="en-US" b="1" dirty="0"/>
              <a:t>separate collection </a:t>
            </a:r>
            <a:r>
              <a:rPr lang="en-US" dirty="0"/>
              <a:t>at least for paper, metal, plastic and glass, and, by 1 January 2025, for </a:t>
            </a:r>
            <a:r>
              <a:rPr lang="en-US" b="1" dirty="0"/>
              <a:t>textiles</a:t>
            </a:r>
            <a:r>
              <a:rPr lang="en-US" dirty="0" smtClean="0"/>
              <a:t>.</a:t>
            </a:r>
          </a:p>
          <a:p>
            <a:r>
              <a:rPr lang="en-US" dirty="0"/>
              <a:t>Art. 11 (6), states that, by 31 December 2024, the Commission shall consider the setting of </a:t>
            </a:r>
            <a:r>
              <a:rPr lang="en-US" b="1" dirty="0"/>
              <a:t>preparing for re-use </a:t>
            </a:r>
            <a:r>
              <a:rPr lang="en-US" dirty="0"/>
              <a:t>and </a:t>
            </a:r>
            <a:r>
              <a:rPr lang="en-US" b="1" dirty="0"/>
              <a:t>recycling targets </a:t>
            </a:r>
            <a:r>
              <a:rPr lang="en-US" dirty="0"/>
              <a:t>for </a:t>
            </a:r>
            <a:r>
              <a:rPr lang="en-US" dirty="0" err="1"/>
              <a:t>a.o.</a:t>
            </a:r>
            <a:r>
              <a:rPr lang="en-US" dirty="0"/>
              <a:t> </a:t>
            </a:r>
            <a:r>
              <a:rPr lang="en-US" b="1" dirty="0"/>
              <a:t>textile </a:t>
            </a:r>
            <a:r>
              <a:rPr lang="en-US" b="1" dirty="0" smtClean="0"/>
              <a:t>waste</a:t>
            </a:r>
            <a:r>
              <a:rPr lang="en-US" dirty="0" smtClean="0"/>
              <a:t>.</a:t>
            </a:r>
            <a:endParaRPr lang="en-IE" dirty="0"/>
          </a:p>
          <a:p>
            <a:endParaRPr lang="en-US" dirty="0" smtClean="0"/>
          </a:p>
          <a:p>
            <a:endParaRPr lang="en-GB" dirty="0" smtClean="0"/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093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Revisions &amp; Follow-up</a:t>
            </a:r>
            <a:endParaRPr lang="en-US" sz="24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075240" cy="4137323"/>
          </a:xfrm>
        </p:spPr>
        <p:txBody>
          <a:bodyPr/>
          <a:lstStyle/>
          <a:p>
            <a:r>
              <a:rPr lang="en-US" dirty="0" smtClean="0"/>
              <a:t>Commission </a:t>
            </a:r>
            <a:r>
              <a:rPr lang="en-US" dirty="0"/>
              <a:t>to </a:t>
            </a:r>
            <a:r>
              <a:rPr lang="en-US" dirty="0" smtClean="0"/>
              <a:t>establish </a:t>
            </a:r>
            <a:r>
              <a:rPr lang="en-US" dirty="0"/>
              <a:t>a common methodology to report on </a:t>
            </a:r>
            <a:r>
              <a:rPr lang="en-US" b="1" dirty="0"/>
              <a:t>re-use of </a:t>
            </a:r>
            <a:r>
              <a:rPr lang="en-US" b="1" dirty="0" smtClean="0"/>
              <a:t>products</a:t>
            </a:r>
            <a:endParaRPr lang="en-US" dirty="0" smtClean="0"/>
          </a:p>
          <a:p>
            <a:r>
              <a:rPr lang="en-US" dirty="0" smtClean="0"/>
              <a:t>By the end of 2024, Commission shall consider the feasibility of measures to encourage the </a:t>
            </a:r>
            <a:r>
              <a:rPr lang="en-US" b="1" dirty="0" smtClean="0"/>
              <a:t>re-use of products</a:t>
            </a:r>
            <a:endParaRPr lang="en-GB" b="1" dirty="0" smtClean="0"/>
          </a:p>
          <a:p>
            <a:endParaRPr lang="en-GB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87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Guidance on separate collection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n-US" dirty="0" smtClean="0"/>
              <a:t>Ongoing study to support the Commission in establishing guidelines for separate collection of waste</a:t>
            </a:r>
          </a:p>
          <a:p>
            <a:r>
              <a:rPr lang="en-US" dirty="0" smtClean="0"/>
              <a:t>Plastic waste, bio-waste, </a:t>
            </a:r>
            <a:r>
              <a:rPr lang="en-US" b="1" dirty="0" smtClean="0"/>
              <a:t>textile waste</a:t>
            </a:r>
            <a:r>
              <a:rPr lang="en-US" dirty="0" smtClean="0"/>
              <a:t>, hazardous household waste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60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EPR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n-GB" dirty="0" smtClean="0"/>
              <a:t>Ongoing study </a:t>
            </a:r>
            <a:r>
              <a:rPr lang="en-GB" dirty="0"/>
              <a:t>to support preparation of the Commission's guidance on the implementation of the </a:t>
            </a:r>
            <a:r>
              <a:rPr lang="en-GB" b="1" dirty="0"/>
              <a:t>general minimum requirements for extended producer responsibility schemes </a:t>
            </a:r>
            <a:r>
              <a:rPr lang="en-GB" dirty="0"/>
              <a:t>set out in Article 8a of the revised </a:t>
            </a:r>
            <a:r>
              <a:rPr lang="en-GB" dirty="0" smtClean="0"/>
              <a:t>WFD</a:t>
            </a:r>
          </a:p>
          <a:p>
            <a:endParaRPr lang="en-IE" dirty="0"/>
          </a:p>
          <a:p>
            <a:endParaRPr lang="en-US" dirty="0" smtClean="0"/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77" y="1094383"/>
            <a:ext cx="8229600" cy="1143000"/>
          </a:xfrm>
        </p:spPr>
        <p:txBody>
          <a:bodyPr/>
          <a:lstStyle/>
          <a:p>
            <a:r>
              <a:rPr lang="en-US" b="1" dirty="0"/>
              <a:t>POLITICAL GUIDELINES FOR THE NEXT EUROPEAN COMMISSION 2019-2024 </a:t>
            </a:r>
            <a:endParaRPr lang="en-I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2237383"/>
            <a:ext cx="5266928" cy="3888779"/>
          </a:xfrm>
        </p:spPr>
        <p:txBody>
          <a:bodyPr/>
          <a:lstStyle/>
          <a:p>
            <a:r>
              <a:rPr lang="en-US" i="1" dirty="0" smtClean="0"/>
              <a:t>“I </a:t>
            </a:r>
            <a:r>
              <a:rPr lang="en-US" i="1" dirty="0"/>
              <a:t>will propose a </a:t>
            </a:r>
            <a:r>
              <a:rPr lang="en-US" b="1" i="1" dirty="0"/>
              <a:t>European Green Deal</a:t>
            </a:r>
            <a:r>
              <a:rPr lang="en-US" i="1" dirty="0"/>
              <a:t> in my first 100 days in </a:t>
            </a:r>
            <a:r>
              <a:rPr lang="en-US" i="1" dirty="0" smtClean="0"/>
              <a:t>office</a:t>
            </a:r>
            <a:r>
              <a:rPr lang="en-US" i="1" dirty="0"/>
              <a:t>.</a:t>
            </a:r>
            <a:r>
              <a:rPr lang="en-US" i="1" dirty="0" smtClean="0"/>
              <a:t>” </a:t>
            </a:r>
          </a:p>
          <a:p>
            <a:r>
              <a:rPr lang="en-US" i="1" dirty="0" smtClean="0"/>
              <a:t>“I </a:t>
            </a:r>
            <a:r>
              <a:rPr lang="en-US" i="1" dirty="0"/>
              <a:t>will propose a </a:t>
            </a:r>
            <a:r>
              <a:rPr lang="en-US" b="1" i="1" dirty="0"/>
              <a:t>New Circular Economy Action Plan </a:t>
            </a:r>
            <a:r>
              <a:rPr lang="en-US" i="1" dirty="0"/>
              <a:t>focusing on sustainable resource use, especially in resource-intensive and </a:t>
            </a:r>
            <a:r>
              <a:rPr lang="en-US" i="1" dirty="0" smtClean="0"/>
              <a:t>high-impact </a:t>
            </a:r>
            <a:r>
              <a:rPr lang="en-US" i="1" dirty="0"/>
              <a:t>sectors such as </a:t>
            </a:r>
            <a:r>
              <a:rPr lang="en-US" b="1" i="1" dirty="0"/>
              <a:t>textiles</a:t>
            </a:r>
            <a:r>
              <a:rPr lang="en-US" i="1" dirty="0"/>
              <a:t> and construction</a:t>
            </a:r>
            <a:r>
              <a:rPr lang="en-US" i="1" dirty="0" smtClean="0"/>
              <a:t>.”</a:t>
            </a:r>
            <a:endParaRPr lang="en-IE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86" y="2237383"/>
            <a:ext cx="2682678" cy="37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5" y="1268760"/>
            <a:ext cx="8836690" cy="49685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508523" y="6278981"/>
            <a:ext cx="548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E" dirty="0" smtClean="0"/>
              <a:t>Source: Circular Flanders / OVAM (Public Waste Agency of Flanders)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83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3968" y="2492896"/>
            <a:ext cx="4609207" cy="1008062"/>
          </a:xfrm>
        </p:spPr>
        <p:txBody>
          <a:bodyPr/>
          <a:lstStyle/>
          <a:p>
            <a:r>
              <a:rPr lang="en-GB" sz="2800" dirty="0" smtClean="0"/>
              <a:t>Learn more about EU policy on the </a:t>
            </a:r>
            <a:r>
              <a:rPr lang="en-GB" sz="2800" dirty="0"/>
              <a:t>circular </a:t>
            </a:r>
            <a:r>
              <a:rPr lang="en-GB" sz="2800" dirty="0" smtClean="0"/>
              <a:t>economy and waste: </a:t>
            </a:r>
            <a:endParaRPr lang="en-GB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93583" y="4509120"/>
            <a:ext cx="4526889" cy="1439862"/>
          </a:xfrm>
        </p:spPr>
        <p:txBody>
          <a:bodyPr/>
          <a:lstStyle/>
          <a:p>
            <a:r>
              <a:rPr lang="en-GB" sz="2000" i="1" dirty="0"/>
              <a:t>http://ec.europa.</a:t>
            </a:r>
            <a:r>
              <a:rPr lang="en-GB" sz="2000" b="1" i="1" dirty="0"/>
              <a:t>eu</a:t>
            </a:r>
            <a:r>
              <a:rPr lang="en-GB" sz="2000" i="1" dirty="0"/>
              <a:t>/environment/</a:t>
            </a:r>
            <a:r>
              <a:rPr lang="en-GB" sz="2000" b="1" i="1" dirty="0"/>
              <a:t>circular-economy</a:t>
            </a:r>
            <a:r>
              <a:rPr lang="en-GB" sz="2000" i="1" dirty="0"/>
              <a:t>/index_en.htm </a:t>
            </a:r>
            <a:endParaRPr lang="en-GB" sz="2000" i="1" dirty="0" smtClean="0"/>
          </a:p>
          <a:p>
            <a:endParaRPr lang="en-GB" sz="2000" i="1" dirty="0"/>
          </a:p>
          <a:p>
            <a:r>
              <a:rPr lang="en-GB" sz="2000" i="1" dirty="0" smtClean="0"/>
              <a:t>ec.europa.</a:t>
            </a:r>
            <a:r>
              <a:rPr lang="en-GB" sz="2000" b="1" i="1" dirty="0" smtClean="0"/>
              <a:t>eu</a:t>
            </a:r>
            <a:r>
              <a:rPr lang="en-GB" sz="2000" i="1" dirty="0" smtClean="0"/>
              <a:t>/environment/</a:t>
            </a:r>
            <a:r>
              <a:rPr lang="en-GB" sz="2000" b="1" i="1" dirty="0" smtClean="0"/>
              <a:t>waste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Textiles in the EU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n-US" dirty="0" smtClean="0"/>
              <a:t>Textile and clothing industry in the EU</a:t>
            </a:r>
          </a:p>
          <a:p>
            <a:pPr lvl="1"/>
            <a:r>
              <a:rPr lang="en-US" dirty="0" smtClean="0"/>
              <a:t>Employs 1.7 million people in the EU and generates a turnover of EU 166 billion</a:t>
            </a:r>
          </a:p>
          <a:p>
            <a:r>
              <a:rPr lang="en-US" dirty="0" smtClean="0"/>
              <a:t>Wide sustainability aspects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Use phase</a:t>
            </a:r>
          </a:p>
          <a:p>
            <a:pPr lvl="1"/>
            <a:r>
              <a:rPr lang="en-US" dirty="0" smtClean="0"/>
              <a:t>End-of-life / after use </a:t>
            </a:r>
          </a:p>
          <a:p>
            <a:r>
              <a:rPr lang="en-US" dirty="0" smtClean="0"/>
              <a:t>Increased consumption</a:t>
            </a:r>
          </a:p>
          <a:p>
            <a:r>
              <a:rPr lang="en-US" dirty="0" smtClean="0"/>
              <a:t>Low rate of recycled content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73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Used textiles in the EU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n-US" dirty="0" smtClean="0"/>
              <a:t>Limited </a:t>
            </a:r>
            <a:r>
              <a:rPr lang="en-US" dirty="0" smtClean="0"/>
              <a:t>data available</a:t>
            </a:r>
            <a:endParaRPr lang="en-IE" dirty="0" smtClean="0"/>
          </a:p>
          <a:p>
            <a:r>
              <a:rPr lang="en-US" dirty="0" smtClean="0"/>
              <a:t>Separate collection that facilitates </a:t>
            </a:r>
          </a:p>
          <a:p>
            <a:pPr lvl="1"/>
            <a:r>
              <a:rPr lang="en-US" dirty="0" smtClean="0"/>
              <a:t>re-use </a:t>
            </a:r>
          </a:p>
          <a:p>
            <a:pPr lvl="1"/>
            <a:r>
              <a:rPr lang="en-US" dirty="0" smtClean="0"/>
              <a:t>high-quality recycling</a:t>
            </a:r>
          </a:p>
          <a:p>
            <a:r>
              <a:rPr lang="en-US" dirty="0" smtClean="0"/>
              <a:t>Collection rates vary </a:t>
            </a:r>
            <a:r>
              <a:rPr lang="en-US" dirty="0" smtClean="0"/>
              <a:t>significantly within </a:t>
            </a:r>
            <a:r>
              <a:rPr lang="en-US" dirty="0" smtClean="0"/>
              <a:t>the EU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95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Textile waste prevention and treatment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Domestic </a:t>
            </a:r>
            <a:r>
              <a:rPr lang="en-US" dirty="0"/>
              <a:t>reuse markets in Europe are limited to the top 10-20% in quality of used textiles. </a:t>
            </a:r>
            <a:endParaRPr lang="en-IE" dirty="0"/>
          </a:p>
          <a:p>
            <a:r>
              <a:rPr lang="en-US" dirty="0" smtClean="0"/>
              <a:t>Recycling </a:t>
            </a:r>
            <a:r>
              <a:rPr lang="en-US" dirty="0"/>
              <a:t>of textiles is </a:t>
            </a:r>
            <a:r>
              <a:rPr lang="en-US" dirty="0" smtClean="0"/>
              <a:t>limited</a:t>
            </a:r>
          </a:p>
          <a:p>
            <a:pPr lvl="1"/>
            <a:r>
              <a:rPr lang="en-US" dirty="0" smtClean="0"/>
              <a:t>Sorting </a:t>
            </a:r>
          </a:p>
          <a:p>
            <a:pPr lvl="1"/>
            <a:r>
              <a:rPr lang="en-US" dirty="0" smtClean="0"/>
              <a:t>Blended </a:t>
            </a:r>
            <a:r>
              <a:rPr lang="en-US" dirty="0" err="1" smtClean="0"/>
              <a:t>fibres</a:t>
            </a:r>
            <a:endParaRPr lang="en-US" dirty="0" smtClean="0"/>
          </a:p>
          <a:p>
            <a:pPr lvl="1"/>
            <a:r>
              <a:rPr lang="en-US" dirty="0" smtClean="0"/>
              <a:t>Legacy issues</a:t>
            </a:r>
          </a:p>
          <a:p>
            <a:pPr lvl="1"/>
            <a:r>
              <a:rPr lang="en-US" dirty="0" smtClean="0"/>
              <a:t>Mechanical / chemical recycling</a:t>
            </a:r>
            <a:endParaRPr lang="en-US" dirty="0"/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25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5" y="1268760"/>
            <a:ext cx="8836690" cy="49685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508523" y="6320651"/>
            <a:ext cx="548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E" dirty="0" smtClean="0"/>
              <a:t>Source: Circular Flanders / OVAM (Public Waste Agency of Flanders)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26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11959" y="2708920"/>
            <a:ext cx="4752529" cy="1800200"/>
          </a:xfrm>
        </p:spPr>
        <p:txBody>
          <a:bodyPr/>
          <a:lstStyle/>
          <a:p>
            <a:r>
              <a:rPr lang="en-US" altLang="en-US" sz="3200" b="0" noProof="0" dirty="0" smtClean="0"/>
              <a:t>EU waste legislation</a:t>
            </a:r>
            <a:endParaRPr lang="en-US" altLang="en-US" sz="3200" noProof="0" dirty="0"/>
          </a:p>
        </p:txBody>
      </p:sp>
    </p:spTree>
    <p:extLst>
      <p:ext uri="{BB962C8B-B14F-4D97-AF65-F5344CB8AC3E}">
        <p14:creationId xmlns:p14="http://schemas.microsoft.com/office/powerpoint/2010/main" val="26608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08" y="836191"/>
            <a:ext cx="8229600" cy="936625"/>
          </a:xfrm>
        </p:spPr>
        <p:txBody>
          <a:bodyPr/>
          <a:lstStyle/>
          <a:p>
            <a:r>
              <a:rPr lang="en-GB" b="1" dirty="0" smtClean="0"/>
              <a:t>The Waste Hierarchy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" y="1772816"/>
            <a:ext cx="8728059" cy="44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The revised </a:t>
            </a:r>
            <a:r>
              <a:rPr lang="en-US" sz="2400" b="1" dirty="0" smtClean="0"/>
              <a:t>WFD</a:t>
            </a:r>
            <a:endParaRPr lang="en-US" sz="24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075240" cy="4137323"/>
          </a:xfrm>
        </p:spPr>
        <p:txBody>
          <a:bodyPr/>
          <a:lstStyle/>
          <a:p>
            <a:r>
              <a:rPr lang="en-GB" sz="2000" dirty="0" smtClean="0"/>
              <a:t>Recycling </a:t>
            </a:r>
            <a:r>
              <a:rPr lang="en-GB" sz="2000" dirty="0"/>
              <a:t>targets for </a:t>
            </a:r>
            <a:r>
              <a:rPr lang="en-GB" sz="2000" b="1" dirty="0"/>
              <a:t>municipal waste </a:t>
            </a:r>
            <a:r>
              <a:rPr lang="en-GB" sz="2000" dirty="0"/>
              <a:t>and </a:t>
            </a:r>
            <a:r>
              <a:rPr lang="en-GB" sz="2000" b="1" dirty="0"/>
              <a:t>packaging waste</a:t>
            </a:r>
          </a:p>
          <a:p>
            <a:r>
              <a:rPr lang="en-GB" sz="2000" b="1" dirty="0" smtClean="0"/>
              <a:t>Landfill </a:t>
            </a:r>
            <a:r>
              <a:rPr lang="en-GB" sz="2000" b="1" dirty="0"/>
              <a:t>diversion targets </a:t>
            </a:r>
            <a:r>
              <a:rPr lang="en-GB" sz="2000" dirty="0"/>
              <a:t>for municipal waste </a:t>
            </a:r>
          </a:p>
          <a:p>
            <a:r>
              <a:rPr lang="en-GB" sz="2000" b="1" dirty="0"/>
              <a:t>Extended separate collection for municipal waste: </a:t>
            </a:r>
            <a:r>
              <a:rPr lang="en-US" sz="2000" dirty="0"/>
              <a:t>MS to ensure separate collection of at least paper, metal, plastic, glass, bio-waste (by end 2023), hazardous household waste and </a:t>
            </a:r>
            <a:r>
              <a:rPr lang="en-US" sz="2000" b="1" dirty="0"/>
              <a:t>textiles (by end 2024)</a:t>
            </a:r>
            <a:endParaRPr lang="en-GB" sz="2000" b="1" dirty="0"/>
          </a:p>
          <a:p>
            <a:r>
              <a:rPr lang="en-GB" sz="2000" dirty="0" smtClean="0"/>
              <a:t>Minimum </a:t>
            </a:r>
            <a:r>
              <a:rPr lang="en-GB" sz="2000" dirty="0"/>
              <a:t>requirements for </a:t>
            </a:r>
            <a:r>
              <a:rPr lang="en-GB" sz="2000" b="1" dirty="0"/>
              <a:t>EPR schemes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16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Waste Prevention</a:t>
            </a:r>
            <a:endParaRPr lang="en-US" sz="24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075240" cy="413732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MS shall take measures to prevent waste generation, </a:t>
            </a:r>
            <a:r>
              <a:rPr lang="en-GB" sz="2000" dirty="0" smtClean="0"/>
              <a:t>incl.:</a:t>
            </a:r>
          </a:p>
          <a:p>
            <a:r>
              <a:rPr lang="en-GB" sz="2000" dirty="0"/>
              <a:t>Encourage the re-use of products and the setting up of systems promoting repair and re-use activities, including in particular for [...] </a:t>
            </a:r>
            <a:r>
              <a:rPr lang="en-GB" sz="2000" b="1" dirty="0"/>
              <a:t>textiles</a:t>
            </a:r>
            <a:r>
              <a:rPr lang="en-GB" sz="2000" dirty="0"/>
              <a:t> </a:t>
            </a:r>
            <a:r>
              <a:rPr lang="en-GB" sz="2000" dirty="0" smtClean="0"/>
              <a:t>[...]</a:t>
            </a:r>
          </a:p>
          <a:p>
            <a:r>
              <a:rPr lang="en-GB" sz="2000" dirty="0" smtClean="0"/>
              <a:t>Promote sustainable </a:t>
            </a:r>
            <a:r>
              <a:rPr lang="en-GB" sz="2000" dirty="0"/>
              <a:t>production + consumption models</a:t>
            </a:r>
          </a:p>
          <a:p>
            <a:r>
              <a:rPr lang="en-GB" sz="2000" dirty="0"/>
              <a:t>Promote reuse and repair [..]</a:t>
            </a:r>
          </a:p>
          <a:p>
            <a:r>
              <a:rPr lang="en-GB" sz="2000" dirty="0" smtClean="0"/>
              <a:t>MS shall develop and support information campaigns to raise awareness about waste prevention and littering</a:t>
            </a:r>
            <a:endParaRPr lang="en-GB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E5036-EE7C-4D79-BCBE-511AB2AA50F1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03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ewTheme">
  <a:themeElements>
    <a:clrScheme name="Circular Economy">
      <a:dk1>
        <a:srgbClr val="0067B0"/>
      </a:dk1>
      <a:lt1>
        <a:srgbClr val="FFFFFF"/>
      </a:lt1>
      <a:dk2>
        <a:srgbClr val="004494"/>
      </a:dk2>
      <a:lt2>
        <a:srgbClr val="716554"/>
      </a:lt2>
      <a:accent1>
        <a:srgbClr val="0E7791"/>
      </a:accent1>
      <a:accent2>
        <a:srgbClr val="759A2C"/>
      </a:accent2>
      <a:accent3>
        <a:srgbClr val="EBA523"/>
      </a:accent3>
      <a:accent4>
        <a:srgbClr val="EA5C12"/>
      </a:accent4>
      <a:accent5>
        <a:srgbClr val="B4DFEE"/>
      </a:accent5>
      <a:accent6>
        <a:srgbClr val="FFD624"/>
      </a:accent6>
      <a:hlink>
        <a:srgbClr val="7030A0"/>
      </a:hlink>
      <a:folHlink>
        <a:srgbClr val="C00000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CDD2C4F-5E80-4789-B3C8-D5FFDF986117}" vid="{28369920-0669-46C7-BF33-5B5E420B2458}"/>
    </a:ext>
  </a:extLst>
</a:theme>
</file>

<file path=ppt/theme/theme3.xml><?xml version="1.0" encoding="utf-8"?>
<a:theme xmlns:a="http://schemas.openxmlformats.org/drawingml/2006/main" name="1_ReviewTheme">
  <a:themeElements>
    <a:clrScheme name="First Slid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FFD624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C220"/>
      </a:accent6>
      <a:hlink>
        <a:srgbClr val="006FB4"/>
      </a:hlink>
      <a:folHlink>
        <a:srgbClr val="2F9AFB"/>
      </a:folHlink>
    </a:clrScheme>
    <a:fontScheme name="First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irs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FFD62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C220"/>
        </a:accent6>
        <a:hlink>
          <a:srgbClr val="006FB4"/>
        </a:hlink>
        <a:folHlink>
          <a:srgbClr val="2F9A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11237</TotalTime>
  <Words>537</Words>
  <Application>Microsoft Office PowerPoint</Application>
  <PresentationFormat>On-screen Show (4:3)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Verdana</vt:lpstr>
      <vt:lpstr>Wingdings</vt:lpstr>
      <vt:lpstr>ReviewTheme</vt:lpstr>
      <vt:lpstr>16_Sections</vt:lpstr>
      <vt:lpstr>1_ReviewTheme</vt:lpstr>
      <vt:lpstr>EU policy regarding textile waste</vt:lpstr>
      <vt:lpstr>Textiles in the EU</vt:lpstr>
      <vt:lpstr>Used textiles in the EU</vt:lpstr>
      <vt:lpstr>Textile waste prevention and treatment</vt:lpstr>
      <vt:lpstr>PowerPoint Presentation</vt:lpstr>
      <vt:lpstr>EU waste legislation</vt:lpstr>
      <vt:lpstr>The Waste Hierarchy</vt:lpstr>
      <vt:lpstr>The revised WFD</vt:lpstr>
      <vt:lpstr>Waste Prevention</vt:lpstr>
      <vt:lpstr>Revisions &amp; Follow-up</vt:lpstr>
      <vt:lpstr>Revisions &amp; Follow-up</vt:lpstr>
      <vt:lpstr>Guidance on separate collection</vt:lpstr>
      <vt:lpstr>EPR</vt:lpstr>
      <vt:lpstr>POLITICAL GUIDELINES FOR THE NEXT EUROPEAN COMMISSION 2019-2024 </vt:lpstr>
      <vt:lpstr>PowerPoint Presentation</vt:lpstr>
      <vt:lpstr>Learn more about EU policy on the circular economy and waste: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</dc:title>
  <dc:creator>PLANAS HERRERA Luis (ENTR-EXT)</dc:creator>
  <cp:lastModifiedBy>BERENDS Chiel (ENV)</cp:lastModifiedBy>
  <cp:revision>567</cp:revision>
  <cp:lastPrinted>2016-10-19T08:25:00Z</cp:lastPrinted>
  <dcterms:created xsi:type="dcterms:W3CDTF">2015-11-23T11:52:55Z</dcterms:created>
  <dcterms:modified xsi:type="dcterms:W3CDTF">2019-09-09T08:02:00Z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