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79" r:id="rId2"/>
    <p:sldId id="281" r:id="rId3"/>
    <p:sldId id="257" r:id="rId4"/>
    <p:sldId id="260" r:id="rId5"/>
    <p:sldId id="261" r:id="rId6"/>
    <p:sldId id="262" r:id="rId7"/>
    <p:sldId id="272" r:id="rId8"/>
    <p:sldId id="258" r:id="rId9"/>
    <p:sldId id="280" r:id="rId10"/>
    <p:sldId id="266" r:id="rId11"/>
    <p:sldId id="267" r:id="rId12"/>
    <p:sldId id="268" r:id="rId13"/>
    <p:sldId id="269" r:id="rId14"/>
    <p:sldId id="278" r:id="rId15"/>
    <p:sldId id="283" r:id="rId16"/>
    <p:sldId id="271" r:id="rId17"/>
    <p:sldId id="263" r:id="rId18"/>
    <p:sldId id="264" r:id="rId19"/>
    <p:sldId id="282" r:id="rId20"/>
    <p:sldId id="275" r:id="rId21"/>
    <p:sldId id="276" r:id="rId22"/>
    <p:sldId id="285" r:id="rId23"/>
    <p:sldId id="284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333" autoAdjust="0"/>
  </p:normalViewPr>
  <p:slideViewPr>
    <p:cSldViewPr snapToGrid="0">
      <p:cViewPr>
        <p:scale>
          <a:sx n="60" d="100"/>
          <a:sy n="60" d="100"/>
        </p:scale>
        <p:origin x="8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eidipaabort\Desktop\NEET-statistika\neet%20statistika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eidipaabort\Desktop\NEET-statistika\neet%20statistika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eidipaabort\Desktop\NEET-statistika\neet%20statistika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eidipaabort\Desktop\NEET-statistika\neet%20statistika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eidipaabort\Desktop\NEET-statistika\neet%20statistika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Kokku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Sheet1!$D$3:$V$3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Sheet1!$D$4:$V$4</c:f>
              <c:numCache>
                <c:formatCode>#\ #,#00_ ;\-#\ #,#00\ </c:formatCode>
                <c:ptCount val="19"/>
                <c:pt idx="0">
                  <c:v>55.2</c:v>
                </c:pt>
                <c:pt idx="1">
                  <c:v>52.2</c:v>
                </c:pt>
                <c:pt idx="2">
                  <c:v>46.1</c:v>
                </c:pt>
                <c:pt idx="3">
                  <c:v>44.2</c:v>
                </c:pt>
                <c:pt idx="4">
                  <c:v>46.7</c:v>
                </c:pt>
                <c:pt idx="5">
                  <c:v>41.3</c:v>
                </c:pt>
                <c:pt idx="6">
                  <c:v>31.9</c:v>
                </c:pt>
                <c:pt idx="7">
                  <c:v>33.4</c:v>
                </c:pt>
                <c:pt idx="8">
                  <c:v>33.299999999999997</c:v>
                </c:pt>
                <c:pt idx="9">
                  <c:v>51.2</c:v>
                </c:pt>
                <c:pt idx="10">
                  <c:v>49.3</c:v>
                </c:pt>
                <c:pt idx="11">
                  <c:v>39</c:v>
                </c:pt>
                <c:pt idx="12">
                  <c:v>38.799999999999997</c:v>
                </c:pt>
                <c:pt idx="13">
                  <c:v>35.6</c:v>
                </c:pt>
                <c:pt idx="14">
                  <c:v>33.6</c:v>
                </c:pt>
                <c:pt idx="15">
                  <c:v>29.2</c:v>
                </c:pt>
                <c:pt idx="16">
                  <c:v>31.7</c:v>
                </c:pt>
                <c:pt idx="17">
                  <c:v>24.6</c:v>
                </c:pt>
                <c:pt idx="18">
                  <c:v>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37-49DE-8CD7-5AE8E5D0F4EE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Mehed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Sheet1!$D$3:$V$3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Sheet1!$D$5:$V$5</c:f>
              <c:numCache>
                <c:formatCode>#\ #,#00_ ;\-#\ #,#00\ </c:formatCode>
                <c:ptCount val="19"/>
                <c:pt idx="0">
                  <c:v>20.6</c:v>
                </c:pt>
                <c:pt idx="1">
                  <c:v>19.399999999999999</c:v>
                </c:pt>
                <c:pt idx="2">
                  <c:v>18.5</c:v>
                </c:pt>
                <c:pt idx="3">
                  <c:v>19.100000000000001</c:v>
                </c:pt>
                <c:pt idx="4">
                  <c:v>18.7</c:v>
                </c:pt>
                <c:pt idx="5">
                  <c:v>14.2</c:v>
                </c:pt>
                <c:pt idx="6">
                  <c:v>10.6</c:v>
                </c:pt>
                <c:pt idx="7">
                  <c:v>11.6</c:v>
                </c:pt>
                <c:pt idx="8">
                  <c:v>10.7</c:v>
                </c:pt>
                <c:pt idx="9">
                  <c:v>23.5</c:v>
                </c:pt>
                <c:pt idx="10">
                  <c:v>23</c:v>
                </c:pt>
                <c:pt idx="11">
                  <c:v>17.5</c:v>
                </c:pt>
                <c:pt idx="12">
                  <c:v>15.4</c:v>
                </c:pt>
                <c:pt idx="13">
                  <c:v>14.1</c:v>
                </c:pt>
                <c:pt idx="14">
                  <c:v>13.9</c:v>
                </c:pt>
                <c:pt idx="15">
                  <c:v>9.4</c:v>
                </c:pt>
                <c:pt idx="16">
                  <c:v>10.1</c:v>
                </c:pt>
                <c:pt idx="17">
                  <c:v>8.8000000000000007</c:v>
                </c:pt>
                <c:pt idx="18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37-49DE-8CD7-5AE8E5D0F4EE}"/>
            </c:ext>
          </c:extLst>
        </c:ser>
        <c:ser>
          <c:idx val="2"/>
          <c:order val="2"/>
          <c:tx>
            <c:strRef>
              <c:f>Sheet1!$C$6</c:f>
              <c:strCache>
                <c:ptCount val="1"/>
                <c:pt idx="0">
                  <c:v>Naised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Sheet1!$D$3:$V$3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Sheet1!$D$6:$V$6</c:f>
              <c:numCache>
                <c:formatCode>#\ #,#00_ ;\-#\ #,#00\ </c:formatCode>
                <c:ptCount val="19"/>
                <c:pt idx="0">
                  <c:v>34.6</c:v>
                </c:pt>
                <c:pt idx="1">
                  <c:v>32.799999999999997</c:v>
                </c:pt>
                <c:pt idx="2">
                  <c:v>27.6</c:v>
                </c:pt>
                <c:pt idx="3">
                  <c:v>25.2</c:v>
                </c:pt>
                <c:pt idx="4">
                  <c:v>28</c:v>
                </c:pt>
                <c:pt idx="5">
                  <c:v>27.1</c:v>
                </c:pt>
                <c:pt idx="6">
                  <c:v>21.3</c:v>
                </c:pt>
                <c:pt idx="7">
                  <c:v>21.8</c:v>
                </c:pt>
                <c:pt idx="8">
                  <c:v>22.6</c:v>
                </c:pt>
                <c:pt idx="9">
                  <c:v>27.8</c:v>
                </c:pt>
                <c:pt idx="10">
                  <c:v>26.3</c:v>
                </c:pt>
                <c:pt idx="11">
                  <c:v>21.6</c:v>
                </c:pt>
                <c:pt idx="12">
                  <c:v>23.4</c:v>
                </c:pt>
                <c:pt idx="13">
                  <c:v>21.5</c:v>
                </c:pt>
                <c:pt idx="14">
                  <c:v>19.7</c:v>
                </c:pt>
                <c:pt idx="15">
                  <c:v>19.8</c:v>
                </c:pt>
                <c:pt idx="16">
                  <c:v>21.6</c:v>
                </c:pt>
                <c:pt idx="17">
                  <c:v>15.8</c:v>
                </c:pt>
                <c:pt idx="18">
                  <c:v>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37-49DE-8CD7-5AE8E5D0F4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53483023"/>
        <c:axId val="1553484703"/>
      </c:lineChart>
      <c:catAx>
        <c:axId val="1553483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553484703"/>
        <c:crosses val="autoZero"/>
        <c:auto val="1"/>
        <c:lblAlgn val="ctr"/>
        <c:lblOffset val="100"/>
        <c:noMultiLvlLbl val="0"/>
      </c:catAx>
      <c:valAx>
        <c:axId val="155348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\ #,#00_ ;\-#\ #,#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55348302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Sheet2!$C$26</c:f>
              <c:strCache>
                <c:ptCount val="1"/>
                <c:pt idx="0">
                  <c:v>Mehed 15-24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Sheet2!$D$25:$V$25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Sheet2!$D$26:$V$26</c:f>
              <c:numCache>
                <c:formatCode>#\ #,#00_ ;\-#\ #,#00\ </c:formatCode>
                <c:ptCount val="19"/>
                <c:pt idx="0">
                  <c:v>13</c:v>
                </c:pt>
                <c:pt idx="1">
                  <c:v>12</c:v>
                </c:pt>
                <c:pt idx="2">
                  <c:v>9.1</c:v>
                </c:pt>
                <c:pt idx="3">
                  <c:v>10.4</c:v>
                </c:pt>
                <c:pt idx="4">
                  <c:v>11.9</c:v>
                </c:pt>
                <c:pt idx="5">
                  <c:v>7.9</c:v>
                </c:pt>
                <c:pt idx="6">
                  <c:v>6.6</c:v>
                </c:pt>
                <c:pt idx="7">
                  <c:v>8.6999999999999993</c:v>
                </c:pt>
                <c:pt idx="8">
                  <c:v>8.3000000000000007</c:v>
                </c:pt>
                <c:pt idx="9">
                  <c:v>13.6</c:v>
                </c:pt>
                <c:pt idx="10">
                  <c:v>13.2</c:v>
                </c:pt>
                <c:pt idx="11">
                  <c:v>10.199999999999999</c:v>
                </c:pt>
                <c:pt idx="12">
                  <c:v>9.1999999999999993</c:v>
                </c:pt>
                <c:pt idx="13">
                  <c:v>8.4</c:v>
                </c:pt>
                <c:pt idx="14">
                  <c:v>8.6</c:v>
                </c:pt>
                <c:pt idx="15">
                  <c:v>6.2</c:v>
                </c:pt>
                <c:pt idx="16">
                  <c:v>4.5</c:v>
                </c:pt>
                <c:pt idx="17">
                  <c:v>5.4</c:v>
                </c:pt>
                <c:pt idx="18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D-4A7E-A102-1E39BD978210}"/>
            </c:ext>
          </c:extLst>
        </c:ser>
        <c:ser>
          <c:idx val="2"/>
          <c:order val="1"/>
          <c:tx>
            <c:strRef>
              <c:f>Sheet2!$C$27</c:f>
              <c:strCache>
                <c:ptCount val="1"/>
                <c:pt idx="0">
                  <c:v>Naised 15-24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Sheet2!$D$25:$V$25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Sheet2!$D$27:$V$27</c:f>
              <c:numCache>
                <c:formatCode>#\ #,#00_ ;\-#\ #,#00\ </c:formatCode>
                <c:ptCount val="19"/>
                <c:pt idx="0">
                  <c:v>18.600000000000001</c:v>
                </c:pt>
                <c:pt idx="1">
                  <c:v>18.899999999999999</c:v>
                </c:pt>
                <c:pt idx="2">
                  <c:v>13.4</c:v>
                </c:pt>
                <c:pt idx="3">
                  <c:v>12.5</c:v>
                </c:pt>
                <c:pt idx="4">
                  <c:v>13.7</c:v>
                </c:pt>
                <c:pt idx="5">
                  <c:v>13.7</c:v>
                </c:pt>
                <c:pt idx="6">
                  <c:v>11</c:v>
                </c:pt>
                <c:pt idx="7">
                  <c:v>9.6</c:v>
                </c:pt>
                <c:pt idx="8">
                  <c:v>9.1</c:v>
                </c:pt>
                <c:pt idx="9">
                  <c:v>13.1</c:v>
                </c:pt>
                <c:pt idx="10">
                  <c:v>11.7</c:v>
                </c:pt>
                <c:pt idx="11">
                  <c:v>9.5</c:v>
                </c:pt>
                <c:pt idx="12">
                  <c:v>10.6</c:v>
                </c:pt>
                <c:pt idx="13">
                  <c:v>8.9</c:v>
                </c:pt>
                <c:pt idx="14">
                  <c:v>8.3000000000000007</c:v>
                </c:pt>
                <c:pt idx="15">
                  <c:v>8.6</c:v>
                </c:pt>
                <c:pt idx="16">
                  <c:v>7.5</c:v>
                </c:pt>
                <c:pt idx="17">
                  <c:v>6.6</c:v>
                </c:pt>
                <c:pt idx="18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3D-4A7E-A102-1E39BD978210}"/>
            </c:ext>
          </c:extLst>
        </c:ser>
        <c:ser>
          <c:idx val="3"/>
          <c:order val="2"/>
          <c:tx>
            <c:strRef>
              <c:f>Sheet2!$C$28</c:f>
              <c:strCache>
                <c:ptCount val="1"/>
                <c:pt idx="0">
                  <c:v>Mehed 25-29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Sheet2!$D$25:$V$25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Sheet2!$D$28:$V$28</c:f>
              <c:numCache>
                <c:formatCode>#\ #,#00_ ;\-#\ #,#00\ </c:formatCode>
                <c:ptCount val="19"/>
                <c:pt idx="0">
                  <c:v>7.6</c:v>
                </c:pt>
                <c:pt idx="1">
                  <c:v>7.4</c:v>
                </c:pt>
                <c:pt idx="2">
                  <c:v>9.5</c:v>
                </c:pt>
                <c:pt idx="3">
                  <c:v>8.6</c:v>
                </c:pt>
                <c:pt idx="4">
                  <c:v>6.8</c:v>
                </c:pt>
                <c:pt idx="5">
                  <c:v>6.3</c:v>
                </c:pt>
                <c:pt idx="6">
                  <c:v>4</c:v>
                </c:pt>
                <c:pt idx="7">
                  <c:v>2.9</c:v>
                </c:pt>
                <c:pt idx="8">
                  <c:v>2.5</c:v>
                </c:pt>
                <c:pt idx="9">
                  <c:v>9.9</c:v>
                </c:pt>
                <c:pt idx="10">
                  <c:v>9.8000000000000007</c:v>
                </c:pt>
                <c:pt idx="11">
                  <c:v>7.2</c:v>
                </c:pt>
                <c:pt idx="12">
                  <c:v>6.2</c:v>
                </c:pt>
                <c:pt idx="13">
                  <c:v>5.7</c:v>
                </c:pt>
                <c:pt idx="14">
                  <c:v>5.3</c:v>
                </c:pt>
                <c:pt idx="15">
                  <c:v>3.3</c:v>
                </c:pt>
                <c:pt idx="16">
                  <c:v>5.6</c:v>
                </c:pt>
                <c:pt idx="17">
                  <c:v>3.5</c:v>
                </c:pt>
                <c:pt idx="18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3D-4A7E-A102-1E39BD978210}"/>
            </c:ext>
          </c:extLst>
        </c:ser>
        <c:ser>
          <c:idx val="4"/>
          <c:order val="3"/>
          <c:tx>
            <c:strRef>
              <c:f>Sheet2!$C$29</c:f>
              <c:strCache>
                <c:ptCount val="1"/>
                <c:pt idx="0">
                  <c:v>Naised 25-29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Sheet2!$D$25:$V$25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Sheet2!$D$29:$V$29</c:f>
              <c:numCache>
                <c:formatCode>#\ #,#00_ ;\-#\ #,#00\ </c:formatCode>
                <c:ptCount val="19"/>
                <c:pt idx="0">
                  <c:v>16</c:v>
                </c:pt>
                <c:pt idx="1">
                  <c:v>13.9</c:v>
                </c:pt>
                <c:pt idx="2">
                  <c:v>14.2</c:v>
                </c:pt>
                <c:pt idx="3">
                  <c:v>12.7</c:v>
                </c:pt>
                <c:pt idx="4">
                  <c:v>14.3</c:v>
                </c:pt>
                <c:pt idx="5">
                  <c:v>13.3</c:v>
                </c:pt>
                <c:pt idx="6">
                  <c:v>10.3</c:v>
                </c:pt>
                <c:pt idx="7">
                  <c:v>12.1</c:v>
                </c:pt>
                <c:pt idx="8">
                  <c:v>13.5</c:v>
                </c:pt>
                <c:pt idx="9">
                  <c:v>14.6</c:v>
                </c:pt>
                <c:pt idx="10">
                  <c:v>14.6</c:v>
                </c:pt>
                <c:pt idx="11">
                  <c:v>12.1</c:v>
                </c:pt>
                <c:pt idx="12">
                  <c:v>12.9</c:v>
                </c:pt>
                <c:pt idx="13">
                  <c:v>12.5</c:v>
                </c:pt>
                <c:pt idx="14">
                  <c:v>11.4</c:v>
                </c:pt>
                <c:pt idx="15">
                  <c:v>11.2</c:v>
                </c:pt>
                <c:pt idx="16">
                  <c:v>14.1</c:v>
                </c:pt>
                <c:pt idx="17">
                  <c:v>9.1999999999999993</c:v>
                </c:pt>
                <c:pt idx="18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3D-4A7E-A102-1E39BD9782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87802479"/>
        <c:axId val="1487804159"/>
      </c:lineChart>
      <c:catAx>
        <c:axId val="1487802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487804159"/>
        <c:crosses val="autoZero"/>
        <c:auto val="1"/>
        <c:lblAlgn val="ctr"/>
        <c:lblOffset val="100"/>
        <c:noMultiLvlLbl val="0"/>
      </c:catAx>
      <c:valAx>
        <c:axId val="148780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\ #,#00_ ;\-#\ #,#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48780247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Põhja-Eesti elanikud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Sheet1!$D$16:$V$16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Sheet1!$D$17:$V$17</c:f>
              <c:numCache>
                <c:formatCode>#\ #,#00_ ;\-#\ #,#00\ </c:formatCode>
                <c:ptCount val="19"/>
                <c:pt idx="0">
                  <c:v>18.2</c:v>
                </c:pt>
                <c:pt idx="1">
                  <c:v>18</c:v>
                </c:pt>
                <c:pt idx="2">
                  <c:v>17.899999999999999</c:v>
                </c:pt>
                <c:pt idx="3">
                  <c:v>14.6</c:v>
                </c:pt>
                <c:pt idx="4">
                  <c:v>17.399999999999999</c:v>
                </c:pt>
                <c:pt idx="5">
                  <c:v>15.7</c:v>
                </c:pt>
                <c:pt idx="6">
                  <c:v>11.6</c:v>
                </c:pt>
                <c:pt idx="7">
                  <c:v>10.5</c:v>
                </c:pt>
                <c:pt idx="8">
                  <c:v>11.1</c:v>
                </c:pt>
                <c:pt idx="9">
                  <c:v>21.9</c:v>
                </c:pt>
                <c:pt idx="10">
                  <c:v>19.600000000000001</c:v>
                </c:pt>
                <c:pt idx="11">
                  <c:v>14.7</c:v>
                </c:pt>
                <c:pt idx="12">
                  <c:v>15.2</c:v>
                </c:pt>
                <c:pt idx="13">
                  <c:v>14.4</c:v>
                </c:pt>
                <c:pt idx="14">
                  <c:v>13.9</c:v>
                </c:pt>
                <c:pt idx="15">
                  <c:v>10.1</c:v>
                </c:pt>
                <c:pt idx="16">
                  <c:v>12.3</c:v>
                </c:pt>
                <c:pt idx="17">
                  <c:v>8.9</c:v>
                </c:pt>
                <c:pt idx="18">
                  <c:v>10.6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07-4FCD-A594-CCC7DEA581B4}"/>
            </c:ext>
          </c:extLst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Kesk-Eesti elanikud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Sheet1!$D$16:$V$16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Sheet1!$D$18:$V$18</c:f>
              <c:numCache>
                <c:formatCode>#\ #,#00_ ;\-#\ #,#00\ </c:formatCode>
                <c:ptCount val="19"/>
                <c:pt idx="0">
                  <c:v>5.9</c:v>
                </c:pt>
                <c:pt idx="1">
                  <c:v>4.8</c:v>
                </c:pt>
                <c:pt idx="2">
                  <c:v>4.5999999999999996</c:v>
                </c:pt>
                <c:pt idx="3">
                  <c:v>5.0999999999999996</c:v>
                </c:pt>
                <c:pt idx="4">
                  <c:v>4.4000000000000004</c:v>
                </c:pt>
                <c:pt idx="5">
                  <c:v>3.6</c:v>
                </c:pt>
                <c:pt idx="6">
                  <c:v>3.6</c:v>
                </c:pt>
                <c:pt idx="7">
                  <c:v>4</c:v>
                </c:pt>
                <c:pt idx="8">
                  <c:v>4.5</c:v>
                </c:pt>
                <c:pt idx="9">
                  <c:v>5.6</c:v>
                </c:pt>
                <c:pt idx="10">
                  <c:v>5</c:v>
                </c:pt>
                <c:pt idx="11">
                  <c:v>3.8</c:v>
                </c:pt>
                <c:pt idx="12">
                  <c:v>3.8</c:v>
                </c:pt>
                <c:pt idx="13">
                  <c:v>3.5</c:v>
                </c:pt>
                <c:pt idx="14">
                  <c:v>3.7</c:v>
                </c:pt>
                <c:pt idx="15">
                  <c:v>3.4</c:v>
                </c:pt>
                <c:pt idx="16">
                  <c:v>3</c:v>
                </c:pt>
                <c:pt idx="17">
                  <c:v>2.7</c:v>
                </c:pt>
                <c:pt idx="18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07-4FCD-A594-CCC7DEA581B4}"/>
            </c:ext>
          </c:extLst>
        </c:ser>
        <c:ser>
          <c:idx val="2"/>
          <c:order val="2"/>
          <c:tx>
            <c:strRef>
              <c:f>Sheet1!$C$19</c:f>
              <c:strCache>
                <c:ptCount val="1"/>
                <c:pt idx="0">
                  <c:v>Kirde-Eesti elanikud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Sheet1!$D$16:$V$16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Sheet1!$D$19:$V$19</c:f>
              <c:numCache>
                <c:formatCode>#\ #,#00_ ;\-#\ #,#00\ </c:formatCode>
                <c:ptCount val="19"/>
                <c:pt idx="0">
                  <c:v>11.2</c:v>
                </c:pt>
                <c:pt idx="1">
                  <c:v>9.4</c:v>
                </c:pt>
                <c:pt idx="2">
                  <c:v>8.6</c:v>
                </c:pt>
                <c:pt idx="3">
                  <c:v>9.5</c:v>
                </c:pt>
                <c:pt idx="4">
                  <c:v>9.5</c:v>
                </c:pt>
                <c:pt idx="5">
                  <c:v>6.7</c:v>
                </c:pt>
                <c:pt idx="6">
                  <c:v>4.3</c:v>
                </c:pt>
                <c:pt idx="7">
                  <c:v>5</c:v>
                </c:pt>
                <c:pt idx="8">
                  <c:v>4.4000000000000004</c:v>
                </c:pt>
                <c:pt idx="9">
                  <c:v>5.2</c:v>
                </c:pt>
                <c:pt idx="10">
                  <c:v>7.6</c:v>
                </c:pt>
                <c:pt idx="11">
                  <c:v>6.9</c:v>
                </c:pt>
                <c:pt idx="12">
                  <c:v>6</c:v>
                </c:pt>
                <c:pt idx="13">
                  <c:v>5.0999999999999996</c:v>
                </c:pt>
                <c:pt idx="14">
                  <c:v>3.7</c:v>
                </c:pt>
                <c:pt idx="15">
                  <c:v>3.5</c:v>
                </c:pt>
                <c:pt idx="16">
                  <c:v>4.2</c:v>
                </c:pt>
                <c:pt idx="17">
                  <c:v>3.2</c:v>
                </c:pt>
                <c:pt idx="18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07-4FCD-A594-CCC7DEA581B4}"/>
            </c:ext>
          </c:extLst>
        </c:ser>
        <c:ser>
          <c:idx val="3"/>
          <c:order val="3"/>
          <c:tx>
            <c:strRef>
              <c:f>Sheet1!$C$20</c:f>
              <c:strCache>
                <c:ptCount val="1"/>
                <c:pt idx="0">
                  <c:v>Lääne-Eesti elanikud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Sheet1!$D$16:$V$16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Sheet1!$D$20:$V$20</c:f>
              <c:numCache>
                <c:formatCode>#\ #,#00_ ;\-#\ #,#00\ </c:formatCode>
                <c:ptCount val="19"/>
                <c:pt idx="0">
                  <c:v>5.6</c:v>
                </c:pt>
                <c:pt idx="1">
                  <c:v>6.6</c:v>
                </c:pt>
                <c:pt idx="2">
                  <c:v>4.4000000000000004</c:v>
                </c:pt>
                <c:pt idx="3">
                  <c:v>4.5</c:v>
                </c:pt>
                <c:pt idx="4">
                  <c:v>5.0999999999999996</c:v>
                </c:pt>
                <c:pt idx="5">
                  <c:v>5.5</c:v>
                </c:pt>
                <c:pt idx="6">
                  <c:v>4.0999999999999996</c:v>
                </c:pt>
                <c:pt idx="7">
                  <c:v>4.4000000000000004</c:v>
                </c:pt>
                <c:pt idx="8">
                  <c:v>3.5</c:v>
                </c:pt>
                <c:pt idx="9">
                  <c:v>5.4</c:v>
                </c:pt>
                <c:pt idx="10">
                  <c:v>5.0999999999999996</c:v>
                </c:pt>
                <c:pt idx="11">
                  <c:v>4</c:v>
                </c:pt>
                <c:pt idx="12">
                  <c:v>4.5</c:v>
                </c:pt>
                <c:pt idx="13">
                  <c:v>3.7</c:v>
                </c:pt>
                <c:pt idx="14">
                  <c:v>3.6</c:v>
                </c:pt>
                <c:pt idx="15">
                  <c:v>3.7</c:v>
                </c:pt>
                <c:pt idx="16">
                  <c:v>4.2</c:v>
                </c:pt>
                <c:pt idx="17">
                  <c:v>3.5</c:v>
                </c:pt>
                <c:pt idx="18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07-4FCD-A594-CCC7DEA581B4}"/>
            </c:ext>
          </c:extLst>
        </c:ser>
        <c:ser>
          <c:idx val="4"/>
          <c:order val="4"/>
          <c:tx>
            <c:strRef>
              <c:f>Sheet1!$C$21</c:f>
              <c:strCache>
                <c:ptCount val="1"/>
                <c:pt idx="0">
                  <c:v>Lõuna-Eesti elanikud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Sheet1!$D$16:$V$16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Sheet1!$D$21:$V$21</c:f>
              <c:numCache>
                <c:formatCode>#\ #,#00_ ;\-#\ #,#00\ </c:formatCode>
                <c:ptCount val="19"/>
                <c:pt idx="0">
                  <c:v>14.3</c:v>
                </c:pt>
                <c:pt idx="1">
                  <c:v>13.4</c:v>
                </c:pt>
                <c:pt idx="2">
                  <c:v>10.6</c:v>
                </c:pt>
                <c:pt idx="3">
                  <c:v>10.5</c:v>
                </c:pt>
                <c:pt idx="4">
                  <c:v>10.3</c:v>
                </c:pt>
                <c:pt idx="5">
                  <c:v>9.8000000000000007</c:v>
                </c:pt>
                <c:pt idx="6">
                  <c:v>8.5</c:v>
                </c:pt>
                <c:pt idx="7">
                  <c:v>9.5</c:v>
                </c:pt>
                <c:pt idx="8">
                  <c:v>9.8000000000000007</c:v>
                </c:pt>
                <c:pt idx="9">
                  <c:v>13.1</c:v>
                </c:pt>
                <c:pt idx="10">
                  <c:v>12.1</c:v>
                </c:pt>
                <c:pt idx="11">
                  <c:v>9.6999999999999993</c:v>
                </c:pt>
                <c:pt idx="12">
                  <c:v>9.3000000000000007</c:v>
                </c:pt>
                <c:pt idx="13">
                  <c:v>8.9</c:v>
                </c:pt>
                <c:pt idx="14">
                  <c:v>8.6999999999999993</c:v>
                </c:pt>
                <c:pt idx="15">
                  <c:v>8.6999999999999993</c:v>
                </c:pt>
                <c:pt idx="16">
                  <c:v>8.1</c:v>
                </c:pt>
                <c:pt idx="17">
                  <c:v>6.4</c:v>
                </c:pt>
                <c:pt idx="18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07-4FCD-A594-CCC7DEA581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56669584"/>
        <c:axId val="1156670400"/>
      </c:lineChart>
      <c:catAx>
        <c:axId val="115666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56670400"/>
        <c:crosses val="autoZero"/>
        <c:auto val="1"/>
        <c:lblAlgn val="ctr"/>
        <c:lblOffset val="100"/>
        <c:noMultiLvlLbl val="0"/>
      </c:catAx>
      <c:valAx>
        <c:axId val="115667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\ #,#00_ ;\-#\ #,#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566695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Esimese taseme ja madalama haridusega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Sheet1!$D$12:$V$12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Sheet1!$D$13:$V$13</c:f>
              <c:numCache>
                <c:formatCode>#\ #,#00_ ;\-#\ #,#00\ </c:formatCode>
                <c:ptCount val="19"/>
                <c:pt idx="0">
                  <c:v>20.5</c:v>
                </c:pt>
                <c:pt idx="1">
                  <c:v>20.399999999999999</c:v>
                </c:pt>
                <c:pt idx="2">
                  <c:v>19.7</c:v>
                </c:pt>
                <c:pt idx="3">
                  <c:v>17.399999999999999</c:v>
                </c:pt>
                <c:pt idx="4">
                  <c:v>17.100000000000001</c:v>
                </c:pt>
                <c:pt idx="5">
                  <c:v>17.399999999999999</c:v>
                </c:pt>
                <c:pt idx="6">
                  <c:v>13.5</c:v>
                </c:pt>
                <c:pt idx="7">
                  <c:v>15.3</c:v>
                </c:pt>
                <c:pt idx="8">
                  <c:v>12.7</c:v>
                </c:pt>
                <c:pt idx="9">
                  <c:v>18.2</c:v>
                </c:pt>
                <c:pt idx="10">
                  <c:v>16.8</c:v>
                </c:pt>
                <c:pt idx="11">
                  <c:v>13.2</c:v>
                </c:pt>
                <c:pt idx="12">
                  <c:v>13.4</c:v>
                </c:pt>
                <c:pt idx="13">
                  <c:v>9.9</c:v>
                </c:pt>
                <c:pt idx="14">
                  <c:v>10.3</c:v>
                </c:pt>
                <c:pt idx="15">
                  <c:v>10.9</c:v>
                </c:pt>
                <c:pt idx="16">
                  <c:v>9.4</c:v>
                </c:pt>
                <c:pt idx="17">
                  <c:v>7.2</c:v>
                </c:pt>
                <c:pt idx="18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78-44BE-95C0-A3ADE22AC2BF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Teise taseme või teise taseme järgse ning kolmanda taseme eelse haridusega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Sheet1!$D$12:$V$12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Sheet1!$D$14:$V$14</c:f>
              <c:numCache>
                <c:formatCode>#\ #,#00_ ;\-#\ #,#00\ </c:formatCode>
                <c:ptCount val="19"/>
                <c:pt idx="0">
                  <c:v>27.3</c:v>
                </c:pt>
                <c:pt idx="1">
                  <c:v>26.9</c:v>
                </c:pt>
                <c:pt idx="2">
                  <c:v>21</c:v>
                </c:pt>
                <c:pt idx="3">
                  <c:v>21.3</c:v>
                </c:pt>
                <c:pt idx="4">
                  <c:v>23.7</c:v>
                </c:pt>
                <c:pt idx="5">
                  <c:v>17.899999999999999</c:v>
                </c:pt>
                <c:pt idx="6">
                  <c:v>14.6</c:v>
                </c:pt>
                <c:pt idx="7">
                  <c:v>13.3</c:v>
                </c:pt>
                <c:pt idx="8">
                  <c:v>13.7</c:v>
                </c:pt>
                <c:pt idx="9">
                  <c:v>22.7</c:v>
                </c:pt>
                <c:pt idx="10">
                  <c:v>24.6</c:v>
                </c:pt>
                <c:pt idx="11">
                  <c:v>18.7</c:v>
                </c:pt>
                <c:pt idx="12">
                  <c:v>19.399999999999999</c:v>
                </c:pt>
                <c:pt idx="13">
                  <c:v>19.3</c:v>
                </c:pt>
                <c:pt idx="14">
                  <c:v>17.3</c:v>
                </c:pt>
                <c:pt idx="15">
                  <c:v>13.4</c:v>
                </c:pt>
                <c:pt idx="16">
                  <c:v>15</c:v>
                </c:pt>
                <c:pt idx="17">
                  <c:v>12.1</c:v>
                </c:pt>
                <c:pt idx="18">
                  <c:v>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78-44BE-95C0-A3ADE22AC2BF}"/>
            </c:ext>
          </c:extLst>
        </c:ser>
        <c:ser>
          <c:idx val="2"/>
          <c:order val="2"/>
          <c:tx>
            <c:strRef>
              <c:f>Sheet1!$C$15</c:f>
              <c:strCache>
                <c:ptCount val="1"/>
                <c:pt idx="0">
                  <c:v>Kolmanda taseme haridusega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Sheet1!$D$12:$V$12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Sheet1!$D$15:$V$15</c:f>
              <c:numCache>
                <c:formatCode>#\ #,#00_ ;\-#\ #,#00\ </c:formatCode>
                <c:ptCount val="19"/>
                <c:pt idx="0">
                  <c:v>7.4</c:v>
                </c:pt>
                <c:pt idx="1">
                  <c:v>4.9000000000000004</c:v>
                </c:pt>
                <c:pt idx="2">
                  <c:v>5.4</c:v>
                </c:pt>
                <c:pt idx="3">
                  <c:v>5.5</c:v>
                </c:pt>
                <c:pt idx="4">
                  <c:v>5.9</c:v>
                </c:pt>
                <c:pt idx="5">
                  <c:v>6.1</c:v>
                </c:pt>
                <c:pt idx="6">
                  <c:v>3.9</c:v>
                </c:pt>
                <c:pt idx="7">
                  <c:v>4.7</c:v>
                </c:pt>
                <c:pt idx="8">
                  <c:v>6.9</c:v>
                </c:pt>
                <c:pt idx="9">
                  <c:v>10.3</c:v>
                </c:pt>
                <c:pt idx="10">
                  <c:v>7.9</c:v>
                </c:pt>
                <c:pt idx="11">
                  <c:v>7.1</c:v>
                </c:pt>
                <c:pt idx="12">
                  <c:v>6</c:v>
                </c:pt>
                <c:pt idx="13">
                  <c:v>6.4</c:v>
                </c:pt>
                <c:pt idx="14">
                  <c:v>6</c:v>
                </c:pt>
                <c:pt idx="15">
                  <c:v>4.9000000000000004</c:v>
                </c:pt>
                <c:pt idx="16">
                  <c:v>7.3</c:v>
                </c:pt>
                <c:pt idx="17">
                  <c:v>5.4</c:v>
                </c:pt>
                <c:pt idx="18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78-44BE-95C0-A3ADE22AC2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53902736"/>
        <c:axId val="1153903984"/>
      </c:lineChart>
      <c:catAx>
        <c:axId val="115390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53903984"/>
        <c:crosses val="autoZero"/>
        <c:auto val="1"/>
        <c:lblAlgn val="ctr"/>
        <c:lblOffset val="100"/>
        <c:noMultiLvlLbl val="0"/>
      </c:catAx>
      <c:valAx>
        <c:axId val="115390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\ #,#00_ ;\-#\ #,#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539027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Sheet1!$D$22:$V$22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A3-425D-B890-E4B6AFBE3D96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Sheet1!$D$22:$V$22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A3-425D-B890-E4B6AFBE3D96}"/>
            </c:ext>
          </c:extLst>
        </c:ser>
        <c:ser>
          <c:idx val="2"/>
          <c:order val="2"/>
          <c:tx>
            <c:strRef>
              <c:f>Sheet1!$C$25</c:f>
              <c:strCache>
                <c:ptCount val="1"/>
                <c:pt idx="0">
                  <c:v>..haiged või puudega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Sheet1!$D$22:$V$22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Sheet1!$D$25:$V$25</c:f>
              <c:numCache>
                <c:formatCode>#\ #,#00_ ;\-#\ #,#00\ </c:formatCode>
                <c:ptCount val="19"/>
                <c:pt idx="0">
                  <c:v>3.6</c:v>
                </c:pt>
                <c:pt idx="1">
                  <c:v>3.3</c:v>
                </c:pt>
                <c:pt idx="2">
                  <c:v>4.3</c:v>
                </c:pt>
                <c:pt idx="3">
                  <c:v>4.4000000000000004</c:v>
                </c:pt>
                <c:pt idx="4">
                  <c:v>2.4</c:v>
                </c:pt>
                <c:pt idx="5">
                  <c:v>2.8</c:v>
                </c:pt>
                <c:pt idx="6">
                  <c:v>3.3</c:v>
                </c:pt>
                <c:pt idx="7">
                  <c:v>3.7</c:v>
                </c:pt>
                <c:pt idx="8">
                  <c:v>3.1</c:v>
                </c:pt>
                <c:pt idx="9">
                  <c:v>2.9</c:v>
                </c:pt>
                <c:pt idx="10">
                  <c:v>3.1</c:v>
                </c:pt>
                <c:pt idx="11">
                  <c:v>3.2</c:v>
                </c:pt>
                <c:pt idx="12">
                  <c:v>3.9</c:v>
                </c:pt>
                <c:pt idx="13">
                  <c:v>3.2</c:v>
                </c:pt>
                <c:pt idx="14">
                  <c:v>3.3</c:v>
                </c:pt>
                <c:pt idx="15">
                  <c:v>3.5</c:v>
                </c:pt>
                <c:pt idx="16">
                  <c:v>2.9</c:v>
                </c:pt>
                <c:pt idx="17">
                  <c:v>2.8</c:v>
                </c:pt>
                <c:pt idx="18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A3-425D-B890-E4B6AFBE3D96}"/>
            </c:ext>
          </c:extLst>
        </c:ser>
        <c:ser>
          <c:idx val="3"/>
          <c:order val="3"/>
          <c:tx>
            <c:strRef>
              <c:f>Sheet1!$C$26</c:f>
              <c:strCache>
                <c:ptCount val="1"/>
                <c:pt idx="0">
                  <c:v>..hoolitsevad laste või teiste pereliikmete eest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Sheet1!$D$22:$V$22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Sheet1!$D$26:$V$26</c:f>
              <c:numCache>
                <c:formatCode>#\ #,#00_ ;\-#\ #,#00\ </c:formatCode>
                <c:ptCount val="19"/>
                <c:pt idx="0">
                  <c:v>19.899999999999999</c:v>
                </c:pt>
                <c:pt idx="1">
                  <c:v>20</c:v>
                </c:pt>
                <c:pt idx="2">
                  <c:v>16.600000000000001</c:v>
                </c:pt>
                <c:pt idx="3">
                  <c:v>16.2</c:v>
                </c:pt>
                <c:pt idx="4">
                  <c:v>18.5</c:v>
                </c:pt>
                <c:pt idx="5">
                  <c:v>17.399999999999999</c:v>
                </c:pt>
                <c:pt idx="6">
                  <c:v>14.7</c:v>
                </c:pt>
                <c:pt idx="7">
                  <c:v>14.8</c:v>
                </c:pt>
                <c:pt idx="8">
                  <c:v>15.9</c:v>
                </c:pt>
                <c:pt idx="9">
                  <c:v>18.7</c:v>
                </c:pt>
                <c:pt idx="10">
                  <c:v>14.3</c:v>
                </c:pt>
                <c:pt idx="11">
                  <c:v>11.4</c:v>
                </c:pt>
                <c:pt idx="12">
                  <c:v>15.1</c:v>
                </c:pt>
                <c:pt idx="13">
                  <c:v>14.5</c:v>
                </c:pt>
                <c:pt idx="14">
                  <c:v>12.2</c:v>
                </c:pt>
                <c:pt idx="15">
                  <c:v>12.5</c:v>
                </c:pt>
                <c:pt idx="16">
                  <c:v>15.4</c:v>
                </c:pt>
                <c:pt idx="17">
                  <c:v>10.3</c:v>
                </c:pt>
                <c:pt idx="18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A3-425D-B890-E4B6AFBE3D96}"/>
            </c:ext>
          </c:extLst>
        </c:ser>
        <c:ser>
          <c:idx val="4"/>
          <c:order val="4"/>
          <c:tx>
            <c:strRef>
              <c:f>Sheet1!$C$27</c:f>
              <c:strCache>
                <c:ptCount val="1"/>
                <c:pt idx="0">
                  <c:v>..muul põhjusel mitteaktiivsed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Sheet1!$D$22:$V$22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Sheet1!$D$27:$V$27</c:f>
              <c:numCache>
                <c:formatCode>#\ #,#00_ ;\-#\ #,#00\ </c:formatCode>
                <c:ptCount val="19"/>
                <c:pt idx="0">
                  <c:v>6.8</c:v>
                </c:pt>
                <c:pt idx="1">
                  <c:v>8</c:v>
                </c:pt>
                <c:pt idx="2">
                  <c:v>7.2</c:v>
                </c:pt>
                <c:pt idx="3">
                  <c:v>6.7</c:v>
                </c:pt>
                <c:pt idx="4">
                  <c:v>6.6</c:v>
                </c:pt>
                <c:pt idx="5">
                  <c:v>6.5</c:v>
                </c:pt>
                <c:pt idx="6">
                  <c:v>4.5</c:v>
                </c:pt>
                <c:pt idx="7">
                  <c:v>5.9</c:v>
                </c:pt>
                <c:pt idx="8">
                  <c:v>4.2</c:v>
                </c:pt>
                <c:pt idx="9">
                  <c:v>3.5</c:v>
                </c:pt>
                <c:pt idx="10">
                  <c:v>2.9</c:v>
                </c:pt>
                <c:pt idx="11">
                  <c:v>4</c:v>
                </c:pt>
                <c:pt idx="12">
                  <c:v>3</c:v>
                </c:pt>
                <c:pt idx="13">
                  <c:v>3.1</c:v>
                </c:pt>
                <c:pt idx="14">
                  <c:v>5.9</c:v>
                </c:pt>
                <c:pt idx="15">
                  <c:v>4.2</c:v>
                </c:pt>
                <c:pt idx="16">
                  <c:v>3.6</c:v>
                </c:pt>
                <c:pt idx="17">
                  <c:v>5.0999999999999996</c:v>
                </c:pt>
                <c:pt idx="18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A3-425D-B890-E4B6AFBE3D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54778288"/>
        <c:axId val="1154779968"/>
      </c:lineChart>
      <c:catAx>
        <c:axId val="115477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54779968"/>
        <c:crosses val="autoZero"/>
        <c:auto val="1"/>
        <c:lblAlgn val="ctr"/>
        <c:lblOffset val="100"/>
        <c:noMultiLvlLbl val="0"/>
      </c:catAx>
      <c:valAx>
        <c:axId val="115477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547782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F7EB3-8C60-4941-8026-FF39F68A801F}" type="doc">
      <dgm:prSet loTypeId="urn:microsoft.com/office/officeart/2009/3/layout/IncreasingArrowsProcess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2CA546-D9C0-AE41-8AA5-416804B63AF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t-EE" sz="2400" b="1" dirty="0"/>
            <a:t>Varakult h</a:t>
          </a:r>
          <a:r>
            <a:rPr lang="en-US" sz="2400" b="1" dirty="0" err="1"/>
            <a:t>aridussüsteemist</a:t>
          </a:r>
          <a:r>
            <a:rPr lang="en-US" sz="2400" b="1" dirty="0"/>
            <a:t> </a:t>
          </a:r>
          <a:r>
            <a:rPr lang="en-US" sz="2400" b="1" dirty="0" err="1"/>
            <a:t>lahkumine</a:t>
          </a:r>
          <a:endParaRPr lang="en-US" sz="2400" b="1" dirty="0"/>
        </a:p>
      </dgm:t>
    </dgm:pt>
    <dgm:pt modelId="{78365CDD-5D90-C745-B327-8AA6DBC83899}" type="parTrans" cxnId="{35D5574A-EF57-1E4A-99E8-AEDC5361113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4F242AA-A3AD-4648-9AD7-0CC1645B9EE2}" type="sibTrans" cxnId="{35D5574A-EF57-1E4A-99E8-AEDC5361113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5BC3055-0400-8D44-A157-4A253A6D5F5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t-EE" sz="2400" b="1" dirty="0"/>
            <a:t>O</a:t>
          </a:r>
          <a:r>
            <a:rPr lang="en-US" sz="2400" b="1" dirty="0" err="1"/>
            <a:t>skuste</a:t>
          </a:r>
          <a:r>
            <a:rPr lang="en-US" sz="2400" b="1" dirty="0"/>
            <a:t> ja </a:t>
          </a:r>
          <a:r>
            <a:rPr lang="en-US" sz="2400" b="1" dirty="0" err="1"/>
            <a:t>töökogemuse</a:t>
          </a:r>
          <a:r>
            <a:rPr lang="en-US" sz="2400" b="1" dirty="0"/>
            <a:t> </a:t>
          </a:r>
          <a:r>
            <a:rPr lang="en-US" sz="2400" b="1" dirty="0" err="1"/>
            <a:t>puudumine</a:t>
          </a:r>
          <a:r>
            <a:rPr lang="en-US" sz="2400" b="1" dirty="0"/>
            <a:t> </a:t>
          </a:r>
        </a:p>
      </dgm:t>
    </dgm:pt>
    <dgm:pt modelId="{50A2DC78-C6B6-EE46-A76C-805D61B66DF3}" type="parTrans" cxnId="{3DB65905-6126-944A-A7D7-82FE1B88F38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C0E85D8-4666-C64D-84A0-B38614737BD3}" type="sibTrans" cxnId="{3DB65905-6126-944A-A7D7-82FE1B88F38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238BF19-C657-1E44-9DE7-DF4AD5E35CD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dirty="0" err="1"/>
            <a:t>Ebastabiil</a:t>
          </a:r>
          <a:r>
            <a:rPr lang="et-EE" sz="2400" b="1" dirty="0"/>
            <a:t>s</a:t>
          </a:r>
          <a:r>
            <a:rPr lang="en-US" sz="2400" b="1" dirty="0"/>
            <a:t>e</a:t>
          </a:r>
          <a:r>
            <a:rPr lang="et-EE" sz="2400" b="1" dirty="0"/>
            <a:t>d</a:t>
          </a:r>
          <a:r>
            <a:rPr lang="en-US" sz="2400" b="1" dirty="0"/>
            <a:t> </a:t>
          </a:r>
          <a:r>
            <a:rPr lang="en-US" sz="2400" b="1" dirty="0" err="1"/>
            <a:t>töösuh</a:t>
          </a:r>
          <a:r>
            <a:rPr lang="et-EE" sz="2400" b="1" dirty="0"/>
            <a:t>t</a:t>
          </a:r>
          <a:r>
            <a:rPr lang="en-US" sz="2400" b="1" dirty="0"/>
            <a:t>e</a:t>
          </a:r>
          <a:r>
            <a:rPr lang="et-EE" sz="2400" b="1" dirty="0"/>
            <a:t>d</a:t>
          </a:r>
          <a:endParaRPr lang="en-US" sz="2400" b="1" dirty="0"/>
        </a:p>
      </dgm:t>
    </dgm:pt>
    <dgm:pt modelId="{2E25D02F-87A4-9D49-8EE4-2649A63ADDAA}" type="parTrans" cxnId="{DCB4B230-77BE-B94C-B949-AA35416D6D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6587460-40A9-494C-8747-DB898E4D13E8}" type="sibTrans" cxnId="{DCB4B230-77BE-B94C-B949-AA35416D6D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AFACE91-CC1D-514E-9126-253A4F88404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dirty="0" err="1"/>
            <a:t>Piiratud</a:t>
          </a:r>
          <a:r>
            <a:rPr lang="en-US" sz="2400" b="1" dirty="0"/>
            <a:t> </a:t>
          </a:r>
          <a:r>
            <a:rPr lang="en-US" sz="2400" b="1" dirty="0" err="1"/>
            <a:t>võimalused</a:t>
          </a:r>
          <a:r>
            <a:rPr lang="en-US" sz="2400" b="1" dirty="0"/>
            <a:t> </a:t>
          </a:r>
        </a:p>
      </dgm:t>
    </dgm:pt>
    <dgm:pt modelId="{E048E485-D71F-3846-A1DA-B53EC2CB26A0}" type="parTrans" cxnId="{198AA3DC-0098-EC46-A9BB-C728B40CE4A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7855F76-7F88-C74B-A553-AC9CDCBCD74A}" type="sibTrans" cxnId="{198AA3DC-0098-EC46-A9BB-C728B40CE4A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80F7C92-8756-4942-BC92-D7E2BE3852E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dirty="0" err="1"/>
            <a:t>Pärandatud</a:t>
          </a:r>
          <a:r>
            <a:rPr lang="en-US" sz="2400" b="1" dirty="0"/>
            <a:t> </a:t>
          </a:r>
          <a:r>
            <a:rPr lang="en-US" sz="2400" b="1" dirty="0" err="1"/>
            <a:t>vaesus</a:t>
          </a:r>
          <a:endParaRPr lang="en-US" sz="2400" b="1" dirty="0"/>
        </a:p>
      </dgm:t>
    </dgm:pt>
    <dgm:pt modelId="{BE9A65E4-D8F9-BF4D-A2FD-F98C297A6E9E}" type="parTrans" cxnId="{5150934D-12E3-7B42-9393-E579B62EA61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382BBDD-CBD2-444B-8BE8-5F5F0E5C9358}" type="sibTrans" cxnId="{5150934D-12E3-7B42-9393-E579B62EA61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92F2B57-DC9A-5B49-9A40-1D9D7264640A}">
      <dgm:prSet/>
      <dgm:spPr/>
      <dgm:t>
        <a:bodyPr/>
        <a:lstStyle/>
        <a:p>
          <a:endParaRPr lang="et-EE"/>
        </a:p>
      </dgm:t>
    </dgm:pt>
    <dgm:pt modelId="{A8A247D8-B6B4-4C43-9C67-71B5C0D5FC3E}" type="parTrans" cxnId="{E4E4573F-B4AC-3A47-B481-4A1910C78AE7}">
      <dgm:prSet/>
      <dgm:spPr/>
      <dgm:t>
        <a:bodyPr/>
        <a:lstStyle/>
        <a:p>
          <a:endParaRPr lang="en-US"/>
        </a:p>
      </dgm:t>
    </dgm:pt>
    <dgm:pt modelId="{703F12DE-5D5B-A04C-8C80-FC6A21FE2B61}" type="sibTrans" cxnId="{E4E4573F-B4AC-3A47-B481-4A1910C78AE7}">
      <dgm:prSet/>
      <dgm:spPr/>
      <dgm:t>
        <a:bodyPr/>
        <a:lstStyle/>
        <a:p>
          <a:endParaRPr lang="en-US"/>
        </a:p>
      </dgm:t>
    </dgm:pt>
    <dgm:pt modelId="{87034D75-F649-C844-8149-BFB8DC8DC232}" type="pres">
      <dgm:prSet presAssocID="{FB2F7EB3-8C60-4941-8026-FF39F68A801F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5A0BECA-E77A-0D47-9E77-131D368D5526}" type="pres">
      <dgm:prSet presAssocID="{C52CA546-D9C0-AE41-8AA5-416804B63AFE}" presName="parentText1" presStyleLbl="node1" presStyleIdx="0" presStyleCnt="5" custScaleX="70689" custScaleY="120841" custLinFactNeighborX="-4264" custLinFactNeighborY="-89836">
        <dgm:presLayoutVars>
          <dgm:chMax/>
          <dgm:chPref val="3"/>
          <dgm:bulletEnabled val="1"/>
        </dgm:presLayoutVars>
      </dgm:prSet>
      <dgm:spPr/>
    </dgm:pt>
    <dgm:pt modelId="{9288E1C3-F5E5-6B4B-AE22-4DD5005FCA31}" type="pres">
      <dgm:prSet presAssocID="{25BC3055-0400-8D44-A157-4A253A6D5F57}" presName="parentText2" presStyleLbl="node1" presStyleIdx="1" presStyleCnt="5" custScaleX="82776" custScaleY="100970" custLinFactNeighborX="-5369" custLinFactNeighborY="-48492">
        <dgm:presLayoutVars>
          <dgm:chMax/>
          <dgm:chPref val="3"/>
          <dgm:bulletEnabled val="1"/>
        </dgm:presLayoutVars>
      </dgm:prSet>
      <dgm:spPr/>
    </dgm:pt>
    <dgm:pt modelId="{7B4B6242-3EA6-A548-A538-86B9C10FDC08}" type="pres">
      <dgm:prSet presAssocID="{C238BF19-C657-1E44-9DE7-DF4AD5E35CDC}" presName="parentText3" presStyleLbl="node1" presStyleIdx="2" presStyleCnt="5" custScaleX="92925" custScaleY="76133" custLinFactNeighborX="-5633" custLinFactNeighborY="-26360">
        <dgm:presLayoutVars>
          <dgm:chMax/>
          <dgm:chPref val="3"/>
          <dgm:bulletEnabled val="1"/>
        </dgm:presLayoutVars>
      </dgm:prSet>
      <dgm:spPr/>
    </dgm:pt>
    <dgm:pt modelId="{6BEBFCDF-DB80-9E46-9456-F9976818D303}" type="pres">
      <dgm:prSet presAssocID="{4AFACE91-CC1D-514E-9126-253A4F884048}" presName="parentText4" presStyleLbl="node1" presStyleIdx="3" presStyleCnt="5" custScaleX="108890" custScaleY="75505" custLinFactNeighborX="-6296" custLinFactNeighborY="-6628">
        <dgm:presLayoutVars>
          <dgm:chMax/>
          <dgm:chPref val="3"/>
          <dgm:bulletEnabled val="1"/>
        </dgm:presLayoutVars>
      </dgm:prSet>
      <dgm:spPr/>
    </dgm:pt>
    <dgm:pt modelId="{9C2BCAA6-3315-D64E-BC45-D233AD18EC31}" type="pres">
      <dgm:prSet presAssocID="{D80F7C92-8756-4942-BC92-D7E2BE3852ED}" presName="parentText5" presStyleLbl="node1" presStyleIdx="4" presStyleCnt="5" custScaleX="140510" custScaleY="65268" custLinFactNeighborX="-4585" custLinFactNeighborY="12280">
        <dgm:presLayoutVars>
          <dgm:chMax/>
          <dgm:chPref val="3"/>
          <dgm:bulletEnabled val="1"/>
        </dgm:presLayoutVars>
      </dgm:prSet>
      <dgm:spPr/>
    </dgm:pt>
  </dgm:ptLst>
  <dgm:cxnLst>
    <dgm:cxn modelId="{3DB65905-6126-944A-A7D7-82FE1B88F38C}" srcId="{FB2F7EB3-8C60-4941-8026-FF39F68A801F}" destId="{25BC3055-0400-8D44-A157-4A253A6D5F57}" srcOrd="1" destOrd="0" parTransId="{50A2DC78-C6B6-EE46-A76C-805D61B66DF3}" sibTransId="{0C0E85D8-4666-C64D-84A0-B38614737BD3}"/>
    <dgm:cxn modelId="{F8A7C216-9138-DD4A-9EAB-260AA2955BD1}" type="presOf" srcId="{C238BF19-C657-1E44-9DE7-DF4AD5E35CDC}" destId="{7B4B6242-3EA6-A548-A538-86B9C10FDC08}" srcOrd="0" destOrd="0" presId="urn:microsoft.com/office/officeart/2009/3/layout/IncreasingArrowsProcess"/>
    <dgm:cxn modelId="{DCB4B230-77BE-B94C-B949-AA35416D6D0D}" srcId="{FB2F7EB3-8C60-4941-8026-FF39F68A801F}" destId="{C238BF19-C657-1E44-9DE7-DF4AD5E35CDC}" srcOrd="2" destOrd="0" parTransId="{2E25D02F-87A4-9D49-8EE4-2649A63ADDAA}" sibTransId="{D6587460-40A9-494C-8747-DB898E4D13E8}"/>
    <dgm:cxn modelId="{683CD038-4873-454D-816B-6812A25E9340}" type="presOf" srcId="{C52CA546-D9C0-AE41-8AA5-416804B63AFE}" destId="{65A0BECA-E77A-0D47-9E77-131D368D5526}" srcOrd="0" destOrd="0" presId="urn:microsoft.com/office/officeart/2009/3/layout/IncreasingArrowsProcess"/>
    <dgm:cxn modelId="{5D76953C-36DB-B946-B598-379DCE1A5056}" type="presOf" srcId="{25BC3055-0400-8D44-A157-4A253A6D5F57}" destId="{9288E1C3-F5E5-6B4B-AE22-4DD5005FCA31}" srcOrd="0" destOrd="0" presId="urn:microsoft.com/office/officeart/2009/3/layout/IncreasingArrowsProcess"/>
    <dgm:cxn modelId="{E4E4573F-B4AC-3A47-B481-4A1910C78AE7}" srcId="{FB2F7EB3-8C60-4941-8026-FF39F68A801F}" destId="{E92F2B57-DC9A-5B49-9A40-1D9D7264640A}" srcOrd="5" destOrd="0" parTransId="{A8A247D8-B6B4-4C43-9C67-71B5C0D5FC3E}" sibTransId="{703F12DE-5D5B-A04C-8C80-FC6A21FE2B61}"/>
    <dgm:cxn modelId="{35D5574A-EF57-1E4A-99E8-AEDC53611137}" srcId="{FB2F7EB3-8C60-4941-8026-FF39F68A801F}" destId="{C52CA546-D9C0-AE41-8AA5-416804B63AFE}" srcOrd="0" destOrd="0" parTransId="{78365CDD-5D90-C745-B327-8AA6DBC83899}" sibTransId="{44F242AA-A3AD-4648-9AD7-0CC1645B9EE2}"/>
    <dgm:cxn modelId="{5150934D-12E3-7B42-9393-E579B62EA61A}" srcId="{FB2F7EB3-8C60-4941-8026-FF39F68A801F}" destId="{D80F7C92-8756-4942-BC92-D7E2BE3852ED}" srcOrd="4" destOrd="0" parTransId="{BE9A65E4-D8F9-BF4D-A2FD-F98C297A6E9E}" sibTransId="{F382BBDD-CBD2-444B-8BE8-5F5F0E5C9358}"/>
    <dgm:cxn modelId="{177BEF59-5116-594F-9D74-D1FC945C80DB}" type="presOf" srcId="{4AFACE91-CC1D-514E-9126-253A4F884048}" destId="{6BEBFCDF-DB80-9E46-9456-F9976818D303}" srcOrd="0" destOrd="0" presId="urn:microsoft.com/office/officeart/2009/3/layout/IncreasingArrowsProcess"/>
    <dgm:cxn modelId="{F6C90A82-7794-704F-9EBA-87F789A60C07}" type="presOf" srcId="{FB2F7EB3-8C60-4941-8026-FF39F68A801F}" destId="{87034D75-F649-C844-8149-BFB8DC8DC232}" srcOrd="0" destOrd="0" presId="urn:microsoft.com/office/officeart/2009/3/layout/IncreasingArrowsProcess"/>
    <dgm:cxn modelId="{D657E99D-314B-C44D-8A21-394DF5EA8DBD}" type="presOf" srcId="{D80F7C92-8756-4942-BC92-D7E2BE3852ED}" destId="{9C2BCAA6-3315-D64E-BC45-D233AD18EC31}" srcOrd="0" destOrd="0" presId="urn:microsoft.com/office/officeart/2009/3/layout/IncreasingArrowsProcess"/>
    <dgm:cxn modelId="{198AA3DC-0098-EC46-A9BB-C728B40CE4AF}" srcId="{FB2F7EB3-8C60-4941-8026-FF39F68A801F}" destId="{4AFACE91-CC1D-514E-9126-253A4F884048}" srcOrd="3" destOrd="0" parTransId="{E048E485-D71F-3846-A1DA-B53EC2CB26A0}" sibTransId="{27855F76-7F88-C74B-A553-AC9CDCBCD74A}"/>
    <dgm:cxn modelId="{D4C2C547-D736-1F4B-A940-F10F61FE4792}" type="presParOf" srcId="{87034D75-F649-C844-8149-BFB8DC8DC232}" destId="{65A0BECA-E77A-0D47-9E77-131D368D5526}" srcOrd="0" destOrd="0" presId="urn:microsoft.com/office/officeart/2009/3/layout/IncreasingArrowsProcess"/>
    <dgm:cxn modelId="{AFE35850-0A17-B34E-8E37-DB8C577F1082}" type="presParOf" srcId="{87034D75-F649-C844-8149-BFB8DC8DC232}" destId="{9288E1C3-F5E5-6B4B-AE22-4DD5005FCA31}" srcOrd="1" destOrd="0" presId="urn:microsoft.com/office/officeart/2009/3/layout/IncreasingArrowsProcess"/>
    <dgm:cxn modelId="{3525E668-8C36-BB41-9A87-177402758BC9}" type="presParOf" srcId="{87034D75-F649-C844-8149-BFB8DC8DC232}" destId="{7B4B6242-3EA6-A548-A538-86B9C10FDC08}" srcOrd="2" destOrd="0" presId="urn:microsoft.com/office/officeart/2009/3/layout/IncreasingArrowsProcess"/>
    <dgm:cxn modelId="{3C384A0E-D5E0-544C-903A-6CDD41177364}" type="presParOf" srcId="{87034D75-F649-C844-8149-BFB8DC8DC232}" destId="{6BEBFCDF-DB80-9E46-9456-F9976818D303}" srcOrd="3" destOrd="0" presId="urn:microsoft.com/office/officeart/2009/3/layout/IncreasingArrowsProcess"/>
    <dgm:cxn modelId="{B11CB6CC-EFD3-6F45-A3B1-580A7B1B8D71}" type="presParOf" srcId="{87034D75-F649-C844-8149-BFB8DC8DC232}" destId="{9C2BCAA6-3315-D64E-BC45-D233AD18EC31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0BECA-E77A-0D47-9E77-131D368D5526}">
      <dsp:nvSpPr>
        <dsp:cNvPr id="0" name=""/>
        <dsp:cNvSpPr/>
      </dsp:nvSpPr>
      <dsp:spPr>
        <a:xfrm>
          <a:off x="46343" y="0"/>
          <a:ext cx="7735253" cy="192313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5264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t-EE" sz="2400" b="1" kern="1200" dirty="0"/>
            <a:t>Varakult h</a:t>
          </a:r>
          <a:r>
            <a:rPr lang="en-US" sz="2400" b="1" kern="1200" dirty="0" err="1"/>
            <a:t>aridussüsteemist</a:t>
          </a:r>
          <a:r>
            <a:rPr lang="en-US" sz="2400" b="1" kern="1200" dirty="0"/>
            <a:t> </a:t>
          </a:r>
          <a:r>
            <a:rPr lang="en-US" sz="2400" b="1" kern="1200" dirty="0" err="1"/>
            <a:t>lahkumine</a:t>
          </a:r>
          <a:endParaRPr lang="en-US" sz="2400" b="1" kern="1200" dirty="0"/>
        </a:p>
      </dsp:txBody>
      <dsp:txXfrm>
        <a:off x="46343" y="480785"/>
        <a:ext cx="7254468" cy="961569"/>
      </dsp:txXfrm>
    </dsp:sp>
    <dsp:sp modelId="{9288E1C3-F5E5-6B4B-AE22-4DD5005FCA31}">
      <dsp:nvSpPr>
        <dsp:cNvPr id="0" name=""/>
        <dsp:cNvSpPr/>
      </dsp:nvSpPr>
      <dsp:spPr>
        <a:xfrm>
          <a:off x="1220730" y="1288140"/>
          <a:ext cx="7383993" cy="16069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5264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t-EE" sz="2400" b="1" kern="1200" dirty="0"/>
            <a:t>O</a:t>
          </a:r>
          <a:r>
            <a:rPr lang="en-US" sz="2400" b="1" kern="1200" dirty="0" err="1"/>
            <a:t>skuste</a:t>
          </a:r>
          <a:r>
            <a:rPr lang="en-US" sz="2400" b="1" kern="1200" dirty="0"/>
            <a:t> ja </a:t>
          </a:r>
          <a:r>
            <a:rPr lang="en-US" sz="2400" b="1" kern="1200" dirty="0" err="1"/>
            <a:t>töökogemuse</a:t>
          </a:r>
          <a:r>
            <a:rPr lang="en-US" sz="2400" b="1" kern="1200" dirty="0"/>
            <a:t> </a:t>
          </a:r>
          <a:r>
            <a:rPr lang="en-US" sz="2400" b="1" kern="1200" dirty="0" err="1"/>
            <a:t>puudumine</a:t>
          </a:r>
          <a:r>
            <a:rPr lang="en-US" sz="2400" b="1" kern="1200" dirty="0"/>
            <a:t> </a:t>
          </a:r>
        </a:p>
      </dsp:txBody>
      <dsp:txXfrm>
        <a:off x="1220730" y="1689865"/>
        <a:ext cx="6982268" cy="803450"/>
      </dsp:txXfrm>
    </dsp:sp>
    <dsp:sp modelId="{7B4B6242-3EA6-A548-A538-86B9C10FDC08}">
      <dsp:nvSpPr>
        <dsp:cNvPr id="0" name=""/>
        <dsp:cNvSpPr/>
      </dsp:nvSpPr>
      <dsp:spPr>
        <a:xfrm>
          <a:off x="2809089" y="2368734"/>
          <a:ext cx="6410198" cy="121162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5264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 err="1"/>
            <a:t>Ebastabiil</a:t>
          </a:r>
          <a:r>
            <a:rPr lang="et-EE" sz="2400" b="1" kern="1200" dirty="0"/>
            <a:t>s</a:t>
          </a:r>
          <a:r>
            <a:rPr lang="en-US" sz="2400" b="1" kern="1200" dirty="0"/>
            <a:t>e</a:t>
          </a:r>
          <a:r>
            <a:rPr lang="et-EE" sz="2400" b="1" kern="1200" dirty="0"/>
            <a:t>d</a:t>
          </a:r>
          <a:r>
            <a:rPr lang="en-US" sz="2400" b="1" kern="1200" dirty="0"/>
            <a:t> </a:t>
          </a:r>
          <a:r>
            <a:rPr lang="en-US" sz="2400" b="1" kern="1200" dirty="0" err="1"/>
            <a:t>töösuh</a:t>
          </a:r>
          <a:r>
            <a:rPr lang="et-EE" sz="2400" b="1" kern="1200" dirty="0"/>
            <a:t>t</a:t>
          </a:r>
          <a:r>
            <a:rPr lang="en-US" sz="2400" b="1" kern="1200" dirty="0"/>
            <a:t>e</a:t>
          </a:r>
          <a:r>
            <a:rPr lang="et-EE" sz="2400" b="1" kern="1200" dirty="0"/>
            <a:t>d</a:t>
          </a:r>
          <a:endParaRPr lang="en-US" sz="2400" b="1" kern="1200" dirty="0"/>
        </a:p>
      </dsp:txBody>
      <dsp:txXfrm>
        <a:off x="2809089" y="2671641"/>
        <a:ext cx="6107291" cy="605814"/>
      </dsp:txXfrm>
    </dsp:sp>
    <dsp:sp modelId="{6BEBFCDF-DB80-9E46-9456-F9976818D303}">
      <dsp:nvSpPr>
        <dsp:cNvPr id="0" name=""/>
        <dsp:cNvSpPr/>
      </dsp:nvSpPr>
      <dsp:spPr>
        <a:xfrm>
          <a:off x="4453320" y="3218123"/>
          <a:ext cx="5308336" cy="12016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5264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 err="1"/>
            <a:t>Piiratud</a:t>
          </a:r>
          <a:r>
            <a:rPr lang="en-US" sz="2400" b="1" kern="1200" dirty="0"/>
            <a:t> </a:t>
          </a:r>
          <a:r>
            <a:rPr lang="en-US" sz="2400" b="1" kern="1200" dirty="0" err="1"/>
            <a:t>võimalused</a:t>
          </a:r>
          <a:r>
            <a:rPr lang="en-US" sz="2400" b="1" kern="1200" dirty="0"/>
            <a:t> </a:t>
          </a:r>
        </a:p>
      </dsp:txBody>
      <dsp:txXfrm>
        <a:off x="4453320" y="3518532"/>
        <a:ext cx="5007928" cy="600817"/>
      </dsp:txXfrm>
    </dsp:sp>
    <dsp:sp modelId="{9C2BCAA6-3315-D64E-BC45-D233AD18EC31}">
      <dsp:nvSpPr>
        <dsp:cNvPr id="0" name=""/>
        <dsp:cNvSpPr/>
      </dsp:nvSpPr>
      <dsp:spPr>
        <a:xfrm>
          <a:off x="6290519" y="4131231"/>
          <a:ext cx="4008399" cy="103871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5264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 err="1"/>
            <a:t>Pärandatud</a:t>
          </a:r>
          <a:r>
            <a:rPr lang="en-US" sz="2400" b="1" kern="1200" dirty="0"/>
            <a:t> </a:t>
          </a:r>
          <a:r>
            <a:rPr lang="en-US" sz="2400" b="1" kern="1200" dirty="0" err="1"/>
            <a:t>vaesus</a:t>
          </a:r>
          <a:endParaRPr lang="en-US" sz="2400" b="1" kern="1200" dirty="0"/>
        </a:p>
      </dsp:txBody>
      <dsp:txXfrm>
        <a:off x="6290519" y="4390910"/>
        <a:ext cx="3748720" cy="519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CE525-07D9-4942-95F3-A536B9474892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66F30-8137-4116-A6C8-7B9E26BF70D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908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478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Esimesel kohal on gümnaasiumi ja kutseharidusega noored. Teisel kohal põhi ja madalama haridustasemega </a:t>
            </a:r>
            <a:r>
              <a:rPr lang="et-EE" dirty="0" err="1"/>
              <a:t>noroed</a:t>
            </a:r>
            <a:r>
              <a:rPr lang="et-EE" dirty="0"/>
              <a:t>. </a:t>
            </a:r>
            <a:r>
              <a:rPr lang="et-EE" dirty="0" err="1"/>
              <a:t>Kõigevähem</a:t>
            </a:r>
            <a:r>
              <a:rPr lang="et-EE" dirty="0"/>
              <a:t> on </a:t>
            </a:r>
            <a:r>
              <a:rPr lang="et-EE" dirty="0" err="1"/>
              <a:t>õrgharidusega</a:t>
            </a:r>
            <a:r>
              <a:rPr lang="et-EE" dirty="0"/>
              <a:t> noori.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856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Paljud ka õpivad/töötavad välismaal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661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0775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1587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9859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Noored kas leiavad ise tee või läbi noorsootöötajate tänavatöö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3736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Keda nõustatakse ja aidatakse tööotsinguil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süüteo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toimepanemise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eest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karistusõiguslikult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vastutusele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võetud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0244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2505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Võib kuuluda sihtgruppi juba arvele tuleku päevast.</a:t>
            </a:r>
          </a:p>
          <a:p>
            <a:r>
              <a:rPr lang="et-E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Teenuse sihtrühmaks on 16-29aastane noor (16-aastasel peab olema omandatud põhiharidus),</a:t>
            </a:r>
          </a:p>
          <a:p>
            <a:r>
              <a:rPr lang="et-E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kellel ei ole töökogemust või see on lühiajaline (on viimase 3 aasta jooksul töötanud vähem kui aasta või on kokku töötanud vähem kui 2 aastat); töökogemusena ei arvestata lapsehoolduspuhkusel ning </a:t>
            </a:r>
            <a:r>
              <a:rPr lang="et-E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aja-ja</a:t>
            </a:r>
            <a:r>
              <a:rPr lang="et-E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asendusteenistuses viibitud aega;</a:t>
            </a:r>
          </a:p>
          <a:p>
            <a:r>
              <a:rPr lang="et-E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 on töötuna registreeritud ja ei ole viimase 3 kuu jooksul olnud tööga hõivatud või on kokku vähem kui 30 päeva olnud ajutiselt hõivatud.</a:t>
            </a:r>
          </a:p>
          <a:p>
            <a:pPr lv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Kaubandus</a:t>
            </a:r>
          </a:p>
          <a:p>
            <a:pPr lv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Majutus</a:t>
            </a:r>
          </a:p>
          <a:p>
            <a:pPr lv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Ehitus</a:t>
            </a:r>
          </a:p>
          <a:p>
            <a:pPr lv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Tootmine</a:t>
            </a:r>
          </a:p>
          <a:p>
            <a:pPr lv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Turundus</a:t>
            </a:r>
          </a:p>
          <a:p>
            <a:pPr lv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Mehhaanika</a:t>
            </a:r>
          </a:p>
          <a:p>
            <a:pPr lv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Metall</a:t>
            </a:r>
          </a:p>
          <a:p>
            <a:pPr lv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</a:t>
            </a:r>
          </a:p>
          <a:p>
            <a:pPr lv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Puhastus</a:t>
            </a:r>
          </a:p>
          <a:p>
            <a:pPr lv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Dokumendihaldus</a:t>
            </a:r>
          </a:p>
          <a:p>
            <a:endParaRPr lang="et-E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9F7E-F4B2-48C5-9026-BB19C03BD01D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6575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6224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Termin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alguse</a:t>
            </a:r>
            <a:r>
              <a:rPr lang="en-US" dirty="0"/>
              <a:t> </a:t>
            </a:r>
            <a:r>
              <a:rPr lang="en-US" dirty="0" err="1"/>
              <a:t>Suurbritannias</a:t>
            </a:r>
            <a:r>
              <a:rPr lang="en-US" dirty="0"/>
              <a:t> 1980-ndatel </a:t>
            </a:r>
            <a:r>
              <a:rPr lang="en-US" dirty="0" err="1"/>
              <a:t>aastatel</a:t>
            </a:r>
            <a:r>
              <a:rPr lang="en-US" dirty="0"/>
              <a:t>, mil </a:t>
            </a:r>
            <a:r>
              <a:rPr lang="en-US" dirty="0" err="1"/>
              <a:t>alla</a:t>
            </a:r>
            <a:r>
              <a:rPr lang="en-US" dirty="0"/>
              <a:t> 18-aastatele </a:t>
            </a:r>
            <a:r>
              <a:rPr lang="en-US" dirty="0" err="1"/>
              <a:t>töötutele</a:t>
            </a:r>
            <a:r>
              <a:rPr lang="en-US" dirty="0"/>
              <a:t> </a:t>
            </a:r>
            <a:r>
              <a:rPr lang="en-US" dirty="0" err="1"/>
              <a:t>noortele</a:t>
            </a:r>
            <a:r>
              <a:rPr lang="en-US" dirty="0"/>
              <a:t> </a:t>
            </a:r>
            <a:r>
              <a:rPr lang="en-US" dirty="0" err="1"/>
              <a:t>lõpetati</a:t>
            </a:r>
            <a:r>
              <a:rPr lang="en-US" dirty="0"/>
              <a:t> </a:t>
            </a:r>
            <a:r>
              <a:rPr lang="en-US" dirty="0" err="1"/>
              <a:t>abirahade</a:t>
            </a:r>
            <a:r>
              <a:rPr lang="en-US" dirty="0"/>
              <a:t> </a:t>
            </a:r>
            <a:r>
              <a:rPr lang="en-US" dirty="0" err="1"/>
              <a:t>andmine</a:t>
            </a:r>
            <a:r>
              <a:rPr lang="en-US" dirty="0"/>
              <a:t>. </a:t>
            </a:r>
            <a:r>
              <a:rPr lang="en-US" dirty="0" err="1"/>
              <a:t>Algselt</a:t>
            </a:r>
            <a:r>
              <a:rPr lang="en-US" dirty="0"/>
              <a:t> </a:t>
            </a:r>
            <a:r>
              <a:rPr lang="en-US" dirty="0" err="1"/>
              <a:t>kutsuti</a:t>
            </a:r>
            <a:r>
              <a:rPr lang="en-US" dirty="0"/>
              <a:t> </a:t>
            </a:r>
            <a:r>
              <a:rPr lang="en-US" dirty="0" err="1"/>
              <a:t>neid</a:t>
            </a:r>
            <a:r>
              <a:rPr lang="en-US" dirty="0"/>
              <a:t> StatusZer0</a:t>
            </a:r>
            <a:endParaRPr lang="et-E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Euroopa</a:t>
            </a:r>
            <a:r>
              <a:rPr lang="en-US" dirty="0"/>
              <a:t> </a:t>
            </a:r>
            <a:r>
              <a:rPr lang="en-US" dirty="0" err="1"/>
              <a:t>riikides</a:t>
            </a:r>
            <a:r>
              <a:rPr lang="en-US" dirty="0"/>
              <a:t> </a:t>
            </a:r>
            <a:r>
              <a:rPr lang="en-US" dirty="0" err="1"/>
              <a:t>jälgitakse</a:t>
            </a:r>
            <a:r>
              <a:rPr lang="en-US" dirty="0"/>
              <a:t> </a:t>
            </a:r>
            <a:r>
              <a:rPr lang="en-US" dirty="0" err="1"/>
              <a:t>peamiselt</a:t>
            </a:r>
            <a:r>
              <a:rPr lang="en-US" dirty="0"/>
              <a:t> </a:t>
            </a:r>
            <a:r>
              <a:rPr lang="en-US" dirty="0" err="1"/>
              <a:t>kahte</a:t>
            </a:r>
            <a:r>
              <a:rPr lang="en-US" dirty="0"/>
              <a:t> </a:t>
            </a:r>
            <a:r>
              <a:rPr lang="en-US" dirty="0" err="1"/>
              <a:t>vanuserü̈hma</a:t>
            </a:r>
            <a:r>
              <a:rPr lang="en-US" dirty="0"/>
              <a:t>, 15-24 </a:t>
            </a:r>
            <a:endParaRPr lang="et-E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Eestis</a:t>
            </a:r>
            <a:r>
              <a:rPr lang="en-US" dirty="0"/>
              <a:t> </a:t>
            </a:r>
            <a:r>
              <a:rPr lang="et-EE" dirty="0"/>
              <a:t>loeme nooreks 15-26…mõne teenuse puhul ka </a:t>
            </a:r>
            <a:r>
              <a:rPr lang="en-US" dirty="0"/>
              <a:t>15-29. 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878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 dirty="0" err="1"/>
              <a:t>Puudega</a:t>
            </a:r>
            <a:r>
              <a:rPr lang="en-US" b="1" dirty="0"/>
              <a:t> </a:t>
            </a:r>
            <a:r>
              <a:rPr lang="en-US" b="1" dirty="0" err="1"/>
              <a:t>noortest</a:t>
            </a:r>
            <a:r>
              <a:rPr lang="en-US" b="1" dirty="0"/>
              <a:t> </a:t>
            </a:r>
            <a:r>
              <a:rPr lang="en-US" dirty="0" err="1"/>
              <a:t>saavad</a:t>
            </a:r>
            <a:r>
              <a:rPr lang="en-US" dirty="0"/>
              <a:t> </a:t>
            </a:r>
            <a:r>
              <a:rPr lang="en-US" dirty="0" err="1"/>
              <a:t>teistega</a:t>
            </a:r>
            <a:r>
              <a:rPr lang="en-US" dirty="0"/>
              <a:t> </a:t>
            </a:r>
            <a:r>
              <a:rPr lang="en-US" dirty="0" err="1"/>
              <a:t>võrreldes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40% </a:t>
            </a:r>
            <a:r>
              <a:rPr lang="en-US" dirty="0" err="1"/>
              <a:t>suurema</a:t>
            </a:r>
            <a:r>
              <a:rPr lang="en-US" dirty="0"/>
              <a:t> </a:t>
            </a:r>
            <a:r>
              <a:rPr lang="en-US" dirty="0" err="1"/>
              <a:t>tõenäosusega</a:t>
            </a:r>
            <a:r>
              <a:rPr lang="en-US" dirty="0"/>
              <a:t> NEET-</a:t>
            </a:r>
            <a:r>
              <a:rPr lang="en-US" dirty="0" err="1"/>
              <a:t>noored</a:t>
            </a:r>
            <a:r>
              <a:rPr lang="en-US" dirty="0"/>
              <a:t>; </a:t>
            </a:r>
          </a:p>
          <a:p>
            <a:pPr algn="just"/>
            <a:r>
              <a:rPr lang="en-US" b="1" dirty="0" err="1"/>
              <a:t>sisserände</a:t>
            </a:r>
            <a:r>
              <a:rPr lang="en-US" b="1" dirty="0"/>
              <a:t> </a:t>
            </a:r>
            <a:r>
              <a:rPr lang="en-US" b="1" dirty="0" err="1"/>
              <a:t>taustaga</a:t>
            </a:r>
            <a:r>
              <a:rPr lang="en-US" b="1" dirty="0"/>
              <a:t> </a:t>
            </a:r>
            <a:r>
              <a:rPr lang="en-US" dirty="0" err="1"/>
              <a:t>noortest</a:t>
            </a:r>
            <a:r>
              <a:rPr lang="en-US" dirty="0"/>
              <a:t> </a:t>
            </a:r>
            <a:r>
              <a:rPr lang="en-US" dirty="0" err="1"/>
              <a:t>saavad</a:t>
            </a:r>
            <a:r>
              <a:rPr lang="en-US" dirty="0"/>
              <a:t> </a:t>
            </a:r>
            <a:r>
              <a:rPr lang="en-US" dirty="0" err="1"/>
              <a:t>riigi</a:t>
            </a:r>
            <a:r>
              <a:rPr lang="en-US" dirty="0"/>
              <a:t> </a:t>
            </a:r>
            <a:r>
              <a:rPr lang="en-US" dirty="0" err="1"/>
              <a:t>kodanikega</a:t>
            </a:r>
            <a:r>
              <a:rPr lang="en-US" dirty="0"/>
              <a:t> </a:t>
            </a:r>
            <a:r>
              <a:rPr lang="en-US" dirty="0" err="1"/>
              <a:t>võrreldes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70%</a:t>
            </a:r>
            <a:r>
              <a:rPr lang="en-US" dirty="0"/>
              <a:t> </a:t>
            </a:r>
            <a:r>
              <a:rPr lang="en-US" dirty="0" err="1"/>
              <a:t>suurema</a:t>
            </a:r>
            <a:r>
              <a:rPr lang="en-US" dirty="0"/>
              <a:t> </a:t>
            </a:r>
            <a:r>
              <a:rPr lang="en-US" dirty="0" err="1"/>
              <a:t>tõenäosusega</a:t>
            </a:r>
            <a:r>
              <a:rPr lang="en-US" dirty="0"/>
              <a:t> NEET-</a:t>
            </a:r>
            <a:r>
              <a:rPr lang="en-US" dirty="0" err="1"/>
              <a:t>noored</a:t>
            </a:r>
            <a:r>
              <a:rPr lang="en-US" dirty="0"/>
              <a:t>; </a:t>
            </a:r>
          </a:p>
          <a:p>
            <a:pPr algn="just"/>
            <a:r>
              <a:rPr lang="en-US" b="1" dirty="0" err="1"/>
              <a:t>elamine</a:t>
            </a:r>
            <a:r>
              <a:rPr lang="en-US" b="1" dirty="0"/>
              <a:t> </a:t>
            </a:r>
            <a:r>
              <a:rPr lang="en-US" b="1" dirty="0" err="1"/>
              <a:t>kõrvalistes</a:t>
            </a:r>
            <a:r>
              <a:rPr lang="en-US" b="1" dirty="0"/>
              <a:t> </a:t>
            </a:r>
            <a:r>
              <a:rPr lang="en-US" b="1" dirty="0" err="1"/>
              <a:t>piirkondades</a:t>
            </a:r>
            <a:r>
              <a:rPr lang="en-US" b="1" dirty="0"/>
              <a:t> </a:t>
            </a:r>
            <a:r>
              <a:rPr lang="en-US" dirty="0" err="1"/>
              <a:t>suurendab</a:t>
            </a:r>
            <a:r>
              <a:rPr lang="en-US" dirty="0"/>
              <a:t> </a:t>
            </a:r>
            <a:r>
              <a:rPr lang="en-US" dirty="0" err="1"/>
              <a:t>tõenäosust</a:t>
            </a:r>
            <a:r>
              <a:rPr lang="en-US" dirty="0"/>
              <a:t> </a:t>
            </a:r>
            <a:r>
              <a:rPr lang="en-US" dirty="0" err="1"/>
              <a:t>saada</a:t>
            </a:r>
            <a:r>
              <a:rPr lang="en-US" dirty="0"/>
              <a:t> NEET-</a:t>
            </a:r>
            <a:r>
              <a:rPr lang="en-US" dirty="0" err="1"/>
              <a:t>nooreks</a:t>
            </a:r>
            <a:r>
              <a:rPr lang="en-US" dirty="0"/>
              <a:t> </a:t>
            </a:r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1,5</a:t>
            </a:r>
            <a:r>
              <a:rPr lang="en-US" dirty="0"/>
              <a:t> </a:t>
            </a:r>
            <a:r>
              <a:rPr lang="en-US" dirty="0" err="1"/>
              <a:t>korda</a:t>
            </a:r>
            <a:r>
              <a:rPr lang="en-US" dirty="0"/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madala</a:t>
            </a:r>
            <a:r>
              <a:rPr lang="en-US" b="1" dirty="0"/>
              <a:t> </a:t>
            </a:r>
            <a:r>
              <a:rPr lang="en-US" b="1" dirty="0" err="1"/>
              <a:t>haridustasemega</a:t>
            </a:r>
            <a:r>
              <a:rPr lang="en-US" b="1" dirty="0"/>
              <a:t> </a:t>
            </a:r>
            <a:r>
              <a:rPr lang="en-US" dirty="0" err="1"/>
              <a:t>noortest</a:t>
            </a:r>
            <a:r>
              <a:rPr lang="en-US" dirty="0"/>
              <a:t> </a:t>
            </a:r>
            <a:r>
              <a:rPr lang="en-US" dirty="0" err="1"/>
              <a:t>saavad</a:t>
            </a:r>
            <a:r>
              <a:rPr lang="en-US" dirty="0"/>
              <a:t> NEET-</a:t>
            </a:r>
            <a:r>
              <a:rPr lang="en-US" dirty="0" err="1"/>
              <a:t>noored</a:t>
            </a:r>
            <a:r>
              <a:rPr lang="en-US" dirty="0"/>
              <a:t> </a:t>
            </a:r>
            <a:r>
              <a:rPr lang="en-US" dirty="0" err="1"/>
              <a:t>võrreldes</a:t>
            </a:r>
            <a:r>
              <a:rPr lang="en-US" dirty="0"/>
              <a:t> </a:t>
            </a:r>
            <a:r>
              <a:rPr lang="en-US" dirty="0" err="1"/>
              <a:t>kolmanda</a:t>
            </a:r>
            <a:r>
              <a:rPr lang="en-US" dirty="0"/>
              <a:t> </a:t>
            </a:r>
            <a:r>
              <a:rPr lang="en-US" dirty="0" err="1"/>
              <a:t>astme</a:t>
            </a:r>
            <a:r>
              <a:rPr lang="en-US" dirty="0"/>
              <a:t> </a:t>
            </a:r>
            <a:r>
              <a:rPr lang="en-US" dirty="0" err="1"/>
              <a:t>hariduse</a:t>
            </a:r>
            <a:r>
              <a:rPr lang="en-US" dirty="0"/>
              <a:t> </a:t>
            </a:r>
            <a:r>
              <a:rPr lang="en-US" dirty="0" err="1"/>
              <a:t>omandanutega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kolm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korda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tõenäolisemalt</a:t>
            </a:r>
            <a:r>
              <a:rPr lang="en-US" dirty="0"/>
              <a:t>; 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791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 dirty="0" err="1"/>
              <a:t>madala</a:t>
            </a:r>
            <a:r>
              <a:rPr lang="en-US" b="1" dirty="0"/>
              <a:t> </a:t>
            </a:r>
            <a:r>
              <a:rPr lang="en-US" b="1" dirty="0" err="1"/>
              <a:t>sissetulekuga</a:t>
            </a:r>
            <a:r>
              <a:rPr lang="en-US" b="1" dirty="0"/>
              <a:t> </a:t>
            </a:r>
            <a:r>
              <a:rPr lang="en-US" b="1" dirty="0" err="1"/>
              <a:t>leibkondadest</a:t>
            </a:r>
            <a:r>
              <a:rPr lang="en-US" b="1" dirty="0"/>
              <a:t> </a:t>
            </a:r>
            <a:r>
              <a:rPr lang="en-US" dirty="0" err="1"/>
              <a:t>pärit</a:t>
            </a:r>
            <a:r>
              <a:rPr lang="en-US" dirty="0"/>
              <a:t> </a:t>
            </a:r>
            <a:r>
              <a:rPr lang="en-US" dirty="0" err="1"/>
              <a:t>noortest</a:t>
            </a:r>
            <a:r>
              <a:rPr lang="en-US" dirty="0"/>
              <a:t> </a:t>
            </a:r>
            <a:r>
              <a:rPr lang="en-US" dirty="0" err="1"/>
              <a:t>saavad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tõenäolisemalt</a:t>
            </a:r>
            <a:r>
              <a:rPr lang="en-US" dirty="0"/>
              <a:t> NEET-</a:t>
            </a:r>
            <a:r>
              <a:rPr lang="en-US" dirty="0" err="1"/>
              <a:t>noored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nendest</a:t>
            </a:r>
            <a:r>
              <a:rPr lang="en-US" dirty="0"/>
              <a:t>, </a:t>
            </a:r>
            <a:r>
              <a:rPr lang="en-US" dirty="0" err="1"/>
              <a:t>kes</a:t>
            </a:r>
            <a:r>
              <a:rPr lang="en-US" dirty="0"/>
              <a:t> on </a:t>
            </a:r>
            <a:r>
              <a:rPr lang="en-US" dirty="0" err="1"/>
              <a:t>pärit</a:t>
            </a:r>
            <a:r>
              <a:rPr lang="en-US" dirty="0"/>
              <a:t> </a:t>
            </a:r>
            <a:r>
              <a:rPr lang="en-US" dirty="0" err="1"/>
              <a:t>keskmise</a:t>
            </a:r>
            <a:r>
              <a:rPr lang="en-US" dirty="0"/>
              <a:t> </a:t>
            </a:r>
            <a:r>
              <a:rPr lang="en-US" dirty="0" err="1"/>
              <a:t>sissetulekuga</a:t>
            </a:r>
            <a:r>
              <a:rPr lang="en-US" dirty="0"/>
              <a:t> </a:t>
            </a:r>
            <a:r>
              <a:rPr lang="en-US" dirty="0" err="1"/>
              <a:t>leibkondadest</a:t>
            </a:r>
            <a:r>
              <a:rPr lang="en-US" dirty="0"/>
              <a:t>; </a:t>
            </a:r>
          </a:p>
          <a:p>
            <a:pPr algn="just"/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b="1" dirty="0" err="1"/>
              <a:t>vanemad</a:t>
            </a:r>
            <a:r>
              <a:rPr lang="en-US" b="1" dirty="0"/>
              <a:t> on </a:t>
            </a:r>
            <a:r>
              <a:rPr lang="en-US" b="1" dirty="0" err="1"/>
              <a:t>olnud</a:t>
            </a:r>
            <a:r>
              <a:rPr lang="en-US" b="1" dirty="0"/>
              <a:t> </a:t>
            </a:r>
            <a:r>
              <a:rPr lang="en-US" b="1" dirty="0" err="1"/>
              <a:t>töötud</a:t>
            </a:r>
            <a:r>
              <a:rPr lang="en-US" dirty="0"/>
              <a:t>, </a:t>
            </a:r>
            <a:r>
              <a:rPr lang="en-US" dirty="0" err="1"/>
              <a:t>suureneb</a:t>
            </a:r>
            <a:r>
              <a:rPr lang="en-US" dirty="0"/>
              <a:t> NEET-</a:t>
            </a:r>
            <a:r>
              <a:rPr lang="en-US" dirty="0" err="1"/>
              <a:t>noorteks</a:t>
            </a:r>
            <a:r>
              <a:rPr lang="en-US" dirty="0"/>
              <a:t> </a:t>
            </a:r>
            <a:r>
              <a:rPr lang="en-US" dirty="0" err="1"/>
              <a:t>saamise</a:t>
            </a:r>
            <a:r>
              <a:rPr lang="en-US" dirty="0"/>
              <a:t> </a:t>
            </a:r>
            <a:r>
              <a:rPr lang="en-US" dirty="0" err="1"/>
              <a:t>tõenäosus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17%</a:t>
            </a:r>
            <a:r>
              <a:rPr lang="en-US" dirty="0"/>
              <a:t>;</a:t>
            </a:r>
          </a:p>
          <a:p>
            <a:pPr algn="just"/>
            <a:r>
              <a:rPr lang="en-US" b="1" dirty="0" err="1"/>
              <a:t>vanemate</a:t>
            </a:r>
            <a:r>
              <a:rPr lang="en-US" b="1" dirty="0"/>
              <a:t> </a:t>
            </a:r>
            <a:r>
              <a:rPr lang="en-US" b="1" dirty="0" err="1"/>
              <a:t>madal</a:t>
            </a:r>
            <a:r>
              <a:rPr lang="en-US" b="1" dirty="0"/>
              <a:t> </a:t>
            </a:r>
            <a:r>
              <a:rPr lang="en-US" b="1" dirty="0" err="1"/>
              <a:t>haridustase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kahekordistab</a:t>
            </a:r>
            <a:r>
              <a:rPr lang="en-US" dirty="0"/>
              <a:t> NEET-</a:t>
            </a:r>
            <a:r>
              <a:rPr lang="en-US" dirty="0" err="1"/>
              <a:t>noorteks</a:t>
            </a:r>
            <a:r>
              <a:rPr lang="en-US" dirty="0"/>
              <a:t> </a:t>
            </a:r>
            <a:r>
              <a:rPr lang="en-US" dirty="0" err="1"/>
              <a:t>saamise</a:t>
            </a:r>
            <a:r>
              <a:rPr lang="en-US" dirty="0"/>
              <a:t> </a:t>
            </a:r>
            <a:r>
              <a:rPr lang="en-US" dirty="0" err="1"/>
              <a:t>tõenäosust</a:t>
            </a:r>
            <a:r>
              <a:rPr lang="en-US" dirty="0"/>
              <a:t>;</a:t>
            </a:r>
          </a:p>
          <a:p>
            <a:pPr algn="just"/>
            <a:r>
              <a:rPr lang="en-US" b="1" dirty="0" err="1"/>
              <a:t>lahutatud</a:t>
            </a:r>
            <a:r>
              <a:rPr lang="en-US" b="1" dirty="0"/>
              <a:t> </a:t>
            </a:r>
            <a:r>
              <a:rPr lang="en-US" b="1" dirty="0" err="1"/>
              <a:t>vanematega</a:t>
            </a:r>
            <a:r>
              <a:rPr lang="en-US" b="1" dirty="0"/>
              <a:t> </a:t>
            </a:r>
            <a:r>
              <a:rPr lang="en-US" dirty="0" err="1"/>
              <a:t>noored</a:t>
            </a:r>
            <a:r>
              <a:rPr lang="en-US" dirty="0"/>
              <a:t> </a:t>
            </a:r>
            <a:r>
              <a:rPr lang="en-US" dirty="0" err="1"/>
              <a:t>saavad</a:t>
            </a:r>
            <a:r>
              <a:rPr lang="en-US" dirty="0"/>
              <a:t> NEET-</a:t>
            </a:r>
            <a:r>
              <a:rPr lang="en-US" dirty="0" err="1"/>
              <a:t>noorteks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30%</a:t>
            </a:r>
            <a:r>
              <a:rPr lang="en-US" dirty="0"/>
              <a:t> </a:t>
            </a:r>
            <a:r>
              <a:rPr lang="en-US" dirty="0" err="1"/>
              <a:t>tõenäolisemalt</a:t>
            </a:r>
            <a:r>
              <a:rPr lang="en-US" dirty="0"/>
              <a:t>.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362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b="1" dirty="0"/>
              <a:t>Noored, kes lahkuvad varakult h</a:t>
            </a:r>
            <a:r>
              <a:rPr lang="en-US" sz="1200" b="1" dirty="0" err="1"/>
              <a:t>aridussüsteemist</a:t>
            </a:r>
            <a:r>
              <a:rPr lang="et-EE" sz="1200" b="1" dirty="0"/>
              <a:t>, ilma </a:t>
            </a:r>
            <a:r>
              <a:rPr lang="en-US" sz="1200" b="1" dirty="0" err="1"/>
              <a:t>kvalifikatsiooni</a:t>
            </a:r>
            <a:r>
              <a:rPr lang="en-US" sz="1200" b="1" dirty="0"/>
              <a:t> </a:t>
            </a:r>
            <a:r>
              <a:rPr lang="en-US" sz="1200" b="1" dirty="0" err="1"/>
              <a:t>omandamata</a:t>
            </a:r>
            <a:r>
              <a:rPr lang="en-US" sz="1200" b="1" dirty="0"/>
              <a:t> </a:t>
            </a:r>
            <a:endParaRPr lang="et-E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b="1" dirty="0"/>
              <a:t>Neil puuduvad </a:t>
            </a:r>
            <a:r>
              <a:rPr lang="et-EE" sz="1200" b="1" dirty="0" err="1"/>
              <a:t>vaj</a:t>
            </a:r>
            <a:r>
              <a:rPr lang="en-US" sz="1200" b="1" dirty="0" err="1"/>
              <a:t>ajalik</a:t>
            </a:r>
            <a:r>
              <a:rPr lang="et-EE" sz="1200" b="1" dirty="0" err="1"/>
              <a:t>ud</a:t>
            </a:r>
            <a:r>
              <a:rPr lang="en-US" sz="1200" b="1" dirty="0"/>
              <a:t> </a:t>
            </a:r>
            <a:r>
              <a:rPr lang="en-US" sz="1200" b="1" dirty="0" err="1"/>
              <a:t>oskus</a:t>
            </a:r>
            <a:r>
              <a:rPr lang="et-EE" sz="1200" b="1" dirty="0" err="1"/>
              <a:t>ed</a:t>
            </a:r>
            <a:r>
              <a:rPr lang="et-EE" sz="1200" b="1" dirty="0"/>
              <a:t> </a:t>
            </a:r>
            <a:r>
              <a:rPr lang="en-US" sz="1200" b="1" dirty="0"/>
              <a:t>ja </a:t>
            </a:r>
            <a:r>
              <a:rPr lang="en-US" sz="1200" b="1" dirty="0" err="1"/>
              <a:t>töökogemus</a:t>
            </a:r>
            <a:r>
              <a:rPr lang="et-EE" sz="1200" b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b="1" dirty="0" err="1"/>
              <a:t>Selel</a:t>
            </a:r>
            <a:r>
              <a:rPr lang="et-EE" sz="1200" b="1" dirty="0"/>
              <a:t> tagajärjel on neil e</a:t>
            </a:r>
            <a:r>
              <a:rPr lang="en-US" sz="1200" b="1" dirty="0" err="1"/>
              <a:t>bastabiil</a:t>
            </a:r>
            <a:r>
              <a:rPr lang="et-EE" sz="1200" b="1" dirty="0"/>
              <a:t>s</a:t>
            </a:r>
            <a:r>
              <a:rPr lang="en-US" sz="1200" b="1" dirty="0"/>
              <a:t>e</a:t>
            </a:r>
            <a:r>
              <a:rPr lang="et-EE" sz="1200" b="1" dirty="0"/>
              <a:t>d</a:t>
            </a:r>
            <a:r>
              <a:rPr lang="en-US" sz="1200" b="1" dirty="0"/>
              <a:t> </a:t>
            </a:r>
            <a:r>
              <a:rPr lang="en-US" sz="1200" b="1" dirty="0" err="1"/>
              <a:t>töösuh</a:t>
            </a:r>
            <a:r>
              <a:rPr lang="et-EE" sz="1200" b="1" dirty="0"/>
              <a:t>t</a:t>
            </a:r>
            <a:r>
              <a:rPr lang="en-US" sz="1200" b="1" dirty="0"/>
              <a:t>e</a:t>
            </a:r>
            <a:r>
              <a:rPr lang="et-EE" sz="1200" b="1" dirty="0"/>
              <a:t>d</a:t>
            </a:r>
            <a:r>
              <a:rPr lang="en-US" sz="1200" b="1" dirty="0"/>
              <a:t>, </a:t>
            </a:r>
            <a:r>
              <a:rPr lang="en-US" sz="1200" b="1" dirty="0" err="1"/>
              <a:t>mille</a:t>
            </a:r>
            <a:r>
              <a:rPr lang="et-EE" sz="1200" b="1" dirty="0" err="1"/>
              <a:t>ga</a:t>
            </a:r>
            <a:r>
              <a:rPr lang="et-EE" sz="1200" b="1" dirty="0"/>
              <a:t> kaasnevad </a:t>
            </a:r>
            <a:r>
              <a:rPr lang="en-US" sz="1200" b="1" dirty="0" err="1"/>
              <a:t>lü̈hikesed</a:t>
            </a:r>
            <a:r>
              <a:rPr lang="en-US" sz="1200" b="1" dirty="0"/>
              <a:t> </a:t>
            </a:r>
            <a:r>
              <a:rPr lang="en-US" sz="1200" b="1" dirty="0" err="1"/>
              <a:t>töötuse</a:t>
            </a:r>
            <a:r>
              <a:rPr lang="en-US" sz="1200" b="1" dirty="0"/>
              <a:t> </a:t>
            </a:r>
            <a:r>
              <a:rPr lang="en-US" sz="1200" b="1" dirty="0" err="1"/>
              <a:t>perioodid</a:t>
            </a:r>
            <a:endParaRPr lang="et-EE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/>
              <a:t>Piiratud</a:t>
            </a:r>
            <a:r>
              <a:rPr lang="en-US" sz="1200" b="1" dirty="0"/>
              <a:t> </a:t>
            </a:r>
            <a:r>
              <a:rPr lang="en-US" sz="1200" b="1" dirty="0" err="1"/>
              <a:t>võimalused</a:t>
            </a:r>
            <a:r>
              <a:rPr lang="en-US" sz="1200" b="1" dirty="0"/>
              <a:t> </a:t>
            </a:r>
            <a:r>
              <a:rPr lang="et-EE" sz="1200" b="1" dirty="0"/>
              <a:t>elus ja ring jätkub ehk </a:t>
            </a:r>
            <a:r>
              <a:rPr lang="et-EE" sz="1200" b="1" dirty="0" err="1"/>
              <a:t>niiöelda</a:t>
            </a:r>
            <a:r>
              <a:rPr lang="et-EE" sz="1200" b="1" dirty="0"/>
              <a:t> vaesus pärandatakse edasi.</a:t>
            </a: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9671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Kõige vähem on NEET noori üldse Saksamaal, Rootsis ja Hollandis.</a:t>
            </a:r>
          </a:p>
          <a:p>
            <a:r>
              <a:rPr lang="et-EE" dirty="0"/>
              <a:t>Kõige keerulisemas olukorras on praegu aga Rumeenias, Bulgaarias, Itaalias, Horvaatias, Kreekas</a:t>
            </a:r>
          </a:p>
          <a:p>
            <a:r>
              <a:rPr lang="et-EE" dirty="0"/>
              <a:t>Keskmine Poola, Slovakkia, Ungari, Inglismaa, Prantsusmaa.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7318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395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See võib ka olla sellest, et nad on lastega kodus.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4387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6F30-8137-4116-A6C8-7B9E26BF70D2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157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477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2030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83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613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452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483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5432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1027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39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3088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584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068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358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3710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236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332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E6FA-FDF7-491C-8854-35CD8916081A}" type="datetimeFigureOut">
              <a:rPr lang="et-EE" smtClean="0"/>
              <a:t>02.10.2019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E5D668-F4C9-4262-8478-91391FE65D9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440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u kohatäide 6" descr="Pilt, millel on kujutatud isik, naine, riided, väljas&#10;&#10;Kirjeldus on genereeritud automaatselt">
            <a:extLst>
              <a:ext uri="{FF2B5EF4-FFF2-40B4-BE49-F238E27FC236}">
                <a16:creationId xmlns:a16="http://schemas.microsoft.com/office/drawing/2014/main" id="{3D92245C-D8F7-45E4-820F-2D5E5490D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212" r="-2" b="15648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8" name="Pealkiri 7">
            <a:extLst>
              <a:ext uri="{FF2B5EF4-FFF2-40B4-BE49-F238E27FC236}">
                <a16:creationId xmlns:a16="http://schemas.microsoft.com/office/drawing/2014/main" id="{22FEFB57-F580-499F-B447-404B287D0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 algn="ctr"/>
            <a:r>
              <a:rPr lang="et-EE" dirty="0"/>
              <a:t>NOORED</a:t>
            </a:r>
          </a:p>
        </p:txBody>
      </p:sp>
      <p:sp>
        <p:nvSpPr>
          <p:cNvPr id="9" name="Alapealkiri 8">
            <a:extLst>
              <a:ext uri="{FF2B5EF4-FFF2-40B4-BE49-F238E27FC236}">
                <a16:creationId xmlns:a16="http://schemas.microsoft.com/office/drawing/2014/main" id="{1AC4FD8B-7F1F-4786-909E-FC31B766E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4020" y="4357517"/>
            <a:ext cx="4155323" cy="1096899"/>
          </a:xfrm>
        </p:spPr>
        <p:txBody>
          <a:bodyPr>
            <a:normAutofit/>
          </a:bodyPr>
          <a:lstStyle/>
          <a:p>
            <a:r>
              <a:rPr lang="et-EE" dirty="0"/>
              <a:t>Eesti Töötukassa </a:t>
            </a:r>
            <a:r>
              <a:rPr lang="et-EE" dirty="0" err="1"/>
              <a:t>noortegarantii</a:t>
            </a:r>
            <a:r>
              <a:rPr lang="et-EE" dirty="0"/>
              <a:t> juht</a:t>
            </a:r>
          </a:p>
          <a:p>
            <a:pPr algn="ctr"/>
            <a:r>
              <a:rPr lang="et-EE" dirty="0"/>
              <a:t>Liis Seeme</a:t>
            </a:r>
          </a:p>
        </p:txBody>
      </p:sp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5C5B3096-9C2C-4777-8C11-CE456D52D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935035"/>
              </p:ext>
            </p:extLst>
          </p:nvPr>
        </p:nvGraphicFramePr>
        <p:xfrm>
          <a:off x="9708905" y="6191983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orelDRAW" r:id="rId5" imgW="6872400" imgH="1553040" progId="">
                  <p:embed/>
                </p:oleObj>
              </mc:Choice>
              <mc:Fallback>
                <p:oleObj name="CorelDRAW" r:id="rId5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3A0A1F9A-D54E-4B55-9505-E5BFFC6ECF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8905" y="6191983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49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27" name="Straight Connector 14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18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68025515-723F-4EEC-BC9D-7EB42AE5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74" y="5537199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2000-2019 </a:t>
            </a:r>
            <a:r>
              <a:rPr lang="et-EE" dirty="0">
                <a:solidFill>
                  <a:schemeClr val="bg1"/>
                </a:solidFill>
              </a:rPr>
              <a:t>sugu ja vanus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t-EE" sz="2800" dirty="0">
              <a:solidFill>
                <a:schemeClr val="bg1"/>
              </a:solidFill>
            </a:endParaRPr>
          </a:p>
        </p:txBody>
      </p:sp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F3B9D73-AE70-49EA-A163-293F2A7F3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689793"/>
              </p:ext>
            </p:extLst>
          </p:nvPr>
        </p:nvGraphicFramePr>
        <p:xfrm>
          <a:off x="3176" y="627063"/>
          <a:ext cx="12188824" cy="431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Object 6">
            <a:extLst>
              <a:ext uri="{FF2B5EF4-FFF2-40B4-BE49-F238E27FC236}">
                <a16:creationId xmlns:a16="http://schemas.microsoft.com/office/drawing/2014/main" id="{2381677A-369D-49DF-9509-A4A549D31C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CorelDRAW" r:id="rId5" imgW="6872400" imgH="1553040" progId="">
                  <p:embed/>
                </p:oleObj>
              </mc:Choice>
              <mc:Fallback>
                <p:oleObj name="CorelDRAW" r:id="rId5" imgW="6872400" imgH="1553040" progId="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56FD1BDE-891C-4277-A9E7-C33F22DDA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57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0" name="Group 13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31" name="Straight Connector 14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5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18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22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80220E9B-48C2-4967-B5A2-6B5AF0EF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37" y="543560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2000-2019 </a:t>
            </a:r>
            <a:r>
              <a:rPr lang="en-US" dirty="0" err="1">
                <a:solidFill>
                  <a:schemeClr val="bg1"/>
                </a:solidFill>
              </a:rPr>
              <a:t>regioonid</a:t>
            </a:r>
            <a:br>
              <a:rPr lang="en-US" sz="3100" dirty="0">
                <a:solidFill>
                  <a:schemeClr val="bg1"/>
                </a:solidFill>
              </a:rPr>
            </a:br>
            <a:endParaRPr lang="et-EE" sz="3100" dirty="0">
              <a:solidFill>
                <a:schemeClr val="bg1"/>
              </a:solidFill>
            </a:endParaRPr>
          </a:p>
        </p:txBody>
      </p:sp>
      <p:sp useBgFill="1">
        <p:nvSpPr>
          <p:cNvPr id="40" name="Rectangle 24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7839F83-D766-4143-8B19-0F210A78A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066713"/>
              </p:ext>
            </p:extLst>
          </p:nvPr>
        </p:nvGraphicFramePr>
        <p:xfrm>
          <a:off x="0" y="492369"/>
          <a:ext cx="12192000" cy="443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Object 6">
            <a:extLst>
              <a:ext uri="{FF2B5EF4-FFF2-40B4-BE49-F238E27FC236}">
                <a16:creationId xmlns:a16="http://schemas.microsoft.com/office/drawing/2014/main" id="{37DF9179-6E17-4611-8B28-854D726531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CorelDRAW" r:id="rId5" imgW="6872400" imgH="1553040" progId="">
                  <p:embed/>
                </p:oleObj>
              </mc:Choice>
              <mc:Fallback>
                <p:oleObj name="CorelDRAW" r:id="rId5" imgW="6872400" imgH="1553040" progId="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56FD1BDE-891C-4277-A9E7-C33F22DDA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55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27" name="Straight Connector 14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18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8932AB12-2089-4158-B419-42B4925C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38" y="5576309"/>
            <a:ext cx="8389685" cy="113881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2000-201</a:t>
            </a:r>
            <a:r>
              <a:rPr lang="et-EE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haridustase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t-EE" sz="2800" dirty="0">
              <a:solidFill>
                <a:schemeClr val="bg1"/>
              </a:solidFill>
            </a:endParaRPr>
          </a:p>
        </p:txBody>
      </p:sp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DCD61FD-A43F-40E0-8111-A0CB3D988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214017"/>
              </p:ext>
            </p:extLst>
          </p:nvPr>
        </p:nvGraphicFramePr>
        <p:xfrm>
          <a:off x="0" y="642937"/>
          <a:ext cx="12192000" cy="429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Object 6">
            <a:extLst>
              <a:ext uri="{FF2B5EF4-FFF2-40B4-BE49-F238E27FC236}">
                <a16:creationId xmlns:a16="http://schemas.microsoft.com/office/drawing/2014/main" id="{D63F61C5-7BEF-4101-9904-00B52C8498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CorelDRAW" r:id="rId5" imgW="6872400" imgH="1553040" progId="">
                  <p:embed/>
                </p:oleObj>
              </mc:Choice>
              <mc:Fallback>
                <p:oleObj name="CorelDRAW" r:id="rId5" imgW="6872400" imgH="1553040" progId="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56FD1BDE-891C-4277-A9E7-C33F22DDA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81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0" name="Straight Connector 14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65E528DA-7CAC-4A56-8030-440EAED6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20" y="5537199"/>
            <a:ext cx="8596668" cy="1320800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2000-201</a:t>
            </a:r>
            <a:r>
              <a:rPr lang="et-EE" sz="4000" dirty="0">
                <a:solidFill>
                  <a:schemeClr val="bg1"/>
                </a:solidFill>
              </a:rPr>
              <a:t>8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tausttunnu</a:t>
            </a:r>
            <a:r>
              <a:rPr lang="et-EE" sz="4000" dirty="0" err="1">
                <a:solidFill>
                  <a:schemeClr val="bg1"/>
                </a:solidFill>
              </a:rPr>
              <a:t>sed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t-EE" sz="4400" dirty="0">
              <a:solidFill>
                <a:schemeClr val="bg1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B090AF2-00C3-4393-A609-5A803503D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642555"/>
              </p:ext>
            </p:extLst>
          </p:nvPr>
        </p:nvGraphicFramePr>
        <p:xfrm>
          <a:off x="0" y="602961"/>
          <a:ext cx="12192000" cy="434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C75914D6-A8BC-423C-B510-76127EC970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CorelDRAW" r:id="rId5" imgW="6872400" imgH="1553040" progId="">
                  <p:embed/>
                </p:oleObj>
              </mc:Choice>
              <mc:Fallback>
                <p:oleObj name="CorelDRAW" r:id="rId5" imgW="6872400" imgH="1553040" progId="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56FD1BDE-891C-4277-A9E7-C33F22DDA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01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AF46BD1-73F7-4E25-9F53-DD588596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95352"/>
            <a:ext cx="8596668" cy="1320800"/>
          </a:xfrm>
        </p:spPr>
        <p:txBody>
          <a:bodyPr/>
          <a:lstStyle/>
          <a:p>
            <a:r>
              <a:rPr lang="et-EE" dirty="0"/>
              <a:t>Töötukassas arvel olevad noored 16-29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0C0A92A-D2A3-4AE4-9446-D60165D6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/>
              <a:t>Ligikaudu 6000</a:t>
            </a:r>
          </a:p>
          <a:p>
            <a:pPr marL="0" indent="0">
              <a:buNone/>
            </a:pPr>
            <a:endParaRPr lang="et-EE" sz="3200" dirty="0"/>
          </a:p>
          <a:p>
            <a:r>
              <a:rPr lang="et-EE" sz="3200" dirty="0"/>
              <a:t>Saaremaal- 70</a:t>
            </a:r>
          </a:p>
          <a:p>
            <a:r>
              <a:rPr lang="et-EE" sz="3200" dirty="0"/>
              <a:t>Hiiumaal- 15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3229D589-A7E4-4ABA-AE27-6734531E84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B0469DA7-D99C-4399-9938-3C6C5418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33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2BAD0562-C1CE-49FD-81F5-5FD9DEB04D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/>
              <a:t>NEET noorte toetamine Eestis</a:t>
            </a:r>
          </a:p>
        </p:txBody>
      </p:sp>
      <p:sp>
        <p:nvSpPr>
          <p:cNvPr id="5" name="Alapealkiri 4">
            <a:extLst>
              <a:ext uri="{FF2B5EF4-FFF2-40B4-BE49-F238E27FC236}">
                <a16:creationId xmlns:a16="http://schemas.microsoft.com/office/drawing/2014/main" id="{EB0D2ABB-21F4-4ECC-AB10-912FFF8BB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044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>
            <a:extLst>
              <a:ext uri="{FF2B5EF4-FFF2-40B4-BE49-F238E27FC236}">
                <a16:creationId xmlns:a16="http://schemas.microsoft.com/office/drawing/2014/main" id="{75AA5058-81C7-3345-86AB-2BA9281E1338}"/>
              </a:ext>
            </a:extLst>
          </p:cNvPr>
          <p:cNvSpPr/>
          <p:nvPr/>
        </p:nvSpPr>
        <p:spPr>
          <a:xfrm>
            <a:off x="8690816" y="2420455"/>
            <a:ext cx="282790" cy="56951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F4D20C66-9552-CB40-923F-787A87EA30FB}"/>
              </a:ext>
            </a:extLst>
          </p:cNvPr>
          <p:cNvSpPr/>
          <p:nvPr/>
        </p:nvSpPr>
        <p:spPr>
          <a:xfrm>
            <a:off x="3717799" y="2424644"/>
            <a:ext cx="268691" cy="51336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ADC577C-6219-FA46-A919-20C8825D4E6F}"/>
              </a:ext>
            </a:extLst>
          </p:cNvPr>
          <p:cNvSpPr/>
          <p:nvPr/>
        </p:nvSpPr>
        <p:spPr>
          <a:xfrm>
            <a:off x="831438" y="2079767"/>
            <a:ext cx="2498563" cy="4491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SOM</a:t>
            </a: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D02B9234-6405-3349-A553-05AAA88DE6A4}"/>
              </a:ext>
            </a:extLst>
          </p:cNvPr>
          <p:cNvSpPr/>
          <p:nvPr/>
        </p:nvSpPr>
        <p:spPr>
          <a:xfrm>
            <a:off x="3330002" y="2216117"/>
            <a:ext cx="1086870" cy="304807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EFD7CAD-6683-EF44-8F9A-4DF9037DE803}"/>
              </a:ext>
            </a:extLst>
          </p:cNvPr>
          <p:cNvSpPr/>
          <p:nvPr/>
        </p:nvSpPr>
        <p:spPr>
          <a:xfrm>
            <a:off x="4416871" y="2103825"/>
            <a:ext cx="3320718" cy="4491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HTM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FDB6FFEB-7105-C747-A8AB-9771557BFCA8}"/>
              </a:ext>
            </a:extLst>
          </p:cNvPr>
          <p:cNvSpPr/>
          <p:nvPr/>
        </p:nvSpPr>
        <p:spPr>
          <a:xfrm>
            <a:off x="7737589" y="2163972"/>
            <a:ext cx="1489909" cy="344913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E0B17DD-14F5-1144-B6FC-CD41291E5BC5}"/>
              </a:ext>
            </a:extLst>
          </p:cNvPr>
          <p:cNvSpPr/>
          <p:nvPr/>
        </p:nvSpPr>
        <p:spPr>
          <a:xfrm>
            <a:off x="9227498" y="2079767"/>
            <a:ext cx="998121" cy="4491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SiM</a:t>
            </a:r>
            <a:endParaRPr lang="en-US" sz="28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179E254-5A5A-1D44-B769-B70FC55A9A23}"/>
              </a:ext>
            </a:extLst>
          </p:cNvPr>
          <p:cNvSpPr/>
          <p:nvPr/>
        </p:nvSpPr>
        <p:spPr>
          <a:xfrm>
            <a:off x="2070710" y="2962077"/>
            <a:ext cx="5871801" cy="4491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Noortegarantii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821A620-A2BD-D84D-A46F-9D0C8CAC2B10}"/>
              </a:ext>
            </a:extLst>
          </p:cNvPr>
          <p:cNvSpPr/>
          <p:nvPr/>
        </p:nvSpPr>
        <p:spPr>
          <a:xfrm>
            <a:off x="350575" y="2962078"/>
            <a:ext cx="1589797" cy="7838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Noorte-garantii</a:t>
            </a:r>
            <a:r>
              <a:rPr lang="en-US" sz="1600" dirty="0"/>
              <a:t> </a:t>
            </a:r>
            <a:r>
              <a:rPr lang="en-US" sz="1600" dirty="0" err="1"/>
              <a:t>tugisüsteem</a:t>
            </a:r>
            <a:r>
              <a:rPr lang="en-US" sz="1600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A9A7E9-0B3A-AA4D-A900-79458E3543EC}"/>
              </a:ext>
            </a:extLst>
          </p:cNvPr>
          <p:cNvSpPr/>
          <p:nvPr/>
        </p:nvSpPr>
        <p:spPr>
          <a:xfrm>
            <a:off x="7516677" y="1397951"/>
            <a:ext cx="1961172" cy="6096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Noortevaldkonna</a:t>
            </a:r>
            <a:r>
              <a:rPr lang="en-US" sz="1600" dirty="0"/>
              <a:t> </a:t>
            </a:r>
            <a:r>
              <a:rPr lang="en-US" sz="1600" dirty="0" err="1"/>
              <a:t>arengukava</a:t>
            </a:r>
            <a:endParaRPr lang="en-U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2D675B-FE6A-A74A-AFD4-E3E5E7EB5333}"/>
              </a:ext>
            </a:extLst>
          </p:cNvPr>
          <p:cNvSpPr/>
          <p:nvPr/>
        </p:nvSpPr>
        <p:spPr>
          <a:xfrm>
            <a:off x="3079351" y="1478178"/>
            <a:ext cx="1738834" cy="561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Noortegarantii</a:t>
            </a:r>
            <a:r>
              <a:rPr lang="en-US" sz="1600" dirty="0"/>
              <a:t> </a:t>
            </a:r>
            <a:r>
              <a:rPr lang="en-US" sz="1600" dirty="0" err="1"/>
              <a:t>tegevuskava</a:t>
            </a:r>
            <a:endParaRPr lang="en-US" sz="1600" dirty="0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074C194F-18F4-9143-9589-AC56308D3AFD}"/>
              </a:ext>
            </a:extLst>
          </p:cNvPr>
          <p:cNvSpPr/>
          <p:nvPr/>
        </p:nvSpPr>
        <p:spPr>
          <a:xfrm>
            <a:off x="2341050" y="3422832"/>
            <a:ext cx="322588" cy="55159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CE47EE2C-3248-AA4C-9CE6-E43E8DA1B2DD}"/>
              </a:ext>
            </a:extLst>
          </p:cNvPr>
          <p:cNvSpPr/>
          <p:nvPr/>
        </p:nvSpPr>
        <p:spPr>
          <a:xfrm>
            <a:off x="1110192" y="2532952"/>
            <a:ext cx="280739" cy="42912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CC9961B-8197-BC4E-BAE9-A4694BFFB928}"/>
              </a:ext>
            </a:extLst>
          </p:cNvPr>
          <p:cNvSpPr/>
          <p:nvPr/>
        </p:nvSpPr>
        <p:spPr>
          <a:xfrm>
            <a:off x="1566320" y="3757553"/>
            <a:ext cx="2014167" cy="10529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Töötukassa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8ECF5243-BC97-104F-8AD0-5709858C7D8F}"/>
              </a:ext>
            </a:extLst>
          </p:cNvPr>
          <p:cNvSpPr/>
          <p:nvPr/>
        </p:nvSpPr>
        <p:spPr>
          <a:xfrm>
            <a:off x="1073841" y="3759721"/>
            <a:ext cx="317090" cy="138401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585B1364-B238-BA49-B36C-7F69E00DF80E}"/>
              </a:ext>
            </a:extLst>
          </p:cNvPr>
          <p:cNvSpPr/>
          <p:nvPr/>
        </p:nvSpPr>
        <p:spPr>
          <a:xfrm>
            <a:off x="9119047" y="3587262"/>
            <a:ext cx="358802" cy="152879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F4832BA-7DBF-B747-A338-C3CDC24BE0DD}"/>
              </a:ext>
            </a:extLst>
          </p:cNvPr>
          <p:cNvSpPr/>
          <p:nvPr/>
        </p:nvSpPr>
        <p:spPr>
          <a:xfrm>
            <a:off x="3717799" y="3974425"/>
            <a:ext cx="4199436" cy="6657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Eesti </a:t>
            </a:r>
            <a:r>
              <a:rPr lang="en-US" sz="2400" dirty="0" err="1">
                <a:solidFill>
                  <a:schemeClr val="tx1"/>
                </a:solidFill>
              </a:rPr>
              <a:t>Noorsootöö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Keskus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id="{2AC7634E-F4A0-454A-B98A-07A41FB4874A}"/>
              </a:ext>
            </a:extLst>
          </p:cNvPr>
          <p:cNvSpPr/>
          <p:nvPr/>
        </p:nvSpPr>
        <p:spPr>
          <a:xfrm>
            <a:off x="5654200" y="3449178"/>
            <a:ext cx="269392" cy="53909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93D58E6A-E005-B941-96B0-FCAABE818244}"/>
              </a:ext>
            </a:extLst>
          </p:cNvPr>
          <p:cNvSpPr/>
          <p:nvPr/>
        </p:nvSpPr>
        <p:spPr>
          <a:xfrm>
            <a:off x="2396330" y="4640190"/>
            <a:ext cx="319807" cy="4758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8" name="Down Arrow 77">
            <a:extLst>
              <a:ext uri="{FF2B5EF4-FFF2-40B4-BE49-F238E27FC236}">
                <a16:creationId xmlns:a16="http://schemas.microsoft.com/office/drawing/2014/main" id="{ED4B80B2-BECC-2F46-AAD2-E92195B512F5}"/>
              </a:ext>
            </a:extLst>
          </p:cNvPr>
          <p:cNvSpPr/>
          <p:nvPr/>
        </p:nvSpPr>
        <p:spPr>
          <a:xfrm>
            <a:off x="5651857" y="4640190"/>
            <a:ext cx="271735" cy="50355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A1166A-7E92-B940-87DD-2706FC8D7CAD}"/>
              </a:ext>
            </a:extLst>
          </p:cNvPr>
          <p:cNvSpPr/>
          <p:nvPr/>
        </p:nvSpPr>
        <p:spPr>
          <a:xfrm>
            <a:off x="350575" y="5143740"/>
            <a:ext cx="11260238" cy="7132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SÜSTEEM</a:t>
            </a:r>
          </a:p>
        </p:txBody>
      </p:sp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B873480A-AAEA-4E33-9AA5-287532F61C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B0469DA7-D99C-4399-9938-3C6C5418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33A5898-322C-8844-99CC-E8B73607FB93}"/>
              </a:ext>
            </a:extLst>
          </p:cNvPr>
          <p:cNvSpPr/>
          <p:nvPr/>
        </p:nvSpPr>
        <p:spPr>
          <a:xfrm>
            <a:off x="8333150" y="2989763"/>
            <a:ext cx="2292530" cy="9846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STEP </a:t>
            </a:r>
            <a:r>
              <a:rPr lang="et-EE" sz="2600" dirty="0"/>
              <a:t>programm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4752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942DAF0-9C44-416D-9680-A4653F50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Noortegarantii</a:t>
            </a:r>
            <a:r>
              <a:rPr lang="et-EE" dirty="0"/>
              <a:t> tugisüsteem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26253C1-6CE6-4A83-BE7F-CA51552E4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99699"/>
          </a:xfrm>
        </p:spPr>
        <p:txBody>
          <a:bodyPr/>
          <a:lstStyle/>
          <a:p>
            <a:pPr marL="571500" indent="-571500"/>
            <a:r>
              <a:rPr lang="et-EE" sz="2800" dirty="0"/>
              <a:t>16-26</a:t>
            </a:r>
          </a:p>
          <a:p>
            <a:pPr marL="571500" indent="-571500"/>
            <a:r>
              <a:rPr lang="et-EE" sz="2800" dirty="0"/>
              <a:t>KOV</a:t>
            </a:r>
          </a:p>
          <a:p>
            <a:pPr marL="571500" indent="-571500"/>
            <a:r>
              <a:rPr lang="et-EE" sz="2800" dirty="0"/>
              <a:t>STAR programm</a:t>
            </a:r>
            <a:endParaRPr lang="en-US" sz="2800" dirty="0"/>
          </a:p>
          <a:p>
            <a:pPr marL="571500" indent="-571500"/>
            <a:r>
              <a:rPr lang="et-EE" sz="2800" dirty="0"/>
              <a:t>Juhtumikorraldajad</a:t>
            </a:r>
          </a:p>
          <a:p>
            <a:pPr marL="0" indent="0" algn="ctr">
              <a:buNone/>
            </a:pPr>
            <a:endParaRPr lang="et-EE" sz="2800" dirty="0"/>
          </a:p>
          <a:p>
            <a:pPr marL="0" indent="0" algn="ctr">
              <a:buNone/>
            </a:pPr>
            <a:r>
              <a:rPr lang="et-EE" sz="2800" b="1" dirty="0"/>
              <a:t>Abi on saanud üle 500 noore!</a:t>
            </a:r>
            <a:endParaRPr lang="en-US" sz="2800" b="1" dirty="0"/>
          </a:p>
          <a:p>
            <a:pPr marL="571500" indent="-571500"/>
            <a:endParaRPr lang="en-US" dirty="0"/>
          </a:p>
          <a:p>
            <a:endParaRPr lang="et-EE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472EF932-BE88-4C79-AD08-05C4940DE8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B0469DA7-D99C-4399-9938-3C6C5418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894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6297DD8-B38D-4EEB-9B9D-EC3955FD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1113762"/>
          </a:xfrm>
        </p:spPr>
        <p:txBody>
          <a:bodyPr/>
          <a:lstStyle/>
          <a:p>
            <a:r>
              <a:rPr lang="et-EE" dirty="0"/>
              <a:t>Noorte </a:t>
            </a:r>
            <a:r>
              <a:rPr lang="et-EE" dirty="0" err="1"/>
              <a:t>Tugilad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7A68662-3305-48CB-9694-1F060955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t-EE" sz="2800" dirty="0"/>
              <a:t>16-26</a:t>
            </a:r>
          </a:p>
          <a:p>
            <a:pPr>
              <a:lnSpc>
                <a:spcPct val="150000"/>
              </a:lnSpc>
            </a:pPr>
            <a:r>
              <a:rPr lang="et-EE" sz="2800" dirty="0" err="1"/>
              <a:t>Tugila</a:t>
            </a:r>
            <a:r>
              <a:rPr lang="et-EE" sz="2800" dirty="0"/>
              <a:t> nõustaja </a:t>
            </a:r>
          </a:p>
          <a:p>
            <a:pPr>
              <a:lnSpc>
                <a:spcPct val="150000"/>
              </a:lnSpc>
            </a:pPr>
            <a:r>
              <a:rPr lang="et-EE" sz="2800" dirty="0"/>
              <a:t>Noortekeskuses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AA8E7A6F-5BE0-4FAE-A5E7-AC7F4E5AC2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B0469DA7-D99C-4399-9938-3C6C5418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3" name="Picture 17" descr="featured image">
            <a:extLst>
              <a:ext uri="{FF2B5EF4-FFF2-40B4-BE49-F238E27FC236}">
                <a16:creationId xmlns:a16="http://schemas.microsoft.com/office/drawing/2014/main" id="{D8DC8059-F124-402E-8594-EF5E398F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25" y="1518573"/>
            <a:ext cx="3810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3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05B68E9-132D-4959-9F5E-38F421EB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t-EE"/>
              <a:t>STEP Programm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2975CF2-E379-41C8-AF5C-B9857F278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t-EE" sz="3200" dirty="0"/>
          </a:p>
          <a:p>
            <a:pPr>
              <a:lnSpc>
                <a:spcPct val="150000"/>
              </a:lnSpc>
            </a:pPr>
            <a:r>
              <a:rPr lang="et-EE" sz="3200" dirty="0"/>
              <a:t>15-26</a:t>
            </a:r>
          </a:p>
          <a:p>
            <a:pPr>
              <a:lnSpc>
                <a:spcPct val="150000"/>
              </a:lnSpc>
            </a:pPr>
            <a:r>
              <a:rPr lang="et-EE" sz="3200" dirty="0"/>
              <a:t>Kriminaalse taustaga 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52FF005C-4E76-4A17-8207-4F72BEB0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439" y="2160589"/>
            <a:ext cx="2304762" cy="2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DAE9D18-6A17-4C7B-93C3-09D9CA55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TEEMAD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5BAB7B0-6288-42F3-B012-9D628EFD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NEET noor</a:t>
            </a:r>
          </a:p>
          <a:p>
            <a:r>
              <a:rPr lang="et-EE" sz="2800" dirty="0"/>
              <a:t>Statistika</a:t>
            </a:r>
          </a:p>
          <a:p>
            <a:r>
              <a:rPr lang="et-EE" sz="2800" dirty="0"/>
              <a:t>Kuidas me noori toetame?</a:t>
            </a:r>
          </a:p>
        </p:txBody>
      </p:sp>
    </p:spTree>
    <p:extLst>
      <p:ext uri="{BB962C8B-B14F-4D97-AF65-F5344CB8AC3E}">
        <p14:creationId xmlns:p14="http://schemas.microsoft.com/office/powerpoint/2010/main" val="1554718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1784579-DB64-4525-8384-F52A2D82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Eesti Töötukassa tegevused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1768486-002A-4D5B-BC8F-94FEBDA4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Karjääriinfo vahendamine</a:t>
            </a:r>
          </a:p>
          <a:p>
            <a:pPr lvl="1"/>
            <a:r>
              <a:rPr lang="et-EE" sz="2800" dirty="0"/>
              <a:t>Töötoad koolides, noortekeskustes, üritustel</a:t>
            </a:r>
          </a:p>
          <a:p>
            <a:pPr lvl="1"/>
            <a:endParaRPr lang="et-EE" sz="2800" dirty="0"/>
          </a:p>
          <a:p>
            <a:r>
              <a:rPr lang="et-EE" sz="2800" dirty="0"/>
              <a:t>Alaealise töötamise toetus:13-16</a:t>
            </a:r>
          </a:p>
          <a:p>
            <a:endParaRPr lang="et-EE" sz="2800" dirty="0"/>
          </a:p>
          <a:p>
            <a:r>
              <a:rPr lang="et-EE" sz="2800" dirty="0"/>
              <a:t>Minu I töökoht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71F49E84-04C1-48B3-AA18-8B6740C00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56FD1BDE-891C-4277-A9E7-C33F22DDA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12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110279E-6611-4357-A40C-5633075E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7"/>
            <a:ext cx="8596668" cy="1617953"/>
          </a:xfrm>
        </p:spPr>
        <p:txBody>
          <a:bodyPr>
            <a:normAutofit/>
          </a:bodyPr>
          <a:lstStyle/>
          <a:p>
            <a:pPr algn="ctr"/>
            <a:r>
              <a:rPr lang="et-EE" dirty="0"/>
              <a:t>Minu esimene töökoht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9783B13-0FA2-487C-9E08-6535551BA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205"/>
            <a:ext cx="8596668" cy="457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t-EE" sz="2400" b="1" dirty="0"/>
          </a:p>
          <a:p>
            <a:pPr marL="0" indent="0" algn="ctr">
              <a:buNone/>
            </a:pPr>
            <a:r>
              <a:rPr lang="et-EE" sz="2400" b="1" dirty="0"/>
              <a:t>Palgatoetus tööandjale!</a:t>
            </a:r>
          </a:p>
          <a:p>
            <a:pPr marL="0" indent="0" algn="ctr">
              <a:buNone/>
            </a:pPr>
            <a:endParaRPr lang="et-EE" sz="2400" b="1" dirty="0"/>
          </a:p>
          <a:p>
            <a:pPr marL="0" indent="0">
              <a:buNone/>
            </a:pPr>
            <a:r>
              <a:rPr lang="et-EE" sz="2800" dirty="0"/>
              <a:t>Tingimused: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400" dirty="0"/>
              <a:t>16-29 aastane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400" dirty="0"/>
              <a:t>Töökogemus:</a:t>
            </a:r>
          </a:p>
          <a:p>
            <a:pPr marL="749808" lvl="1" indent="-457200"/>
            <a:r>
              <a:rPr lang="et-EE" sz="2200" dirty="0"/>
              <a:t>Pole viimased 3 kuud (või on vähem kui 30 päeva)</a:t>
            </a:r>
          </a:p>
          <a:p>
            <a:pPr marL="749808" lvl="1" indent="-457200"/>
            <a:r>
              <a:rPr lang="et-EE" sz="2200" dirty="0"/>
              <a:t>Vähem kui 1 aasta viimase 3 aasta jooksul (või on vähem kui 2 aastat)</a:t>
            </a:r>
          </a:p>
          <a:p>
            <a:pPr marL="457200" indent="-457200">
              <a:buFont typeface="+mj-lt"/>
              <a:buAutoNum type="arabicPeriod"/>
            </a:pPr>
            <a:endParaRPr lang="et-EE" sz="2400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978D57A3-8982-4096-9649-540F0FECE4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978D57A3-8982-4096-9649-540F0FECE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87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982B6F5-C62E-4487-B691-28A27381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t-EE" dirty="0"/>
              <a:t>Minu esimene töökoht</a:t>
            </a:r>
          </a:p>
        </p:txBody>
      </p:sp>
      <p:sp>
        <p:nvSpPr>
          <p:cNvPr id="17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B0095BB-9F28-44CB-8092-5255BBD2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733107"/>
            <a:ext cx="8596668" cy="4308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sz="2400" dirty="0"/>
              <a:t>Tööleping: tähtajatu/ tähtajaline vähemalt aastaks</a:t>
            </a:r>
          </a:p>
          <a:p>
            <a:pPr algn="ctr"/>
            <a:endParaRPr lang="et-EE" dirty="0"/>
          </a:p>
          <a:p>
            <a:pPr marL="0" indent="0" algn="ctr">
              <a:buNone/>
            </a:pPr>
            <a:r>
              <a:rPr lang="et-EE" sz="2400" b="1" dirty="0"/>
              <a:t>Sisaldab:</a:t>
            </a:r>
          </a:p>
          <a:p>
            <a:pPr marL="0" indent="0" algn="ctr">
              <a:buNone/>
            </a:pPr>
            <a:endParaRPr lang="et-EE" b="1" dirty="0"/>
          </a:p>
          <a:p>
            <a:endParaRPr lang="et-EE" dirty="0"/>
          </a:p>
        </p:txBody>
      </p:sp>
      <p:sp>
        <p:nvSpPr>
          <p:cNvPr id="18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06AEFB70-7B94-48C9-8FAD-10B5B85C2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28982"/>
              </p:ext>
            </p:extLst>
          </p:nvPr>
        </p:nvGraphicFramePr>
        <p:xfrm>
          <a:off x="842434" y="3572643"/>
          <a:ext cx="10058400" cy="2370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396">
                  <a:extLst>
                    <a:ext uri="{9D8B030D-6E8A-4147-A177-3AD203B41FA5}">
                      <a16:colId xmlns:a16="http://schemas.microsoft.com/office/drawing/2014/main" val="4172125848"/>
                    </a:ext>
                  </a:extLst>
                </a:gridCol>
                <a:gridCol w="4874004">
                  <a:extLst>
                    <a:ext uri="{9D8B030D-6E8A-4147-A177-3AD203B41FA5}">
                      <a16:colId xmlns:a16="http://schemas.microsoft.com/office/drawing/2014/main" val="1221543555"/>
                    </a:ext>
                  </a:extLst>
                </a:gridCol>
              </a:tblGrid>
              <a:tr h="2370302">
                <a:tc>
                  <a:txBody>
                    <a:bodyPr/>
                    <a:lstStyle/>
                    <a:p>
                      <a:r>
                        <a:rPr lang="et-EE" sz="2400" dirty="0">
                          <a:solidFill>
                            <a:schemeClr val="tx1"/>
                          </a:solidFill>
                        </a:rPr>
                        <a:t>I Palgatoetus: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t-EE" sz="2400" b="0" dirty="0">
                          <a:solidFill>
                            <a:schemeClr val="tx1"/>
                          </a:solidFill>
                        </a:rPr>
                        <a:t>Max 12 kuud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t-EE" sz="2400" b="0" dirty="0">
                          <a:solidFill>
                            <a:schemeClr val="tx1"/>
                          </a:solidFill>
                        </a:rPr>
                        <a:t>50% palgast (</a:t>
                      </a:r>
                      <a:r>
                        <a:rPr lang="et-EE" sz="2400" b="0" dirty="0" err="1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et-EE" sz="2400" b="0" dirty="0">
                          <a:solidFill>
                            <a:schemeClr val="tx1"/>
                          </a:solidFill>
                        </a:rPr>
                        <a:t> 2x miinimumpalk)</a:t>
                      </a:r>
                    </a:p>
                    <a:p>
                      <a:endParaRPr lang="et-EE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t-E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EA03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t-EE" sz="2400" dirty="0">
                          <a:solidFill>
                            <a:schemeClr val="tx1"/>
                          </a:solidFill>
                        </a:rPr>
                        <a:t>II Koolituskulude hüvitamine: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t-EE" sz="2400" b="0" dirty="0">
                          <a:solidFill>
                            <a:schemeClr val="tx1"/>
                          </a:solidFill>
                        </a:rPr>
                        <a:t>2500 eurot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t-EE" sz="2400" b="0" dirty="0">
                          <a:solidFill>
                            <a:schemeClr val="tx1"/>
                          </a:solidFill>
                        </a:rPr>
                        <a:t>2 aasta jooksul</a:t>
                      </a:r>
                    </a:p>
                    <a:p>
                      <a:endParaRPr lang="et-EE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t-E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EA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64518"/>
                  </a:ext>
                </a:extLst>
              </a:tr>
            </a:tbl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E8A8293F-D815-4C74-A10F-CBB11FFBC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978D57A3-8982-4096-9649-540F0FECE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575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236B048F-CA13-4658-A77D-D9B6753B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50" y="76200"/>
            <a:ext cx="8957300" cy="1366396"/>
          </a:xfrm>
        </p:spPr>
        <p:txBody>
          <a:bodyPr anchor="ctr">
            <a:normAutofit/>
          </a:bodyPr>
          <a:lstStyle/>
          <a:p>
            <a:pPr algn="ctr"/>
            <a:r>
              <a:rPr lang="et-EE" dirty="0"/>
              <a:t>Ligi 3000 noort on saanud tööle</a:t>
            </a:r>
          </a:p>
        </p:txBody>
      </p:sp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2" descr="Pildiotsingu my first job tulemus">
            <a:extLst>
              <a:ext uri="{FF2B5EF4-FFF2-40B4-BE49-F238E27FC236}">
                <a16:creationId xmlns:a16="http://schemas.microsoft.com/office/drawing/2014/main" id="{80A0B975-3F4D-4E16-8510-2EB1885B2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62" y="1478405"/>
            <a:ext cx="8422075" cy="47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BD83CC85-8C0C-4033-8FCB-92CB737998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978D57A3-8982-4096-9649-540F0FECE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7C5F7EB9-AB22-4B03-9524-D9073144B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TÄNAN KUULAMAST</a:t>
            </a:r>
          </a:p>
        </p:txBody>
      </p:sp>
      <p:sp>
        <p:nvSpPr>
          <p:cNvPr id="5" name="Alapealkiri 4">
            <a:extLst>
              <a:ext uri="{FF2B5EF4-FFF2-40B4-BE49-F238E27FC236}">
                <a16:creationId xmlns:a16="http://schemas.microsoft.com/office/drawing/2014/main" id="{19146BEA-772D-450B-89BD-F45292F28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4572AD26-57FA-487B-9A51-055EE79E2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CorelDRAW" r:id="rId3" imgW="6872400" imgH="1553040" progId="">
                  <p:embed/>
                </p:oleObj>
              </mc:Choice>
              <mc:Fallback>
                <p:oleObj name="CorelDRAW" r:id="rId3" imgW="6872400" imgH="1553040" progId="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BD83CC85-8C0C-4033-8FCB-92CB73799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89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25F4E61-B812-4332-9A7F-6924D7E3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NEET NOOR ON TAVALINE NOOR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3D17BC1-A3B4-4683-A084-91E9BCF59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sz="3200" dirty="0"/>
              <a:t>StatusZer0</a:t>
            </a:r>
            <a:r>
              <a:rPr lang="et-EE" sz="3200" dirty="0"/>
              <a:t> = </a:t>
            </a:r>
            <a:r>
              <a:rPr lang="en-US" sz="3200" dirty="0"/>
              <a:t>NEET</a:t>
            </a:r>
            <a:endParaRPr lang="et-EE" sz="3200" dirty="0"/>
          </a:p>
          <a:p>
            <a:pPr marL="571500" indent="-571500"/>
            <a:r>
              <a:rPr lang="en-US" sz="3200" dirty="0" err="1"/>
              <a:t>Euroopa</a:t>
            </a:r>
            <a:r>
              <a:rPr lang="en-US" sz="3200" dirty="0"/>
              <a:t> </a:t>
            </a:r>
            <a:r>
              <a:rPr lang="en-US" sz="3200" dirty="0" err="1"/>
              <a:t>riikides</a:t>
            </a:r>
            <a:r>
              <a:rPr lang="en-US" sz="3200" dirty="0"/>
              <a:t> 15-24</a:t>
            </a:r>
            <a:endParaRPr lang="et-EE" sz="3200" dirty="0"/>
          </a:p>
          <a:p>
            <a:pPr marL="571500" indent="-571500"/>
            <a:r>
              <a:rPr lang="en-US" sz="3200" dirty="0" err="1"/>
              <a:t>Eestis</a:t>
            </a:r>
            <a:r>
              <a:rPr lang="en-US" sz="3200" dirty="0"/>
              <a:t> 15-2</a:t>
            </a:r>
            <a:r>
              <a:rPr lang="et-EE" sz="3200" dirty="0"/>
              <a:t>9</a:t>
            </a:r>
            <a:endParaRPr lang="en-US" sz="3200" dirty="0"/>
          </a:p>
          <a:p>
            <a:endParaRPr lang="et-EE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7D749073-3007-43C3-BF22-DDC07ADF7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B0469DA7-D99C-4399-9938-3C6C5418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45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502FF87-0383-4A1A-8F6B-659B30A9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</a:t>
            </a:r>
            <a:r>
              <a:rPr lang="en-US" dirty="0" err="1"/>
              <a:t>iskifaktorid</a:t>
            </a:r>
            <a:r>
              <a:rPr lang="et-EE" dirty="0"/>
              <a:t> 1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FDBCC60-CB88-473F-93B7-5E131B4E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0221"/>
            <a:ext cx="8596668" cy="47777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t-EE" sz="2800" dirty="0"/>
              <a:t>Erivajadus </a:t>
            </a:r>
            <a:r>
              <a:rPr lang="en-US" sz="2800" dirty="0">
                <a:solidFill>
                  <a:srgbClr val="FF0000"/>
                </a:solidFill>
              </a:rPr>
              <a:t>40%</a:t>
            </a:r>
            <a:endParaRPr lang="et-EE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t-EE" sz="2800" dirty="0"/>
              <a:t>S</a:t>
            </a:r>
            <a:r>
              <a:rPr lang="en-US" sz="2800" dirty="0" err="1"/>
              <a:t>isserände</a:t>
            </a:r>
            <a:r>
              <a:rPr lang="en-US" sz="2800" dirty="0"/>
              <a:t> </a:t>
            </a:r>
            <a:r>
              <a:rPr lang="en-US" sz="2800" dirty="0" err="1"/>
              <a:t>taustaga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70%</a:t>
            </a:r>
            <a:r>
              <a:rPr lang="en-US" sz="2800" dirty="0"/>
              <a:t> </a:t>
            </a:r>
            <a:endParaRPr lang="et-EE" sz="2800" dirty="0"/>
          </a:p>
          <a:p>
            <a:pPr algn="just">
              <a:lnSpc>
                <a:spcPct val="150000"/>
              </a:lnSpc>
            </a:pPr>
            <a:r>
              <a:rPr lang="et-EE" sz="2800" dirty="0"/>
              <a:t>E</a:t>
            </a:r>
            <a:r>
              <a:rPr lang="en-US" sz="2800" dirty="0" err="1"/>
              <a:t>lamine</a:t>
            </a:r>
            <a:r>
              <a:rPr lang="en-US" sz="2800" dirty="0"/>
              <a:t> k</a:t>
            </a:r>
            <a:r>
              <a:rPr lang="et-EE" sz="2800" dirty="0"/>
              <a:t>õ</a:t>
            </a:r>
            <a:r>
              <a:rPr lang="en-US" sz="2800" dirty="0" err="1"/>
              <a:t>rvalistes</a:t>
            </a:r>
            <a:r>
              <a:rPr lang="en-US" sz="2800" dirty="0"/>
              <a:t> </a:t>
            </a:r>
            <a:r>
              <a:rPr lang="en-US" sz="2800" dirty="0" err="1"/>
              <a:t>piirkondades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1,5</a:t>
            </a:r>
            <a:endParaRPr lang="et-EE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t-EE" sz="2800" dirty="0"/>
              <a:t>M</a:t>
            </a:r>
            <a:r>
              <a:rPr lang="en-US" sz="2800" dirty="0" err="1"/>
              <a:t>adala</a:t>
            </a:r>
            <a:r>
              <a:rPr lang="en-US" sz="2800" dirty="0"/>
              <a:t> </a:t>
            </a:r>
            <a:r>
              <a:rPr lang="en-US" sz="2800" dirty="0" err="1"/>
              <a:t>haridustasemega</a:t>
            </a:r>
            <a:r>
              <a:rPr lang="en-US" sz="2800" dirty="0"/>
              <a:t> </a:t>
            </a:r>
            <a:r>
              <a:rPr lang="et-EE" sz="2800" dirty="0">
                <a:solidFill>
                  <a:srgbClr val="FF0000"/>
                </a:solidFill>
              </a:rPr>
              <a:t>3x</a:t>
            </a:r>
            <a:endParaRPr lang="en-US" sz="2800" dirty="0"/>
          </a:p>
          <a:p>
            <a:pPr algn="just"/>
            <a:endParaRPr lang="et-EE" b="1" dirty="0">
              <a:solidFill>
                <a:srgbClr val="FF0000"/>
              </a:solidFill>
            </a:endParaRPr>
          </a:p>
          <a:p>
            <a:pPr algn="just"/>
            <a:endParaRPr lang="et-EE" b="1" dirty="0">
              <a:solidFill>
                <a:srgbClr val="FF0000"/>
              </a:solidFill>
            </a:endParaRPr>
          </a:p>
          <a:p>
            <a:pPr algn="just"/>
            <a:endParaRPr lang="et-E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Eurofound</a:t>
            </a:r>
            <a:r>
              <a:rPr lang="en-US" dirty="0"/>
              <a:t> 2016)</a:t>
            </a:r>
            <a:endParaRPr lang="et-EE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D9AE3359-8584-4D7B-A5CD-E32BC4052C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B0469DA7-D99C-4399-9938-3C6C5418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89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E75C48A-04AF-4E21-B834-8F7CB2CA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</a:t>
            </a:r>
            <a:r>
              <a:rPr lang="en-US" dirty="0" err="1"/>
              <a:t>iskifaktorid</a:t>
            </a:r>
            <a:r>
              <a:rPr lang="et-EE" dirty="0"/>
              <a:t> 2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B71CAF7-9947-4DB8-B3D9-05DE41411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5453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t-EE" sz="3800" dirty="0"/>
              <a:t>M</a:t>
            </a:r>
            <a:r>
              <a:rPr lang="en-US" sz="3800" dirty="0" err="1"/>
              <a:t>adala</a:t>
            </a:r>
            <a:r>
              <a:rPr lang="en-US" sz="3800" dirty="0"/>
              <a:t> </a:t>
            </a:r>
            <a:r>
              <a:rPr lang="en-US" sz="3800" dirty="0" err="1"/>
              <a:t>sissetulekuga</a:t>
            </a:r>
            <a:r>
              <a:rPr lang="en-US" sz="3800" dirty="0"/>
              <a:t> </a:t>
            </a:r>
            <a:r>
              <a:rPr lang="en-US" sz="3800" dirty="0" err="1"/>
              <a:t>leibkond</a:t>
            </a:r>
            <a:endParaRPr lang="et-EE" sz="3800" dirty="0"/>
          </a:p>
          <a:p>
            <a:pPr algn="just">
              <a:lnSpc>
                <a:spcPct val="150000"/>
              </a:lnSpc>
            </a:pPr>
            <a:r>
              <a:rPr lang="et-EE" sz="3800" dirty="0"/>
              <a:t>V</a:t>
            </a:r>
            <a:r>
              <a:rPr lang="en-US" sz="3800" dirty="0" err="1"/>
              <a:t>anemad</a:t>
            </a:r>
            <a:r>
              <a:rPr lang="en-US" sz="3800" dirty="0"/>
              <a:t> on </a:t>
            </a:r>
            <a:r>
              <a:rPr lang="en-US" sz="3800" dirty="0" err="1"/>
              <a:t>olnud</a:t>
            </a:r>
            <a:r>
              <a:rPr lang="en-US" sz="3800" dirty="0"/>
              <a:t> t</a:t>
            </a:r>
            <a:r>
              <a:rPr lang="et-EE" sz="3800" dirty="0"/>
              <a:t>öö</a:t>
            </a:r>
            <a:r>
              <a:rPr lang="en-US" sz="3800" dirty="0" err="1"/>
              <a:t>tud</a:t>
            </a:r>
            <a:r>
              <a:rPr lang="en-US" sz="3800" dirty="0"/>
              <a:t> </a:t>
            </a:r>
            <a:r>
              <a:rPr lang="en-US" sz="3800" dirty="0">
                <a:solidFill>
                  <a:srgbClr val="FF0000"/>
                </a:solidFill>
              </a:rPr>
              <a:t>17%</a:t>
            </a:r>
            <a:endParaRPr lang="en-US" sz="3800" dirty="0"/>
          </a:p>
          <a:p>
            <a:pPr algn="just">
              <a:lnSpc>
                <a:spcPct val="150000"/>
              </a:lnSpc>
            </a:pPr>
            <a:r>
              <a:rPr lang="et-EE" sz="3800" dirty="0"/>
              <a:t>V</a:t>
            </a:r>
            <a:r>
              <a:rPr lang="en-US" sz="3800" dirty="0" err="1"/>
              <a:t>anemate</a:t>
            </a:r>
            <a:r>
              <a:rPr lang="en-US" sz="3800" dirty="0"/>
              <a:t> </a:t>
            </a:r>
            <a:r>
              <a:rPr lang="en-US" sz="3800" dirty="0" err="1"/>
              <a:t>madal</a:t>
            </a:r>
            <a:r>
              <a:rPr lang="en-US" sz="3800" dirty="0"/>
              <a:t> </a:t>
            </a:r>
            <a:r>
              <a:rPr lang="en-US" sz="3800" dirty="0" err="1"/>
              <a:t>haridustase</a:t>
            </a:r>
            <a:r>
              <a:rPr lang="en-US" sz="3800" dirty="0"/>
              <a:t> </a:t>
            </a:r>
            <a:r>
              <a:rPr lang="et-EE" sz="3800" dirty="0">
                <a:solidFill>
                  <a:srgbClr val="FF0000"/>
                </a:solidFill>
              </a:rPr>
              <a:t>2x</a:t>
            </a:r>
          </a:p>
          <a:p>
            <a:pPr algn="just">
              <a:lnSpc>
                <a:spcPct val="150000"/>
              </a:lnSpc>
            </a:pPr>
            <a:r>
              <a:rPr lang="et-EE" sz="3800" dirty="0"/>
              <a:t>V</a:t>
            </a:r>
            <a:r>
              <a:rPr lang="en-US" sz="3800" dirty="0" err="1"/>
              <a:t>anema</a:t>
            </a:r>
            <a:r>
              <a:rPr lang="et-EE" sz="3800" dirty="0"/>
              <a:t>d l</a:t>
            </a:r>
            <a:r>
              <a:rPr lang="en-US" sz="3800" dirty="0" err="1"/>
              <a:t>ahutatud</a:t>
            </a:r>
            <a:r>
              <a:rPr lang="en-US" sz="3800" dirty="0"/>
              <a:t> </a:t>
            </a:r>
            <a:r>
              <a:rPr lang="en-US" sz="3800" dirty="0">
                <a:solidFill>
                  <a:srgbClr val="FF0000"/>
                </a:solidFill>
              </a:rPr>
              <a:t>30%</a:t>
            </a:r>
            <a:endParaRPr lang="et-EE" sz="3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t-EE" sz="28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t-EE" sz="1900" dirty="0"/>
          </a:p>
          <a:p>
            <a:pPr marL="0" indent="0" algn="just">
              <a:lnSpc>
                <a:spcPct val="150000"/>
              </a:lnSpc>
              <a:buNone/>
            </a:pPr>
            <a:endParaRPr lang="et-EE" sz="19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900" dirty="0"/>
              <a:t>(</a:t>
            </a:r>
            <a:r>
              <a:rPr lang="en-US" sz="1900" dirty="0" err="1"/>
              <a:t>Eurofound</a:t>
            </a:r>
            <a:r>
              <a:rPr lang="en-US" sz="1900" dirty="0"/>
              <a:t> 2016)</a:t>
            </a:r>
          </a:p>
          <a:p>
            <a:endParaRPr lang="et-EE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1A30EB63-9F07-4A62-9F3E-20B9D33707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B0469DA7-D99C-4399-9938-3C6C5418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30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A6C9856-AD44-4ACC-949D-41E9A07C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2" y="433388"/>
            <a:ext cx="8596668" cy="1320800"/>
          </a:xfrm>
        </p:spPr>
        <p:txBody>
          <a:bodyPr/>
          <a:lstStyle/>
          <a:p>
            <a:r>
              <a:rPr lang="en-US" dirty="0"/>
              <a:t>TAGAJÄRJED</a:t>
            </a:r>
            <a:endParaRPr lang="et-E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757848-83B4-4D5E-86AE-208A50061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516808"/>
              </p:ext>
            </p:extLst>
          </p:nvPr>
        </p:nvGraphicFramePr>
        <p:xfrm>
          <a:off x="281354" y="1075174"/>
          <a:ext cx="10942655" cy="634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2F0D2903-1FC2-4CFA-B0F1-F4EE07A98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145690"/>
              </p:ext>
            </p:extLst>
          </p:nvPr>
        </p:nvGraphicFramePr>
        <p:xfrm>
          <a:off x="82585" y="6182518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CorelDRAW" r:id="rId9" imgW="6872400" imgH="1553040" progId="">
                  <p:embed/>
                </p:oleObj>
              </mc:Choice>
              <mc:Fallback>
                <p:oleObj name="CorelDRAW" r:id="rId9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B0469DA7-D99C-4399-9938-3C6C5418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5" y="6182518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06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9EFFFCC-43CB-4338-8AFD-EE2054172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/>
              <a:t>Statistika</a:t>
            </a:r>
          </a:p>
        </p:txBody>
      </p:sp>
      <p:sp>
        <p:nvSpPr>
          <p:cNvPr id="5" name="Alapealkiri 4">
            <a:extLst>
              <a:ext uri="{FF2B5EF4-FFF2-40B4-BE49-F238E27FC236}">
                <a16:creationId xmlns:a16="http://schemas.microsoft.com/office/drawing/2014/main" id="{24B2286D-72C1-4BA8-93C8-4A83F37BD0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B744178F-6C25-4D3E-A798-FC22EF50BF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orelDRAW" r:id="rId3" imgW="6872400" imgH="1553040" progId="">
                  <p:embed/>
                </p:oleObj>
              </mc:Choice>
              <mc:Fallback>
                <p:oleObj name="CorelDRAW" r:id="rId3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B0469DA7-D99C-4399-9938-3C6C5418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79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581215-88CE-42AF-B885-488DFDF7F6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474" b="1"/>
          <a:stretch/>
        </p:blipFill>
        <p:spPr>
          <a:xfrm>
            <a:off x="4434840" y="-233260"/>
            <a:ext cx="7897837" cy="7171149"/>
          </a:xfrm>
          <a:prstGeom prst="rect">
            <a:avLst/>
          </a:prstGeom>
          <a:effectLst/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742EE2F2-0751-4EE5-BC90-B4966C8B0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6092" y="2834257"/>
            <a:ext cx="5245238" cy="16919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NEET</a:t>
            </a:r>
            <a:r>
              <a:rPr lang="et-EE" dirty="0"/>
              <a:t> </a:t>
            </a:r>
            <a:r>
              <a:rPr lang="en-US" dirty="0"/>
              <a:t>NOOR</a:t>
            </a:r>
            <a:r>
              <a:rPr lang="et-EE" dirty="0"/>
              <a:t>ED </a:t>
            </a:r>
            <a:r>
              <a:rPr lang="en-US" dirty="0"/>
              <a:t>EUROOPA</a:t>
            </a:r>
            <a:r>
              <a:rPr lang="et-EE" dirty="0"/>
              <a:t>S</a:t>
            </a: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E7218FBC-8526-43BD-BCCE-F446CCBFD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orelDRAW" r:id="rId5" imgW="6872400" imgH="1553040" progId="">
                  <p:embed/>
                </p:oleObj>
              </mc:Choice>
              <mc:Fallback>
                <p:oleObj name="CorelDRAW" r:id="rId5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B0469DA7-D99C-4399-9938-3C6C5418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62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4FF7A8CE-4955-4A4B-9E1D-1BF4B533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96" y="5223670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2000-201</a:t>
            </a:r>
            <a:r>
              <a:rPr lang="et-EE" b="1" dirty="0">
                <a:solidFill>
                  <a:schemeClr val="bg1"/>
                </a:solidFill>
              </a:rPr>
              <a:t>8 </a:t>
            </a:r>
            <a:r>
              <a:rPr lang="en-US" b="1" dirty="0">
                <a:solidFill>
                  <a:schemeClr val="bg1"/>
                </a:solidFill>
              </a:rPr>
              <a:t>NEET</a:t>
            </a:r>
            <a:r>
              <a:rPr lang="et-EE" b="1" dirty="0">
                <a:solidFill>
                  <a:schemeClr val="bg1"/>
                </a:solidFill>
              </a:rPr>
              <a:t> noorte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arv</a:t>
            </a:r>
            <a:endParaRPr lang="et-EE" dirty="0">
              <a:solidFill>
                <a:schemeClr val="bg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A0CA1AB1-BECE-4B50-92BD-C4F841FE3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438143"/>
              </p:ext>
            </p:extLst>
          </p:nvPr>
        </p:nvGraphicFramePr>
        <p:xfrm>
          <a:off x="0" y="562882"/>
          <a:ext cx="12192000" cy="436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378AD73E-F368-42DE-B9D1-33159FE93B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CorelDRAW" r:id="rId5" imgW="6872400" imgH="1553040" progId="">
                  <p:embed/>
                </p:oleObj>
              </mc:Choice>
              <mc:Fallback>
                <p:oleObj name="CorelDRAW" r:id="rId5" imgW="6872400" imgH="1553040" progId="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AA8E7A6F-5BE0-4FAE-A5E7-AC7F4E5AC2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146512"/>
      </p:ext>
    </p:extLst>
  </p:cSld>
  <p:clrMapOvr>
    <a:masterClrMapping/>
  </p:clrMapOvr>
</p:sld>
</file>

<file path=ppt/theme/theme1.xml><?xml version="1.0" encoding="utf-8"?>
<a:theme xmlns:a="http://schemas.openxmlformats.org/drawingml/2006/main" name="Fassett">
  <a:themeElements>
    <a:clrScheme name="Fas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704</Words>
  <Application>Microsoft Office PowerPoint</Application>
  <PresentationFormat>Laiekraan</PresentationFormat>
  <Paragraphs>159</Paragraphs>
  <Slides>24</Slides>
  <Notes>19</Notes>
  <HiddenSlides>0</HiddenSlides>
  <MMClips>0</MMClips>
  <ScaleCrop>false</ScaleCrop>
  <HeadingPairs>
    <vt:vector size="8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Fassett</vt:lpstr>
      <vt:lpstr>CorelDRAW</vt:lpstr>
      <vt:lpstr>NOORED</vt:lpstr>
      <vt:lpstr>TEEMAD</vt:lpstr>
      <vt:lpstr>NEET NOOR ON TAVALINE NOOR</vt:lpstr>
      <vt:lpstr>Riskifaktorid 1</vt:lpstr>
      <vt:lpstr>Riskifaktorid 2</vt:lpstr>
      <vt:lpstr>TAGAJÄRJED</vt:lpstr>
      <vt:lpstr>Statistika</vt:lpstr>
      <vt:lpstr>NEET NOORED EUROOPAS</vt:lpstr>
      <vt:lpstr>2000-2018 NEET noorte arv</vt:lpstr>
      <vt:lpstr>2000-2019 sugu ja vanus </vt:lpstr>
      <vt:lpstr>2000-2019 regioonid </vt:lpstr>
      <vt:lpstr>2000-2018 haridustase </vt:lpstr>
      <vt:lpstr>2000-2018 tausttunnused </vt:lpstr>
      <vt:lpstr>Töötukassas arvel olevad noored 16-29</vt:lpstr>
      <vt:lpstr>NEET noorte toetamine Eestis</vt:lpstr>
      <vt:lpstr>PowerPointi esitlus</vt:lpstr>
      <vt:lpstr>Noortegarantii tugisüsteem</vt:lpstr>
      <vt:lpstr>Noorte Tugilad</vt:lpstr>
      <vt:lpstr>STEP Programm</vt:lpstr>
      <vt:lpstr>Eesti Töötukassa tegevused</vt:lpstr>
      <vt:lpstr>Minu esimene töökoht </vt:lpstr>
      <vt:lpstr>Minu esimene töökoht</vt:lpstr>
      <vt:lpstr>Ligi 3000 noort on saanud tööle</vt:lpstr>
      <vt:lpstr>TÄNAN KUULAMAST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NOORED</dc:title>
  <dc:creator>Liis Seeme</dc:creator>
  <cp:lastModifiedBy>Liis Seeme</cp:lastModifiedBy>
  <cp:revision>9</cp:revision>
  <dcterms:created xsi:type="dcterms:W3CDTF">2019-10-03T17:53:57Z</dcterms:created>
  <dcterms:modified xsi:type="dcterms:W3CDTF">2019-10-04T05:20:56Z</dcterms:modified>
</cp:coreProperties>
</file>