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78" r:id="rId5"/>
    <p:sldId id="262" r:id="rId6"/>
    <p:sldId id="272" r:id="rId7"/>
    <p:sldId id="274" r:id="rId8"/>
    <p:sldId id="275" r:id="rId9"/>
    <p:sldId id="273" r:id="rId10"/>
    <p:sldId id="276" r:id="rId11"/>
    <p:sldId id="279" r:id="rId12"/>
    <p:sldId id="280" r:id="rId13"/>
    <p:sldId id="281" r:id="rId14"/>
    <p:sldId id="277" r:id="rId15"/>
    <p:sldId id="282" r:id="rId16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7B3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eskmine laad 2 – rõh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378A4741-9B19-4677-B7EC-FD41E5DB82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Alapealkiri 2">
            <a:extLst>
              <a:ext uri="{FF2B5EF4-FFF2-40B4-BE49-F238E27FC236}">
                <a16:creationId xmlns:a16="http://schemas.microsoft.com/office/drawing/2014/main" id="{7A1088F8-ED44-4839-B093-07347CC5CD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/>
              <a:t>Klõpsake juhteksemplari alapealkirja laadi redigeerimiseks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EC56E782-F7F5-47A8-B281-1A938EEF5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BDD1-85D7-43C5-8B80-ECA0F5C958D5}" type="datetimeFigureOut">
              <a:rPr lang="et-EE" smtClean="0"/>
              <a:t>3.10.2019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6FE6E08C-6316-44AC-B4DF-DC7A1D4C2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21B66BE5-0791-4A6D-89A2-557DA4CC5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EFF63-517C-4B32-B1F8-445DD465416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557790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D6FFB4DB-3DAC-4B5D-A72B-01D45B48A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Vertikaalteksti kohatäide 2">
            <a:extLst>
              <a:ext uri="{FF2B5EF4-FFF2-40B4-BE49-F238E27FC236}">
                <a16:creationId xmlns:a16="http://schemas.microsoft.com/office/drawing/2014/main" id="{5E51DDE0-D5E8-4237-B2AD-4FBC2CC265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90B364EC-178A-4FEE-AC15-0D2F9BDBA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BDD1-85D7-43C5-8B80-ECA0F5C958D5}" type="datetimeFigureOut">
              <a:rPr lang="et-EE" smtClean="0"/>
              <a:t>3.10.2019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4B6C4380-2F1D-4CD7-B0FD-09C9568F9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B6D100B8-94DF-462C-843C-3AE1CDD48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EFF63-517C-4B32-B1F8-445DD465416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37542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>
            <a:extLst>
              <a:ext uri="{FF2B5EF4-FFF2-40B4-BE49-F238E27FC236}">
                <a16:creationId xmlns:a16="http://schemas.microsoft.com/office/drawing/2014/main" id="{2ADBD83A-2697-4FEB-AB68-4967C2B4C0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Vertikaalteksti kohatäide 2">
            <a:extLst>
              <a:ext uri="{FF2B5EF4-FFF2-40B4-BE49-F238E27FC236}">
                <a16:creationId xmlns:a16="http://schemas.microsoft.com/office/drawing/2014/main" id="{8BB9C9A9-F16E-4679-8DB0-8B224824E5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F0CB3E86-05C9-4375-9D95-5FA0F5895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BDD1-85D7-43C5-8B80-ECA0F5C958D5}" type="datetimeFigureOut">
              <a:rPr lang="et-EE" smtClean="0"/>
              <a:t>3.10.2019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2D3D517A-5862-4BB8-84B3-1E6BB266F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6A51BDD0-FEB8-43EE-9BF0-8DA685777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EFF63-517C-4B32-B1F8-445DD465416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235787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67A389AA-82A2-45C0-9551-6F94AA391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817998E5-2758-44B2-B453-332282CBD3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2D80CB18-8E65-4F5A-883A-D39665666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BDD1-85D7-43C5-8B80-ECA0F5C958D5}" type="datetimeFigureOut">
              <a:rPr lang="et-EE" smtClean="0"/>
              <a:t>3.10.2019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90829374-C249-499D-84B5-BFD9C0930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47823C17-93F8-4ECF-8BF5-60BAF0435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EFF63-517C-4B32-B1F8-445DD465416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851967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4CC9F8B8-051A-4E55-BCB1-FEC0C46A2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CA440704-C694-4816-8CF3-59C7B428EA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AC5D3F6E-8CE0-4C16-B194-522D2BB49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BDD1-85D7-43C5-8B80-ECA0F5C958D5}" type="datetimeFigureOut">
              <a:rPr lang="et-EE" smtClean="0"/>
              <a:t>3.10.2019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E51BBA66-F7EC-4F1E-A2EE-123F5DD37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9F492C88-E523-421A-88D4-C8A4DF632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EFF63-517C-4B32-B1F8-445DD465416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3552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7F3E95C4-7B1F-4FFF-BCB9-775026AFE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48014794-2C54-41B6-84D6-AC6DB059E7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A38619CE-250F-4624-B274-DB608893D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BD4BFC13-B87C-4FED-B1B7-10A8FB017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BDD1-85D7-43C5-8B80-ECA0F5C958D5}" type="datetimeFigureOut">
              <a:rPr lang="et-EE" smtClean="0"/>
              <a:t>3.10.2019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A628DD9C-43BC-4139-BFD8-261506347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47B6826E-A926-401C-AB0B-A805BED5C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EFF63-517C-4B32-B1F8-445DD465416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100942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B2C2679F-61F4-4162-A538-2E6EB7137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E283E081-4A4A-437A-B523-43D7E5998B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2235FDA8-FADF-473F-9B59-11CF9B484B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Teksti kohatäide 4">
            <a:extLst>
              <a:ext uri="{FF2B5EF4-FFF2-40B4-BE49-F238E27FC236}">
                <a16:creationId xmlns:a16="http://schemas.microsoft.com/office/drawing/2014/main" id="{F37FCF2E-1474-4387-983F-3F5F04F707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6" name="Sisu kohatäide 5">
            <a:extLst>
              <a:ext uri="{FF2B5EF4-FFF2-40B4-BE49-F238E27FC236}">
                <a16:creationId xmlns:a16="http://schemas.microsoft.com/office/drawing/2014/main" id="{13EA975A-58B1-43A0-A426-EB0CC5DC30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7" name="Kuupäeva kohatäide 6">
            <a:extLst>
              <a:ext uri="{FF2B5EF4-FFF2-40B4-BE49-F238E27FC236}">
                <a16:creationId xmlns:a16="http://schemas.microsoft.com/office/drawing/2014/main" id="{B552B505-EFCC-48FA-BE61-13D383FC8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BDD1-85D7-43C5-8B80-ECA0F5C958D5}" type="datetimeFigureOut">
              <a:rPr lang="et-EE" smtClean="0"/>
              <a:t>3.10.2019</a:t>
            </a:fld>
            <a:endParaRPr lang="et-EE"/>
          </a:p>
        </p:txBody>
      </p:sp>
      <p:sp>
        <p:nvSpPr>
          <p:cNvPr id="8" name="Jaluse kohatäide 7">
            <a:extLst>
              <a:ext uri="{FF2B5EF4-FFF2-40B4-BE49-F238E27FC236}">
                <a16:creationId xmlns:a16="http://schemas.microsoft.com/office/drawing/2014/main" id="{1F63C32A-D9AB-433F-B309-B2AB64A70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aidinumbri kohatäide 8">
            <a:extLst>
              <a:ext uri="{FF2B5EF4-FFF2-40B4-BE49-F238E27FC236}">
                <a16:creationId xmlns:a16="http://schemas.microsoft.com/office/drawing/2014/main" id="{6DAE6077-DDF6-4CDE-9711-656267694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EFF63-517C-4B32-B1F8-445DD465416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577329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F4E383DC-7773-45EC-84A0-B4DCA9910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Kuupäeva kohatäide 2">
            <a:extLst>
              <a:ext uri="{FF2B5EF4-FFF2-40B4-BE49-F238E27FC236}">
                <a16:creationId xmlns:a16="http://schemas.microsoft.com/office/drawing/2014/main" id="{014EA718-256C-44F1-A0BF-63B4053E7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BDD1-85D7-43C5-8B80-ECA0F5C958D5}" type="datetimeFigureOut">
              <a:rPr lang="et-EE" smtClean="0"/>
              <a:t>3.10.2019</a:t>
            </a:fld>
            <a:endParaRPr lang="et-EE"/>
          </a:p>
        </p:txBody>
      </p:sp>
      <p:sp>
        <p:nvSpPr>
          <p:cNvPr id="4" name="Jaluse kohatäide 3">
            <a:extLst>
              <a:ext uri="{FF2B5EF4-FFF2-40B4-BE49-F238E27FC236}">
                <a16:creationId xmlns:a16="http://schemas.microsoft.com/office/drawing/2014/main" id="{AA52154A-4B14-4A1E-9D77-366118902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aidinumbri kohatäide 4">
            <a:extLst>
              <a:ext uri="{FF2B5EF4-FFF2-40B4-BE49-F238E27FC236}">
                <a16:creationId xmlns:a16="http://schemas.microsoft.com/office/drawing/2014/main" id="{33CC5EA6-9EB8-438C-A33F-79A7586F7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EFF63-517C-4B32-B1F8-445DD465416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264220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>
            <a:extLst>
              <a:ext uri="{FF2B5EF4-FFF2-40B4-BE49-F238E27FC236}">
                <a16:creationId xmlns:a16="http://schemas.microsoft.com/office/drawing/2014/main" id="{26A315F2-4056-41AF-9CB3-3DE909D6A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BDD1-85D7-43C5-8B80-ECA0F5C958D5}" type="datetimeFigureOut">
              <a:rPr lang="et-EE" smtClean="0"/>
              <a:t>3.10.2019</a:t>
            </a:fld>
            <a:endParaRPr lang="et-EE"/>
          </a:p>
        </p:txBody>
      </p:sp>
      <p:sp>
        <p:nvSpPr>
          <p:cNvPr id="3" name="Jaluse kohatäide 2">
            <a:extLst>
              <a:ext uri="{FF2B5EF4-FFF2-40B4-BE49-F238E27FC236}">
                <a16:creationId xmlns:a16="http://schemas.microsoft.com/office/drawing/2014/main" id="{8499C0EE-F70A-4211-8C83-3C2B51570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>
            <a:extLst>
              <a:ext uri="{FF2B5EF4-FFF2-40B4-BE49-F238E27FC236}">
                <a16:creationId xmlns:a16="http://schemas.microsoft.com/office/drawing/2014/main" id="{A06979B0-706E-4E47-9157-823AF788D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EFF63-517C-4B32-B1F8-445DD465416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772414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9AB363C9-BA7D-4AF2-A63D-6538F2A68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CF621A56-5CD1-4897-B336-CDF9B37C7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id="{6D2DD0CB-64DD-4163-9F06-1096520852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07472027-CC21-4F03-AB5B-1030F75BD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BDD1-85D7-43C5-8B80-ECA0F5C958D5}" type="datetimeFigureOut">
              <a:rPr lang="et-EE" smtClean="0"/>
              <a:t>3.10.2019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6C57E4DF-7F9E-46F9-ACAE-9F1F02364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D78A45BF-3D75-4CB7-9029-F3C1F928A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EFF63-517C-4B32-B1F8-445DD465416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605675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639CCED1-6891-486C-8080-165522DEE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Pildi kohatäide 2">
            <a:extLst>
              <a:ext uri="{FF2B5EF4-FFF2-40B4-BE49-F238E27FC236}">
                <a16:creationId xmlns:a16="http://schemas.microsoft.com/office/drawing/2014/main" id="{7FC3F830-C605-45D7-813C-70AC8DB28F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id="{233A5018-1754-46BA-9C56-A5CBA40AFE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959A7878-3B6A-4024-BF40-AB8B65555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BDD1-85D7-43C5-8B80-ECA0F5C958D5}" type="datetimeFigureOut">
              <a:rPr lang="et-EE" smtClean="0"/>
              <a:t>3.10.2019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7CB9F08B-1A72-4070-B59F-5E91FC267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D5AC5F0B-AEC7-416F-ADB4-883667897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EFF63-517C-4B32-B1F8-445DD465416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58998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ja kohatäide 1">
            <a:extLst>
              <a:ext uri="{FF2B5EF4-FFF2-40B4-BE49-F238E27FC236}">
                <a16:creationId xmlns:a16="http://schemas.microsoft.com/office/drawing/2014/main" id="{7CF50271-DA79-44C2-BEDE-3E8F5D466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1E017BC0-9461-4DC8-BF7C-1464468843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859821F7-6517-413A-A7BC-DA8DE5948E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BBDD1-85D7-43C5-8B80-ECA0F5C958D5}" type="datetimeFigureOut">
              <a:rPr lang="et-EE" smtClean="0"/>
              <a:t>3.10.2019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4586B301-8157-48EF-8A5F-B7F88B1E76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44EAAB96-CFEA-4CD0-95E0-CC13100B4C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AEFF63-517C-4B32-B1F8-445DD465416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699066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Pealkiri 1">
            <a:extLst>
              <a:ext uri="{FF2B5EF4-FFF2-40B4-BE49-F238E27FC236}">
                <a16:creationId xmlns:a16="http://schemas.microsoft.com/office/drawing/2014/main" id="{165D7D66-E241-49CA-8CC9-7B77B6486D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et-EE" sz="5100" dirty="0">
                <a:solidFill>
                  <a:srgbClr val="FFFFFF"/>
                </a:solidFill>
              </a:rPr>
              <a:t>NEET noorte olukorrast saartel </a:t>
            </a:r>
          </a:p>
        </p:txBody>
      </p:sp>
      <p:sp>
        <p:nvSpPr>
          <p:cNvPr id="3" name="Alapealkiri 2">
            <a:extLst>
              <a:ext uri="{FF2B5EF4-FFF2-40B4-BE49-F238E27FC236}">
                <a16:creationId xmlns:a16="http://schemas.microsoft.com/office/drawing/2014/main" id="{06CE7C96-938E-476E-9654-7D3E952D3A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5368" y="4074718"/>
            <a:ext cx="6105194" cy="682079"/>
          </a:xfrm>
        </p:spPr>
        <p:txBody>
          <a:bodyPr>
            <a:normAutofit/>
          </a:bodyPr>
          <a:lstStyle/>
          <a:p>
            <a:r>
              <a:rPr lang="et-EE" sz="1500" dirty="0">
                <a:solidFill>
                  <a:srgbClr val="FFFFFF"/>
                </a:solidFill>
              </a:rPr>
              <a:t>Anneli Meisterson</a:t>
            </a:r>
          </a:p>
          <a:p>
            <a:r>
              <a:rPr lang="et-EE" sz="1500" dirty="0">
                <a:solidFill>
                  <a:srgbClr val="FFFFFF"/>
                </a:solidFill>
              </a:rPr>
              <a:t>Kuressaare avatud noortekeskuse Noortejaam juhataja</a:t>
            </a:r>
          </a:p>
        </p:txBody>
      </p:sp>
    </p:spTree>
    <p:extLst>
      <p:ext uri="{BB962C8B-B14F-4D97-AF65-F5344CB8AC3E}">
        <p14:creationId xmlns:p14="http://schemas.microsoft.com/office/powerpoint/2010/main" val="10650599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F0C1ED7E-D927-4F4C-9D04-EC7D2C453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Peamised murekohad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0219950C-9CF4-4CC8-9376-C85C4D171B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dirty="0"/>
              <a:t>lõpetamata haridus või </a:t>
            </a:r>
            <a:r>
              <a:rPr lang="et-EE" dirty="0" err="1"/>
              <a:t>väljakukkumisoht</a:t>
            </a:r>
            <a:r>
              <a:rPr lang="et-EE" dirty="0"/>
              <a:t>. Sel põhjusel on noored sattunud ebasoodsasse olukorda ja töötud. Mõju on ka nn maapiirkonnal, mis võib noorele vähendada võimalusi hariduses või tööturul osalemiseks. </a:t>
            </a:r>
          </a:p>
          <a:p>
            <a:endParaRPr lang="et-EE" dirty="0"/>
          </a:p>
          <a:p>
            <a:r>
              <a:rPr lang="et-EE" dirty="0"/>
              <a:t>50% puhul nähakse väljapääsu hariduse jätkamisel, osaliselt ebasoodsa olukorra lahendamises ja töö otsimises. Suurel osal noortel pole ka soovid teadvustatud ja ei tea, mida edasi teha. 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42537703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DA6CC65E-72D5-41D3-A99C-9895296CA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2400" dirty="0"/>
              <a:t>NGTS statistika (2019)</a:t>
            </a:r>
          </a:p>
        </p:txBody>
      </p:sp>
      <p:graphicFrame>
        <p:nvGraphicFramePr>
          <p:cNvPr id="4" name="Sisu kohatäide 3">
            <a:extLst>
              <a:ext uri="{FF2B5EF4-FFF2-40B4-BE49-F238E27FC236}">
                <a16:creationId xmlns:a16="http://schemas.microsoft.com/office/drawing/2014/main" id="{1944C627-9CBA-49D0-B90B-A76BDF55812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0940209"/>
              </p:ext>
            </p:extLst>
          </p:nvPr>
        </p:nvGraphicFramePr>
        <p:xfrm>
          <a:off x="2584175" y="1258958"/>
          <a:ext cx="6202016" cy="53272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18861">
                  <a:extLst>
                    <a:ext uri="{9D8B030D-6E8A-4147-A177-3AD203B41FA5}">
                      <a16:colId xmlns:a16="http://schemas.microsoft.com/office/drawing/2014/main" val="1268133788"/>
                    </a:ext>
                  </a:extLst>
                </a:gridCol>
                <a:gridCol w="1518861">
                  <a:extLst>
                    <a:ext uri="{9D8B030D-6E8A-4147-A177-3AD203B41FA5}">
                      <a16:colId xmlns:a16="http://schemas.microsoft.com/office/drawing/2014/main" val="1994024048"/>
                    </a:ext>
                  </a:extLst>
                </a:gridCol>
                <a:gridCol w="1561051">
                  <a:extLst>
                    <a:ext uri="{9D8B030D-6E8A-4147-A177-3AD203B41FA5}">
                      <a16:colId xmlns:a16="http://schemas.microsoft.com/office/drawing/2014/main" val="55657855"/>
                    </a:ext>
                  </a:extLst>
                </a:gridCol>
                <a:gridCol w="1603243">
                  <a:extLst>
                    <a:ext uri="{9D8B030D-6E8A-4147-A177-3AD203B41FA5}">
                      <a16:colId xmlns:a16="http://schemas.microsoft.com/office/drawing/2014/main" val="1399715743"/>
                    </a:ext>
                  </a:extLst>
                </a:gridCol>
              </a:tblGrid>
              <a:tr h="15201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</a:rPr>
                        <a:t>Vanus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I seire 329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II seire 361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III seire 292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036202126"/>
                  </a:ext>
                </a:extLst>
              </a:tr>
              <a:tr h="34609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</a:rPr>
                        <a:t>16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3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1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1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31967220"/>
                  </a:ext>
                </a:extLst>
              </a:tr>
              <a:tr h="34609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</a:rPr>
                        <a:t>17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12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6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4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073584642"/>
                  </a:ext>
                </a:extLst>
              </a:tr>
              <a:tr h="34609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</a:rPr>
                        <a:t>18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14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10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4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060993647"/>
                  </a:ext>
                </a:extLst>
              </a:tr>
              <a:tr h="34609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19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</a:rPr>
                        <a:t>23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31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16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333780457"/>
                  </a:ext>
                </a:extLst>
              </a:tr>
              <a:tr h="34609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20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</a:rPr>
                        <a:t>48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35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32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318390221"/>
                  </a:ext>
                </a:extLst>
              </a:tr>
              <a:tr h="34609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21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</a:rPr>
                        <a:t>31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40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27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549947430"/>
                  </a:ext>
                </a:extLst>
              </a:tr>
              <a:tr h="34609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22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</a:rPr>
                        <a:t>40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</a:rPr>
                        <a:t>30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26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169634020"/>
                  </a:ext>
                </a:extLst>
              </a:tr>
              <a:tr h="34609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23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39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</a:rPr>
                        <a:t>35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30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944730919"/>
                  </a:ext>
                </a:extLst>
              </a:tr>
              <a:tr h="34609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24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58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</a:rPr>
                        <a:t>39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</a:rPr>
                        <a:t>34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604543016"/>
                  </a:ext>
                </a:extLst>
              </a:tr>
              <a:tr h="34609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25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61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64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</a:rPr>
                        <a:t>50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1824067"/>
                  </a:ext>
                </a:extLst>
              </a:tr>
              <a:tr h="34609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26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0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70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</a:rPr>
                        <a:t>68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6796268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11858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EC9A2311-D246-4F55-B568-609001F84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t-EE" b="1" dirty="0"/>
            </a:br>
            <a:r>
              <a:rPr lang="et-EE" sz="2200" b="1" dirty="0"/>
              <a:t>NGTS statistika</a:t>
            </a:r>
            <a:br>
              <a:rPr lang="et-EE" b="1" dirty="0"/>
            </a:br>
            <a:r>
              <a:rPr lang="et-EE" b="1" dirty="0"/>
              <a:t>Abivajadus „jah“ põhjused:</a:t>
            </a:r>
            <a:br>
              <a:rPr lang="et-EE" dirty="0"/>
            </a:br>
            <a:endParaRPr lang="et-EE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837E5378-BC03-4822-B933-560FB0AD64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9952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t-EE" dirty="0"/>
          </a:p>
          <a:p>
            <a:r>
              <a:rPr lang="et-EE" dirty="0"/>
              <a:t>Huvipakkuva töö või praktika leidmisel  65%</a:t>
            </a:r>
          </a:p>
          <a:p>
            <a:r>
              <a:rPr lang="et-EE" dirty="0"/>
              <a:t>Haridustee jätkamisel 25%</a:t>
            </a:r>
          </a:p>
          <a:p>
            <a:r>
              <a:rPr lang="et-EE" dirty="0"/>
              <a:t>Ebasoodsamast olukorrast väljatulemiseks 2%</a:t>
            </a:r>
          </a:p>
          <a:p>
            <a:r>
              <a:rPr lang="et-EE" dirty="0"/>
              <a:t>Muu 8%</a:t>
            </a:r>
          </a:p>
          <a:p>
            <a:r>
              <a:rPr lang="et-EE" dirty="0"/>
              <a:t>Vajadus toe järele on väga erinev: </a:t>
            </a:r>
          </a:p>
          <a:p>
            <a:pPr lvl="0"/>
            <a:r>
              <a:rPr lang="et-EE" dirty="0"/>
              <a:t>Eluaseme või tervisega seotud mured </a:t>
            </a:r>
          </a:p>
          <a:p>
            <a:pPr lvl="0"/>
            <a:r>
              <a:rPr lang="et-EE" dirty="0"/>
              <a:t>Puudub sissetulek, ravikindlustus, töötuna arvel ei ole</a:t>
            </a:r>
          </a:p>
          <a:p>
            <a:pPr lvl="0"/>
            <a:r>
              <a:rPr lang="et-EE" dirty="0"/>
              <a:t>Puuduv või vähene ametiasutustega asjaajamise kogemus </a:t>
            </a:r>
          </a:p>
          <a:p>
            <a:pPr lvl="0"/>
            <a:r>
              <a:rPr lang="et-EE" dirty="0"/>
              <a:t>Puudub selgus eesmärkides</a:t>
            </a:r>
          </a:p>
          <a:p>
            <a:pPr lvl="0"/>
            <a:r>
              <a:rPr lang="et-EE" dirty="0"/>
              <a:t>Puudub oskus leida infot, mis huvi pakuks</a:t>
            </a:r>
          </a:p>
          <a:p>
            <a:pPr lvl="0"/>
            <a:r>
              <a:rPr lang="et-EE" dirty="0"/>
              <a:t>Ei oska </a:t>
            </a:r>
            <a:r>
              <a:rPr lang="et-EE" dirty="0" err="1"/>
              <a:t>cv-d</a:t>
            </a:r>
            <a:r>
              <a:rPr lang="et-EE" dirty="0"/>
              <a:t> koostada </a:t>
            </a:r>
          </a:p>
          <a:p>
            <a:endParaRPr lang="et-EE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5454853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EC9A2311-D246-4F55-B568-609001F84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t-EE" b="1" dirty="0"/>
            </a:br>
            <a:br>
              <a:rPr lang="et-EE" b="1" dirty="0"/>
            </a:br>
            <a:r>
              <a:rPr lang="et-EE" sz="2200" dirty="0"/>
              <a:t>NGTS statistika</a:t>
            </a:r>
            <a:br>
              <a:rPr lang="et-EE" b="1" dirty="0"/>
            </a:br>
            <a:r>
              <a:rPr lang="et-EE" b="1" dirty="0"/>
              <a:t>Ei põhjused:</a:t>
            </a:r>
            <a:br>
              <a:rPr lang="et-EE" dirty="0"/>
            </a:br>
            <a:br>
              <a:rPr lang="et-EE" dirty="0"/>
            </a:br>
            <a:endParaRPr lang="et-EE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837E5378-BC03-4822-B933-560FB0AD64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887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t-EE" dirty="0"/>
          </a:p>
          <a:p>
            <a:r>
              <a:rPr lang="et-EE" dirty="0"/>
              <a:t>Välismaal elamine, õppimine töötamine  35%</a:t>
            </a:r>
          </a:p>
          <a:p>
            <a:r>
              <a:rPr lang="et-EE" dirty="0"/>
              <a:t>Töötan 25%</a:t>
            </a:r>
          </a:p>
          <a:p>
            <a:r>
              <a:rPr lang="et-EE" dirty="0"/>
              <a:t>Õpin 2%</a:t>
            </a:r>
          </a:p>
          <a:p>
            <a:r>
              <a:rPr lang="et-EE" dirty="0"/>
              <a:t>Otsin ise tööd 10%</a:t>
            </a:r>
          </a:p>
          <a:p>
            <a:r>
              <a:rPr lang="et-EE" dirty="0"/>
              <a:t>Muu 28%</a:t>
            </a:r>
          </a:p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4746981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BE635742-1C4F-4ED8-8BCE-246F5FE29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Tugila</a:t>
            </a:r>
            <a:r>
              <a:rPr lang="et-EE" dirty="0"/>
              <a:t> programmi olulisus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B89B4E90-933D-4F9B-8337-1C79581DE3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t-EE" dirty="0"/>
              <a:t>Juhtumite lahendamise peamine märksõna on sotsiaalsed väljakutsed. </a:t>
            </a:r>
          </a:p>
          <a:p>
            <a:r>
              <a:rPr lang="et-EE" dirty="0"/>
              <a:t>Ilma baastoeta ei ole noorel võimalik ei jätkata haridust ega ka suunduda tööle. </a:t>
            </a:r>
          </a:p>
          <a:p>
            <a:r>
              <a:rPr lang="et-EE" dirty="0"/>
              <a:t>Peamiselt on püütud seda lahendada positiivsete kogemuste kaudu, lisaks jõuda noore soovide ja vajadusteni.</a:t>
            </a:r>
          </a:p>
          <a:p>
            <a:r>
              <a:rPr lang="et-EE" dirty="0"/>
              <a:t> Püütakse suunata ja mõjutada noorte eluviisi ja aidata mõista hariduse tähtsust. </a:t>
            </a:r>
          </a:p>
          <a:p>
            <a:r>
              <a:rPr lang="et-EE" dirty="0"/>
              <a:t>Avatud noorsootöö kaudu loodud keskkond on seal määrava tähtsusega. </a:t>
            </a:r>
          </a:p>
          <a:p>
            <a:r>
              <a:rPr lang="et-EE" dirty="0"/>
              <a:t>Pädevustest, mida noortes soovitakse arendada on enesehinnangu tõus ja enese juhtimine. Need eristuvad teistest. See näitab, et erinevad takistused on noortes tekitanud tunde, et nad ei ole midagi väärt. </a:t>
            </a:r>
            <a:r>
              <a:rPr lang="et-EE" dirty="0" err="1"/>
              <a:t>Tugila</a:t>
            </a:r>
            <a:r>
              <a:rPr lang="et-EE" dirty="0"/>
              <a:t> aga just sellele keskendub ja püüab noorel enesehinnangut tõsta. 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408514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712510EC-E711-4F33-9394-30BA163BF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81037"/>
            <a:ext cx="10850880" cy="1254443"/>
          </a:xfrm>
        </p:spPr>
        <p:txBody>
          <a:bodyPr>
            <a:normAutofit fontScale="90000"/>
          </a:bodyPr>
          <a:lstStyle/>
          <a:p>
            <a:r>
              <a:rPr lang="et-EE" b="1" i="1" dirty="0"/>
              <a:t>E</a:t>
            </a:r>
            <a:r>
              <a:rPr lang="en-GB" b="1" i="1" dirty="0" err="1"/>
              <a:t>nergiatõhusus</a:t>
            </a:r>
            <a:r>
              <a:rPr lang="en-GB" b="1" i="1" dirty="0"/>
              <a:t>, </a:t>
            </a:r>
            <a:r>
              <a:rPr lang="en-GB" b="1" i="1" dirty="0" err="1"/>
              <a:t>taastuvenergia</a:t>
            </a:r>
            <a:r>
              <a:rPr lang="en-GB" b="1" i="1" dirty="0"/>
              <a:t>, </a:t>
            </a:r>
            <a:r>
              <a:rPr lang="en-GB" b="1" i="1" dirty="0" err="1"/>
              <a:t>säästev</a:t>
            </a:r>
            <a:r>
              <a:rPr lang="en-GB" b="1" i="1" dirty="0"/>
              <a:t> </a:t>
            </a:r>
            <a:r>
              <a:rPr lang="en-GB" b="1" i="1" dirty="0" err="1"/>
              <a:t>turism</a:t>
            </a:r>
            <a:r>
              <a:rPr lang="en-GB" b="1" i="1" dirty="0"/>
              <a:t> </a:t>
            </a:r>
            <a:r>
              <a:rPr lang="en-GB" b="1" i="1" dirty="0" err="1"/>
              <a:t>ja</a:t>
            </a:r>
            <a:r>
              <a:rPr lang="en-GB" b="1" i="1" dirty="0"/>
              <a:t> </a:t>
            </a:r>
            <a:r>
              <a:rPr lang="en-GB" b="1" i="1" dirty="0" err="1"/>
              <a:t>liikuvus</a:t>
            </a:r>
            <a:r>
              <a:rPr lang="et-EE" b="1" i="1" dirty="0"/>
              <a:t> noortekeskuse silmade läbi</a:t>
            </a:r>
            <a:br>
              <a:rPr lang="et-EE" dirty="0"/>
            </a:br>
            <a:endParaRPr lang="et-EE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9FBE8C70-4F4A-44FF-9A42-17AE0CB7A3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t-EE" dirty="0"/>
          </a:p>
          <a:p>
            <a:r>
              <a:rPr lang="et-EE" dirty="0"/>
              <a:t>Saaremaa Õpilasmaleva raames otsisime võimalusi innovatiivseteks töökohtadeks aga tööandjad ei ole valmis ja ei taha noori. </a:t>
            </a:r>
          </a:p>
          <a:p>
            <a:r>
              <a:rPr lang="et-EE" dirty="0"/>
              <a:t>Päikesepaneelid noortekeskuse katusele - Muinsuskaitse ei </a:t>
            </a:r>
          </a:p>
          <a:p>
            <a:pPr marL="0" indent="0">
              <a:buNone/>
            </a:pPr>
            <a:r>
              <a:rPr lang="et-EE" dirty="0"/>
              <a:t>	luba panna kuna paneelid ei ole punased</a:t>
            </a:r>
            <a:r>
              <a:rPr lang="et-EE" dirty="0">
                <a:sym typeface="Wingdings" panose="05000000000000000000" pitchFamily="2" charset="2"/>
              </a:rPr>
              <a:t></a:t>
            </a:r>
            <a:endParaRPr lang="et-EE" dirty="0"/>
          </a:p>
          <a:p>
            <a:r>
              <a:rPr lang="et-EE" dirty="0"/>
              <a:t>Liikuvus - rahvusvahelised võimalused</a:t>
            </a:r>
          </a:p>
          <a:p>
            <a:r>
              <a:rPr lang="et-EE" dirty="0"/>
              <a:t>Globaalsed probleemid on noortele olulised</a:t>
            </a:r>
          </a:p>
          <a:p>
            <a:r>
              <a:rPr lang="et-EE" dirty="0"/>
              <a:t>Huviringid</a:t>
            </a:r>
          </a:p>
          <a:p>
            <a:r>
              <a:rPr lang="et-EE" dirty="0"/>
              <a:t>Targa maja lahendus noortekeskusele </a:t>
            </a:r>
          </a:p>
          <a:p>
            <a:pPr marL="0" indent="0">
              <a:buNone/>
            </a:pPr>
            <a:endParaRPr lang="et-EE" dirty="0"/>
          </a:p>
        </p:txBody>
      </p:sp>
      <p:pic>
        <p:nvPicPr>
          <p:cNvPr id="4" name="Sisu kohatäide 4" descr="Uma imagem com pessoa, interior, grupo, parede&#10;&#10;Descrição gerada automaticamente">
            <a:extLst>
              <a:ext uri="{FF2B5EF4-FFF2-40B4-BE49-F238E27FC236}">
                <a16:creationId xmlns:a16="http://schemas.microsoft.com/office/drawing/2014/main" id="{9538CDE1-6BFB-4E7B-97DD-FABA3EAD87A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825" r="1" b="1"/>
          <a:stretch/>
        </p:blipFill>
        <p:spPr>
          <a:xfrm>
            <a:off x="9235440" y="3080068"/>
            <a:ext cx="2956560" cy="3402250"/>
          </a:xfrm>
          <a:custGeom>
            <a:avLst/>
            <a:gdLst>
              <a:gd name="connsiteX0" fmla="*/ 3120528 w 5298683"/>
              <a:gd name="connsiteY0" fmla="*/ 0 h 6097438"/>
              <a:gd name="connsiteX1" fmla="*/ 5105473 w 5298683"/>
              <a:gd name="connsiteY1" fmla="*/ 712577 h 6097438"/>
              <a:gd name="connsiteX2" fmla="*/ 5298683 w 5298683"/>
              <a:gd name="connsiteY2" fmla="*/ 888178 h 6097438"/>
              <a:gd name="connsiteX3" fmla="*/ 5298683 w 5298683"/>
              <a:gd name="connsiteY3" fmla="*/ 5352876 h 6097438"/>
              <a:gd name="connsiteX4" fmla="*/ 5105473 w 5298683"/>
              <a:gd name="connsiteY4" fmla="*/ 5528477 h 6097438"/>
              <a:gd name="connsiteX5" fmla="*/ 4335177 w 5298683"/>
              <a:gd name="connsiteY5" fmla="*/ 5995828 h 6097438"/>
              <a:gd name="connsiteX6" fmla="*/ 4057556 w 5298683"/>
              <a:gd name="connsiteY6" fmla="*/ 6097438 h 6097438"/>
              <a:gd name="connsiteX7" fmla="*/ 2183499 w 5298683"/>
              <a:gd name="connsiteY7" fmla="*/ 6097438 h 6097438"/>
              <a:gd name="connsiteX8" fmla="*/ 1905878 w 5298683"/>
              <a:gd name="connsiteY8" fmla="*/ 5995828 h 6097438"/>
              <a:gd name="connsiteX9" fmla="*/ 0 w 5298683"/>
              <a:gd name="connsiteY9" fmla="*/ 3120527 h 6097438"/>
              <a:gd name="connsiteX10" fmla="*/ 3120528 w 5298683"/>
              <a:gd name="connsiteY10" fmla="*/ 0 h 6097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298683" h="6097438">
                <a:moveTo>
                  <a:pt x="3120528" y="0"/>
                </a:moveTo>
                <a:cubicBezTo>
                  <a:pt x="3874524" y="0"/>
                  <a:pt x="4566062" y="267415"/>
                  <a:pt x="5105473" y="712577"/>
                </a:cubicBezTo>
                <a:lnTo>
                  <a:pt x="5298683" y="888178"/>
                </a:lnTo>
                <a:lnTo>
                  <a:pt x="5298683" y="5352876"/>
                </a:lnTo>
                <a:lnTo>
                  <a:pt x="5105473" y="5528477"/>
                </a:lnTo>
                <a:cubicBezTo>
                  <a:pt x="4874296" y="5719261"/>
                  <a:pt x="4615179" y="5877397"/>
                  <a:pt x="4335177" y="5995828"/>
                </a:cubicBezTo>
                <a:lnTo>
                  <a:pt x="4057556" y="6097438"/>
                </a:lnTo>
                <a:lnTo>
                  <a:pt x="2183499" y="6097438"/>
                </a:lnTo>
                <a:lnTo>
                  <a:pt x="1905878" y="5995828"/>
                </a:lnTo>
                <a:cubicBezTo>
                  <a:pt x="785873" y="5522106"/>
                  <a:pt x="0" y="4413092"/>
                  <a:pt x="0" y="3120527"/>
                </a:cubicBezTo>
                <a:cubicBezTo>
                  <a:pt x="0" y="1397108"/>
                  <a:pt x="1397108" y="0"/>
                  <a:pt x="3120528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929450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u kohatäide 4">
            <a:extLst>
              <a:ext uri="{FF2B5EF4-FFF2-40B4-BE49-F238E27FC236}">
                <a16:creationId xmlns:a16="http://schemas.microsoft.com/office/drawing/2014/main" id="{D7221727-41D7-42AB-B982-45C23CE92D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85" b="16716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37C89E4B-3C9F-44B9-8B86-D9E3D112D8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20142"/>
            <a:ext cx="12192000" cy="736551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ealkiri 1">
            <a:extLst>
              <a:ext uri="{FF2B5EF4-FFF2-40B4-BE49-F238E27FC236}">
                <a16:creationId xmlns:a16="http://schemas.microsoft.com/office/drawing/2014/main" id="{BECAB571-B0BB-4A3B-A888-34940B6EA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875" y="5317240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300">
                <a:solidFill>
                  <a:schemeClr val="tx1">
                    <a:lumMod val="85000"/>
                    <a:lumOff val="15000"/>
                  </a:schemeClr>
                </a:solidFill>
              </a:rPr>
              <a:t>Saaremaa noorsootöö üldeesmärk: noortel on Saaremaal hea!</a:t>
            </a:r>
            <a:br>
              <a:rPr lang="en-US" sz="230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endParaRPr lang="en-US" sz="23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A2EAA10-076F-46BD-8F0F-B9A2FB77A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241983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891E407-403B-4764-86C9-33A56D3BCA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34852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4119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ABF2C689-E8A1-4AB3-955D-BC0127B18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Mõisted: NEET- Noor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E7CA5B99-4DF8-487A-99E8-30A794A88C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NEET- </a:t>
            </a:r>
            <a:r>
              <a:rPr lang="et-EE" dirty="0" err="1"/>
              <a:t>not</a:t>
            </a:r>
            <a:r>
              <a:rPr lang="et-EE" dirty="0"/>
              <a:t> in </a:t>
            </a:r>
            <a:r>
              <a:rPr lang="et-EE" dirty="0" err="1"/>
              <a:t>education</a:t>
            </a:r>
            <a:r>
              <a:rPr lang="et-EE" dirty="0"/>
              <a:t>, </a:t>
            </a:r>
            <a:r>
              <a:rPr lang="et-EE" dirty="0" err="1"/>
              <a:t>employment</a:t>
            </a:r>
            <a:r>
              <a:rPr lang="et-EE" dirty="0"/>
              <a:t> </a:t>
            </a:r>
            <a:r>
              <a:rPr lang="et-EE" dirty="0" err="1"/>
              <a:t>or</a:t>
            </a:r>
            <a:r>
              <a:rPr lang="et-EE" dirty="0"/>
              <a:t> </a:t>
            </a:r>
            <a:r>
              <a:rPr lang="et-EE" dirty="0" err="1"/>
              <a:t>training</a:t>
            </a:r>
            <a:r>
              <a:rPr lang="et-EE" dirty="0"/>
              <a:t> (noored, kes ei õpi, ei tööta ega osale koolitustel) </a:t>
            </a:r>
          </a:p>
          <a:p>
            <a:r>
              <a:rPr lang="et-EE" dirty="0"/>
              <a:t>Euroopa riikides jälgitakse peamiselt kahte </a:t>
            </a:r>
            <a:r>
              <a:rPr lang="et-EE" dirty="0" err="1"/>
              <a:t>vanuserü̈hma</a:t>
            </a:r>
            <a:r>
              <a:rPr lang="et-EE" dirty="0"/>
              <a:t>, 15-24 või 15-29. Eestis toetatakse noori vanuses 15-29. </a:t>
            </a:r>
          </a:p>
          <a:p>
            <a:r>
              <a:rPr lang="et-EE" dirty="0"/>
              <a:t>Termin sai alguse Suurbritannias 1980-ndatel aastatel, mil alla 18-aastatele töötutele noortele lõpetati abirahade andmine. Algselt kutsuti neid StatusZer0. 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043227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D8B04EF6-B55F-4140-A015-8B27381C5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Mõisted- avatud noorsootöö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AFFE717E-00FC-47E2-BAE5-16B65543CB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Avatud noorsootöö eesmärk on pakkuda noorele inimesele vabatahtlikkuse alusel osalemise võimalusi, et toetada tema aktiivsust ja toimetulekut ühiskondlikus elus.</a:t>
            </a:r>
          </a:p>
          <a:p>
            <a:r>
              <a:rPr lang="et-EE" dirty="0"/>
              <a:t> Märksõnadeks on avatus ja noorte vaba tahe. </a:t>
            </a:r>
          </a:p>
          <a:p>
            <a:r>
              <a:rPr lang="et-EE" dirty="0"/>
              <a:t> Avatud noorsootöö tugevus seisneb noorte kaasatuses ja isetegemises. Avatud noorsootöö baseerub inimsuhetel, tegutsetakse noortelt noortele põhimõttel või koos noortega. </a:t>
            </a:r>
          </a:p>
        </p:txBody>
      </p:sp>
    </p:spTree>
    <p:extLst>
      <p:ext uri="{BB962C8B-B14F-4D97-AF65-F5344CB8AC3E}">
        <p14:creationId xmlns:p14="http://schemas.microsoft.com/office/powerpoint/2010/main" val="3005353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own Arrow 18">
            <a:extLst>
              <a:ext uri="{FF2B5EF4-FFF2-40B4-BE49-F238E27FC236}">
                <a16:creationId xmlns:a16="http://schemas.microsoft.com/office/drawing/2014/main" id="{75AA5058-81C7-3345-86AB-2BA9281E1338}"/>
              </a:ext>
            </a:extLst>
          </p:cNvPr>
          <p:cNvSpPr/>
          <p:nvPr/>
        </p:nvSpPr>
        <p:spPr>
          <a:xfrm>
            <a:off x="8690816" y="2420455"/>
            <a:ext cx="282790" cy="569519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16" name="Down Arrow 15">
            <a:extLst>
              <a:ext uri="{FF2B5EF4-FFF2-40B4-BE49-F238E27FC236}">
                <a16:creationId xmlns:a16="http://schemas.microsoft.com/office/drawing/2014/main" id="{F4D20C66-9552-CB40-923F-787A87EA30FB}"/>
              </a:ext>
            </a:extLst>
          </p:cNvPr>
          <p:cNvSpPr/>
          <p:nvPr/>
        </p:nvSpPr>
        <p:spPr>
          <a:xfrm>
            <a:off x="3717799" y="2424644"/>
            <a:ext cx="268691" cy="513363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5ADC577C-6219-FA46-A919-20C8825D4E6F}"/>
              </a:ext>
            </a:extLst>
          </p:cNvPr>
          <p:cNvSpPr/>
          <p:nvPr/>
        </p:nvSpPr>
        <p:spPr>
          <a:xfrm>
            <a:off x="831438" y="2079767"/>
            <a:ext cx="2498563" cy="449179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SOM</a:t>
            </a:r>
          </a:p>
        </p:txBody>
      </p:sp>
      <p:sp>
        <p:nvSpPr>
          <p:cNvPr id="10" name="Left-Right Arrow 9">
            <a:extLst>
              <a:ext uri="{FF2B5EF4-FFF2-40B4-BE49-F238E27FC236}">
                <a16:creationId xmlns:a16="http://schemas.microsoft.com/office/drawing/2014/main" id="{D02B9234-6405-3349-A553-05AAA88DE6A4}"/>
              </a:ext>
            </a:extLst>
          </p:cNvPr>
          <p:cNvSpPr/>
          <p:nvPr/>
        </p:nvSpPr>
        <p:spPr>
          <a:xfrm>
            <a:off x="3330002" y="2216117"/>
            <a:ext cx="1086870" cy="304807"/>
          </a:xfrm>
          <a:prstGeom prst="left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EEFD7CAD-6683-EF44-8F9A-4DF9037DE803}"/>
              </a:ext>
            </a:extLst>
          </p:cNvPr>
          <p:cNvSpPr/>
          <p:nvPr/>
        </p:nvSpPr>
        <p:spPr>
          <a:xfrm>
            <a:off x="4416871" y="2103825"/>
            <a:ext cx="3320718" cy="449179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HTM</a:t>
            </a:r>
          </a:p>
        </p:txBody>
      </p:sp>
      <p:sp>
        <p:nvSpPr>
          <p:cNvPr id="12" name="Left-Right Arrow 11">
            <a:extLst>
              <a:ext uri="{FF2B5EF4-FFF2-40B4-BE49-F238E27FC236}">
                <a16:creationId xmlns:a16="http://schemas.microsoft.com/office/drawing/2014/main" id="{FDB6FFEB-7105-C747-A8AB-9771557BFCA8}"/>
              </a:ext>
            </a:extLst>
          </p:cNvPr>
          <p:cNvSpPr/>
          <p:nvPr/>
        </p:nvSpPr>
        <p:spPr>
          <a:xfrm>
            <a:off x="7737589" y="2163972"/>
            <a:ext cx="1489909" cy="344913"/>
          </a:xfrm>
          <a:prstGeom prst="left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5E0B17DD-14F5-1144-B6FC-CD41291E5BC5}"/>
              </a:ext>
            </a:extLst>
          </p:cNvPr>
          <p:cNvSpPr/>
          <p:nvPr/>
        </p:nvSpPr>
        <p:spPr>
          <a:xfrm>
            <a:off x="9227498" y="2079767"/>
            <a:ext cx="998121" cy="44917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SiM</a:t>
            </a:r>
            <a:endParaRPr lang="en-US" dirty="0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F179E254-5A5A-1D44-B769-B70FC55A9A23}"/>
              </a:ext>
            </a:extLst>
          </p:cNvPr>
          <p:cNvSpPr/>
          <p:nvPr/>
        </p:nvSpPr>
        <p:spPr>
          <a:xfrm>
            <a:off x="2070710" y="2962077"/>
            <a:ext cx="5871801" cy="449179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Noortegarantii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D821A620-A2BD-D84D-A46F-9D0C8CAC2B10}"/>
              </a:ext>
            </a:extLst>
          </p:cNvPr>
          <p:cNvSpPr/>
          <p:nvPr/>
        </p:nvSpPr>
        <p:spPr>
          <a:xfrm>
            <a:off x="350575" y="2962078"/>
            <a:ext cx="1589797" cy="783899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/>
              <a:t>Noorte-garantii</a:t>
            </a:r>
            <a:r>
              <a:rPr lang="en-US" sz="1600" dirty="0"/>
              <a:t> </a:t>
            </a:r>
            <a:r>
              <a:rPr lang="en-US" sz="1600" dirty="0" err="1"/>
              <a:t>tugisüsteem</a:t>
            </a:r>
            <a:r>
              <a:rPr lang="en-US" sz="1600" dirty="0"/>
              <a:t>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9A9A7E9-0B3A-AA4D-A900-79458E3543EC}"/>
              </a:ext>
            </a:extLst>
          </p:cNvPr>
          <p:cNvSpPr/>
          <p:nvPr/>
        </p:nvSpPr>
        <p:spPr>
          <a:xfrm>
            <a:off x="7516677" y="1397951"/>
            <a:ext cx="1961172" cy="60961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/>
              <a:t>Noortevaldkonna</a:t>
            </a:r>
            <a:r>
              <a:rPr lang="en-US" sz="1600" dirty="0"/>
              <a:t> </a:t>
            </a:r>
            <a:r>
              <a:rPr lang="en-US" sz="1600" dirty="0" err="1"/>
              <a:t>arengukava</a:t>
            </a:r>
            <a:endParaRPr lang="en-US" sz="1600" dirty="0"/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D33A5898-322C-8844-99CC-E8B73607FB93}"/>
              </a:ext>
            </a:extLst>
          </p:cNvPr>
          <p:cNvSpPr/>
          <p:nvPr/>
        </p:nvSpPr>
        <p:spPr>
          <a:xfrm>
            <a:off x="8333150" y="2989764"/>
            <a:ext cx="1788695" cy="59749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STEP </a:t>
            </a:r>
            <a:r>
              <a:rPr lang="en-US" dirty="0" err="1"/>
              <a:t>tegevused</a:t>
            </a:r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42D675B-FE6A-A74A-AFD4-E3E5E7EB5333}"/>
              </a:ext>
            </a:extLst>
          </p:cNvPr>
          <p:cNvSpPr/>
          <p:nvPr/>
        </p:nvSpPr>
        <p:spPr>
          <a:xfrm>
            <a:off x="3079351" y="1478178"/>
            <a:ext cx="1738834" cy="5614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/>
              <a:t>Noortegarantii</a:t>
            </a:r>
            <a:r>
              <a:rPr lang="en-US" sz="1600" dirty="0"/>
              <a:t> </a:t>
            </a:r>
            <a:r>
              <a:rPr lang="en-US" sz="1600" dirty="0" err="1"/>
              <a:t>tegevuskava</a:t>
            </a:r>
            <a:endParaRPr lang="en-US" sz="1600" dirty="0"/>
          </a:p>
        </p:txBody>
      </p:sp>
      <p:sp>
        <p:nvSpPr>
          <p:cNvPr id="26" name="Down Arrow 25">
            <a:extLst>
              <a:ext uri="{FF2B5EF4-FFF2-40B4-BE49-F238E27FC236}">
                <a16:creationId xmlns:a16="http://schemas.microsoft.com/office/drawing/2014/main" id="{074C194F-18F4-9143-9589-AC56308D3AFD}"/>
              </a:ext>
            </a:extLst>
          </p:cNvPr>
          <p:cNvSpPr/>
          <p:nvPr/>
        </p:nvSpPr>
        <p:spPr>
          <a:xfrm>
            <a:off x="2341050" y="3422832"/>
            <a:ext cx="322588" cy="551593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27" name="Down Arrow 26">
            <a:extLst>
              <a:ext uri="{FF2B5EF4-FFF2-40B4-BE49-F238E27FC236}">
                <a16:creationId xmlns:a16="http://schemas.microsoft.com/office/drawing/2014/main" id="{CE47EE2C-3248-AA4C-9CE6-E43E8DA1B2DD}"/>
              </a:ext>
            </a:extLst>
          </p:cNvPr>
          <p:cNvSpPr/>
          <p:nvPr/>
        </p:nvSpPr>
        <p:spPr>
          <a:xfrm>
            <a:off x="1110192" y="2532952"/>
            <a:ext cx="280739" cy="429123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3CC9961B-8197-BC4E-BAE9-A4694BFFB928}"/>
              </a:ext>
            </a:extLst>
          </p:cNvPr>
          <p:cNvSpPr/>
          <p:nvPr/>
        </p:nvSpPr>
        <p:spPr>
          <a:xfrm>
            <a:off x="1860263" y="3974425"/>
            <a:ext cx="1645385" cy="665765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Töötukassa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tegevused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9" name="Down Arrow 58">
            <a:extLst>
              <a:ext uri="{FF2B5EF4-FFF2-40B4-BE49-F238E27FC236}">
                <a16:creationId xmlns:a16="http://schemas.microsoft.com/office/drawing/2014/main" id="{8ECF5243-BC97-104F-8AD0-5709858C7D8F}"/>
              </a:ext>
            </a:extLst>
          </p:cNvPr>
          <p:cNvSpPr/>
          <p:nvPr/>
        </p:nvSpPr>
        <p:spPr>
          <a:xfrm>
            <a:off x="1073841" y="3759721"/>
            <a:ext cx="317090" cy="1384019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Down Arrow 59">
            <a:extLst>
              <a:ext uri="{FF2B5EF4-FFF2-40B4-BE49-F238E27FC236}">
                <a16:creationId xmlns:a16="http://schemas.microsoft.com/office/drawing/2014/main" id="{585B1364-B238-BA49-B36C-7F69E00DF80E}"/>
              </a:ext>
            </a:extLst>
          </p:cNvPr>
          <p:cNvSpPr/>
          <p:nvPr/>
        </p:nvSpPr>
        <p:spPr>
          <a:xfrm>
            <a:off x="9119047" y="3587262"/>
            <a:ext cx="358802" cy="1528790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ounded Rectangle 44">
            <a:extLst>
              <a:ext uri="{FF2B5EF4-FFF2-40B4-BE49-F238E27FC236}">
                <a16:creationId xmlns:a16="http://schemas.microsoft.com/office/drawing/2014/main" id="{6F4832BA-7DBF-B747-A338-C3CDC24BE0DD}"/>
              </a:ext>
            </a:extLst>
          </p:cNvPr>
          <p:cNvSpPr/>
          <p:nvPr/>
        </p:nvSpPr>
        <p:spPr>
          <a:xfrm>
            <a:off x="3717799" y="3974425"/>
            <a:ext cx="4199436" cy="665765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Eesti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Noorsootöö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Keskuse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tegevused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2" name="Down Arrow 61">
            <a:extLst>
              <a:ext uri="{FF2B5EF4-FFF2-40B4-BE49-F238E27FC236}">
                <a16:creationId xmlns:a16="http://schemas.microsoft.com/office/drawing/2014/main" id="{2AC7634E-F4A0-454A-B98A-07A41FB4874A}"/>
              </a:ext>
            </a:extLst>
          </p:cNvPr>
          <p:cNvSpPr/>
          <p:nvPr/>
        </p:nvSpPr>
        <p:spPr>
          <a:xfrm>
            <a:off x="5654200" y="3449178"/>
            <a:ext cx="269392" cy="539099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71" name="Down Arrow 70">
            <a:extLst>
              <a:ext uri="{FF2B5EF4-FFF2-40B4-BE49-F238E27FC236}">
                <a16:creationId xmlns:a16="http://schemas.microsoft.com/office/drawing/2014/main" id="{93D58E6A-E005-B941-96B0-FCAABE818244}"/>
              </a:ext>
            </a:extLst>
          </p:cNvPr>
          <p:cNvSpPr/>
          <p:nvPr/>
        </p:nvSpPr>
        <p:spPr>
          <a:xfrm>
            <a:off x="2396330" y="4640190"/>
            <a:ext cx="319807" cy="475862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78" name="Down Arrow 77">
            <a:extLst>
              <a:ext uri="{FF2B5EF4-FFF2-40B4-BE49-F238E27FC236}">
                <a16:creationId xmlns:a16="http://schemas.microsoft.com/office/drawing/2014/main" id="{ED4B80B2-BECC-2F46-AAD2-E92195B512F5}"/>
              </a:ext>
            </a:extLst>
          </p:cNvPr>
          <p:cNvSpPr/>
          <p:nvPr/>
        </p:nvSpPr>
        <p:spPr>
          <a:xfrm>
            <a:off x="5651857" y="4640190"/>
            <a:ext cx="271735" cy="503550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CAA1166A-7E92-B940-87DD-2706FC8D7CAD}"/>
              </a:ext>
            </a:extLst>
          </p:cNvPr>
          <p:cNvSpPr/>
          <p:nvPr/>
        </p:nvSpPr>
        <p:spPr>
          <a:xfrm>
            <a:off x="350575" y="5143740"/>
            <a:ext cx="11260238" cy="71321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SÜSTEEM</a:t>
            </a: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CC36F4A1-7D6F-814F-BBDB-D4950F7C0764}"/>
              </a:ext>
            </a:extLst>
          </p:cNvPr>
          <p:cNvSpPr/>
          <p:nvPr/>
        </p:nvSpPr>
        <p:spPr>
          <a:xfrm>
            <a:off x="10479511" y="1341828"/>
            <a:ext cx="1318486" cy="307208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Teised</a:t>
            </a:r>
            <a:r>
              <a:rPr lang="en-US" dirty="0"/>
              <a:t> </a:t>
            </a:r>
            <a:r>
              <a:rPr lang="en-US" dirty="0" err="1"/>
              <a:t>asja-kohased</a:t>
            </a:r>
            <a:r>
              <a:rPr lang="en-US" dirty="0"/>
              <a:t> </a:t>
            </a:r>
            <a:r>
              <a:rPr lang="en-US" dirty="0" err="1"/>
              <a:t>tege-vused</a:t>
            </a:r>
            <a:r>
              <a:rPr lang="en-US" dirty="0"/>
              <a:t> (</a:t>
            </a:r>
            <a:r>
              <a:rPr lang="en-US" dirty="0" err="1"/>
              <a:t>sh</a:t>
            </a:r>
            <a:r>
              <a:rPr lang="en-US" dirty="0"/>
              <a:t> </a:t>
            </a:r>
            <a:r>
              <a:rPr lang="en-US" dirty="0" err="1"/>
              <a:t>JuM</a:t>
            </a:r>
            <a:r>
              <a:rPr lang="en-US" dirty="0"/>
              <a:t>, </a:t>
            </a:r>
            <a:r>
              <a:rPr lang="en-US" dirty="0" err="1"/>
              <a:t>KuM</a:t>
            </a:r>
            <a:r>
              <a:rPr lang="en-US" dirty="0"/>
              <a:t>, </a:t>
            </a:r>
            <a:r>
              <a:rPr lang="en-US" dirty="0" err="1"/>
              <a:t>KOVid</a:t>
            </a:r>
            <a:r>
              <a:rPr lang="en-US" dirty="0"/>
              <a:t> </a:t>
            </a:r>
            <a:r>
              <a:rPr lang="en-US" dirty="0" err="1"/>
              <a:t>jt</a:t>
            </a:r>
            <a:r>
              <a:rPr lang="en-US" dirty="0"/>
              <a:t>)</a:t>
            </a:r>
          </a:p>
        </p:txBody>
      </p:sp>
      <p:sp>
        <p:nvSpPr>
          <p:cNvPr id="63" name="Down Arrow 62">
            <a:extLst>
              <a:ext uri="{FF2B5EF4-FFF2-40B4-BE49-F238E27FC236}">
                <a16:creationId xmlns:a16="http://schemas.microsoft.com/office/drawing/2014/main" id="{F17F6505-0953-9B4F-A8B3-9D0EFDC41370}"/>
              </a:ext>
            </a:extLst>
          </p:cNvPr>
          <p:cNvSpPr/>
          <p:nvPr/>
        </p:nvSpPr>
        <p:spPr>
          <a:xfrm>
            <a:off x="10964967" y="4413909"/>
            <a:ext cx="347573" cy="702143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7520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B4ADFEC6-3023-4D4D-BBA4-B3ECE3C44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 dirty="0"/>
          </a:p>
        </p:txBody>
      </p:sp>
      <p:graphicFrame>
        <p:nvGraphicFramePr>
          <p:cNvPr id="4" name="Sisu kohatäide 3">
            <a:extLst>
              <a:ext uri="{FF2B5EF4-FFF2-40B4-BE49-F238E27FC236}">
                <a16:creationId xmlns:a16="http://schemas.microsoft.com/office/drawing/2014/main" id="{2C8EFB34-E765-4E29-AF4B-8F5D3344A2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448482"/>
              </p:ext>
            </p:extLst>
          </p:nvPr>
        </p:nvGraphicFramePr>
        <p:xfrm>
          <a:off x="318052" y="198784"/>
          <a:ext cx="11035748" cy="63927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70769">
                  <a:extLst>
                    <a:ext uri="{9D8B030D-6E8A-4147-A177-3AD203B41FA5}">
                      <a16:colId xmlns:a16="http://schemas.microsoft.com/office/drawing/2014/main" val="2851216137"/>
                    </a:ext>
                  </a:extLst>
                </a:gridCol>
                <a:gridCol w="6264979">
                  <a:extLst>
                    <a:ext uri="{9D8B030D-6E8A-4147-A177-3AD203B41FA5}">
                      <a16:colId xmlns:a16="http://schemas.microsoft.com/office/drawing/2014/main" val="2123106876"/>
                    </a:ext>
                  </a:extLst>
                </a:gridCol>
              </a:tblGrid>
              <a:tr h="2421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>
                          <a:effectLst/>
                        </a:rPr>
                        <a:t>TUGILA 15-26a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 err="1">
                          <a:effectLst/>
                        </a:rPr>
                        <a:t>Noortegarantii</a:t>
                      </a:r>
                      <a:r>
                        <a:rPr lang="et-EE" sz="1800" dirty="0">
                          <a:effectLst/>
                        </a:rPr>
                        <a:t> tugisüsteem  (NGTS) 16–26a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0061842"/>
                  </a:ext>
                </a:extLst>
              </a:tr>
              <a:tr h="55623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dirty="0">
                          <a:effectLst/>
                        </a:rPr>
                        <a:t>Noorte </a:t>
                      </a:r>
                      <a:r>
                        <a:rPr lang="et-EE" sz="1600" dirty="0" err="1">
                          <a:effectLst/>
                        </a:rPr>
                        <a:t>Tugila</a:t>
                      </a:r>
                      <a:r>
                        <a:rPr lang="et-EE" sz="1600" dirty="0">
                          <a:effectLst/>
                        </a:rPr>
                        <a:t> programm, kus üleriigiliselt pakutakse noortekeskustes tuge NEET noortele – noortele pakutakse individuaalset lähenemist ja konsultatsiooni eesmärgiga suunata noor tagasi haridussüsteemi või tööhõivesse.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t-EE" sz="1600" dirty="0">
                        <a:effectLst/>
                      </a:endParaRPr>
                    </a:p>
                    <a:p>
                      <a:r>
                        <a:rPr lang="et-EE" sz="1600" dirty="0"/>
                        <a:t>Peamine meetod on noortega otsesuhtlus, nende kuulamine ja suunamine.  </a:t>
                      </a:r>
                    </a:p>
                    <a:p>
                      <a:endParaRPr lang="et-EE" sz="1600" dirty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t-EE" sz="1600" dirty="0"/>
                        <a:t>Võib olla erineva haridustasemega sh magistrikraad;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t-EE" sz="1600" dirty="0"/>
                        <a:t>Ei õpi ega tööta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t-EE" sz="1600" dirty="0"/>
                        <a:t>Võib (aga ei pea) töötukassas arvel olla;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t-EE" sz="1600" dirty="0"/>
                        <a:t>On kooli nimekirjas kuid ei käi seal või on kohe-kohe väljalangemas;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t-EE" sz="1600" dirty="0"/>
                        <a:t>Noor ema, kelle laps on vanem kui 1,5 aastat.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t-EE" sz="16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dirty="0">
                          <a:effectLst/>
                        </a:rPr>
                        <a:t>Üleriigiliselt korraldab </a:t>
                      </a:r>
                      <a:r>
                        <a:rPr lang="et-EE" sz="1600" dirty="0" err="1">
                          <a:effectLst/>
                        </a:rPr>
                        <a:t>Tugila</a:t>
                      </a:r>
                      <a:r>
                        <a:rPr lang="et-EE" sz="1600" dirty="0">
                          <a:effectLst/>
                        </a:rPr>
                        <a:t> keskuste programmi Eesti Avatud Noortekeskuste Ühendus (EANK).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t-EE" sz="16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dirty="0">
                          <a:effectLst/>
                        </a:rPr>
                        <a:t>Saaremaa Noorte </a:t>
                      </a:r>
                      <a:r>
                        <a:rPr lang="et-EE" sz="1600" dirty="0" err="1">
                          <a:effectLst/>
                        </a:rPr>
                        <a:t>Tugila</a:t>
                      </a:r>
                      <a:r>
                        <a:rPr lang="et-EE" sz="1600" dirty="0">
                          <a:effectLst/>
                        </a:rPr>
                        <a:t>, Kuressaare avatud noortekeskus </a:t>
                      </a:r>
                      <a:r>
                        <a:rPr lang="et-EE" sz="1600" dirty="0" err="1">
                          <a:effectLst/>
                        </a:rPr>
                        <a:t>Noortejaam</a:t>
                      </a:r>
                      <a:r>
                        <a:rPr lang="et-EE" sz="1600" dirty="0">
                          <a:effectLst/>
                        </a:rPr>
                        <a:t>, </a:t>
                      </a:r>
                      <a:r>
                        <a:rPr lang="et-EE" sz="1600" dirty="0" err="1">
                          <a:effectLst/>
                        </a:rPr>
                        <a:t>Tugila</a:t>
                      </a:r>
                      <a:r>
                        <a:rPr lang="et-EE" sz="1600" dirty="0">
                          <a:effectLst/>
                        </a:rPr>
                        <a:t> spetsialist Lii Vanem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dirty="0">
                          <a:effectLst/>
                        </a:rPr>
                        <a:t> 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dirty="0">
                          <a:effectLst/>
                        </a:rPr>
                        <a:t>NGTS on tööriist kohalikule omavalitsusele, mis võimaldab saada teada enda piirkonna mitteõppivatest ja mittetöötavatest noortest ning pakkuda neile vajadusel tuge haridusteele naasmiseks ja tööturule jõudmiseks.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dirty="0">
                          <a:effectLst/>
                        </a:rPr>
                        <a:t>NGTS koosneb</a:t>
                      </a:r>
                      <a:r>
                        <a:rPr lang="et-EE" sz="1600" b="0" u="non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et-EE" sz="1600" dirty="0">
                          <a:effectLst/>
                        </a:rPr>
                        <a:t> juhtumikorraldusest ja STAR (</a:t>
                      </a:r>
                      <a:r>
                        <a:rPr lang="et-EE" sz="1600" dirty="0" err="1">
                          <a:effectLst/>
                        </a:rPr>
                        <a:t>Sotsiaal-teenuste</a:t>
                      </a:r>
                      <a:r>
                        <a:rPr lang="et-EE" sz="1600" dirty="0">
                          <a:effectLst/>
                        </a:rPr>
                        <a:t> ja toetuste andmeregister) infosüsteemi lahendusest.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t-EE" sz="16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dirty="0">
                          <a:effectLst/>
                        </a:rPr>
                        <a:t>Noored, kes vastavad kõigile järgmistele tingimustele: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et-EE" sz="1600" dirty="0">
                          <a:effectLst/>
                        </a:rPr>
                        <a:t>ei õpi;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et-EE" sz="1600" dirty="0">
                          <a:effectLst/>
                        </a:rPr>
                        <a:t>ei tööta;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et-EE" sz="1600" dirty="0">
                          <a:effectLst/>
                        </a:rPr>
                        <a:t>ei ole töötuna arvel;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et-EE" sz="1600" dirty="0">
                          <a:effectLst/>
                        </a:rPr>
                        <a:t>ei ole tuvastatud puuduvat töövõimet või üle 80-protsendilist töövõime kaotust;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et-EE" sz="1600" dirty="0">
                          <a:effectLst/>
                        </a:rPr>
                        <a:t>ei saa töötamise toetamise teenust;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et-EE" sz="1600" dirty="0">
                          <a:effectLst/>
                        </a:rPr>
                        <a:t>ei tegele ettevõtlusega;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et-EE" sz="1600" dirty="0">
                          <a:effectLst/>
                        </a:rPr>
                        <a:t>ei saa hüvitist alla pooleteiseaastase lapse kasvatamise eest;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et-EE" sz="1600" dirty="0">
                          <a:effectLst/>
                        </a:rPr>
                        <a:t>ei kanna vangistust või eelvangistust; 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et-EE" sz="1600" dirty="0">
                          <a:effectLst/>
                        </a:rPr>
                        <a:t>ei viibi asendus- või kaitseväeteenistuses.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endParaRPr lang="et-EE" sz="16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dirty="0">
                          <a:effectLst/>
                        </a:rPr>
                        <a:t>Saaremaa Vallavalitsus,  </a:t>
                      </a:r>
                      <a:r>
                        <a:rPr lang="et-EE" sz="1600" dirty="0" err="1">
                          <a:effectLst/>
                        </a:rPr>
                        <a:t>Noortegarantii</a:t>
                      </a:r>
                      <a:r>
                        <a:rPr lang="et-EE" sz="1600" dirty="0">
                          <a:effectLst/>
                        </a:rPr>
                        <a:t> tugisüsteemi projektijuht Ulvi Lehtsalu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dirty="0">
                          <a:effectLst/>
                        </a:rPr>
                        <a:t> 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581135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91444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BCF3EDD2-075E-4A8F-A78B-6C7C23A0B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Milline on saarte NEET noor?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59873748-87B9-4D0C-AF1D-6BD8FEEE77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Saaremaa paistab silma vanemaealiste noorte suurema osakaaluga  20a ja vanem</a:t>
            </a:r>
          </a:p>
          <a:p>
            <a:r>
              <a:rPr lang="et-EE" dirty="0"/>
              <a:t>Otseselt Muhu saart eraldi võtta ei saa, sest juhtumid kogunevad ühe keskuse alla. </a:t>
            </a:r>
          </a:p>
          <a:p>
            <a:r>
              <a:rPr lang="et-EE" dirty="0"/>
              <a:t>Hiiumaal puuduvad andmed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6948375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853157CA-1A20-470F-80BA-6FBEB9148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Saaremaa statistika logiraamatu andmetel 2015- 2019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3FD5B430-A692-40A8-BB3E-A6EEFBF241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Toetatud 223 noort, kellest 26 on hetkel programmis ja teised on programmist väljunud. </a:t>
            </a:r>
          </a:p>
          <a:p>
            <a:r>
              <a:rPr lang="fi-FI" dirty="0" err="1"/>
              <a:t>Vanuseliselt</a:t>
            </a:r>
            <a:r>
              <a:rPr lang="fi-FI" dirty="0"/>
              <a:t> on </a:t>
            </a:r>
            <a:r>
              <a:rPr lang="fi-FI" dirty="0" err="1"/>
              <a:t>pooled</a:t>
            </a:r>
            <a:r>
              <a:rPr lang="fi-FI" dirty="0"/>
              <a:t> 15-19 ja </a:t>
            </a:r>
            <a:r>
              <a:rPr lang="fi-FI" dirty="0" err="1"/>
              <a:t>pooled</a:t>
            </a:r>
            <a:r>
              <a:rPr lang="fi-FI" dirty="0"/>
              <a:t> 20-26. Ka </a:t>
            </a:r>
            <a:r>
              <a:rPr lang="fi-FI" dirty="0" err="1"/>
              <a:t>sooliselt</a:t>
            </a:r>
            <a:r>
              <a:rPr lang="fi-FI" dirty="0"/>
              <a:t> on </a:t>
            </a:r>
            <a:r>
              <a:rPr lang="fi-FI" dirty="0" err="1"/>
              <a:t>võrdselt</a:t>
            </a:r>
            <a:r>
              <a:rPr lang="fi-FI" dirty="0"/>
              <a:t> </a:t>
            </a:r>
            <a:r>
              <a:rPr lang="fi-FI" dirty="0" err="1"/>
              <a:t>jagunenud</a:t>
            </a:r>
            <a:r>
              <a:rPr lang="fi-FI" dirty="0"/>
              <a:t>. </a:t>
            </a:r>
            <a:endParaRPr lang="et-EE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t-E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Noorteni on jõutud 50% ulatuses mobiilse noorsootöö kaudu. 20% ulatuses on noored ise </a:t>
            </a:r>
            <a:r>
              <a:rPr lang="et-EE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Tugila</a:t>
            </a:r>
            <a:r>
              <a:rPr lang="et-E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üles otsinud ja 20% on aidanud kaasa teised noorsootöö tegevused noortekeskuses. </a:t>
            </a:r>
          </a:p>
          <a:p>
            <a:endParaRPr lang="et-EE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0386074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DA3F534-E7F4-44FD-B9C1-7848B28C2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Noore teekond </a:t>
            </a:r>
            <a:r>
              <a:rPr lang="et-EE" dirty="0" err="1"/>
              <a:t>Tugila</a:t>
            </a:r>
            <a:r>
              <a:rPr lang="et-EE" dirty="0"/>
              <a:t> programmi logiraamatu andmetel Eestis(2017)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CDF2CC26-D1A8-4F57-8C1A-6EE258E670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dirty="0"/>
              <a:t>võrgustiku kaudu 35%</a:t>
            </a:r>
          </a:p>
          <a:p>
            <a:r>
              <a:rPr lang="et-EE" dirty="0"/>
              <a:t>mobiilse noorsootöö kaudu 25 %</a:t>
            </a:r>
          </a:p>
          <a:p>
            <a:r>
              <a:rPr lang="et-EE" dirty="0"/>
              <a:t>teavituskampaaniatel 11%</a:t>
            </a:r>
          </a:p>
          <a:p>
            <a:r>
              <a:rPr lang="et-EE" dirty="0"/>
              <a:t>võttis ise ühendust 9%</a:t>
            </a:r>
          </a:p>
          <a:p>
            <a:r>
              <a:rPr lang="et-EE" dirty="0"/>
              <a:t> noorsootöö teiste toetavate tegevuste kaudu 7% </a:t>
            </a:r>
          </a:p>
          <a:p>
            <a:r>
              <a:rPr lang="et-EE" dirty="0"/>
              <a:t>suunati programmi koostööpartnerite poolt 6% </a:t>
            </a:r>
          </a:p>
          <a:p>
            <a:r>
              <a:rPr lang="et-EE" dirty="0"/>
              <a:t> „muu“  3% </a:t>
            </a:r>
          </a:p>
          <a:p>
            <a:r>
              <a:rPr lang="et-EE" dirty="0"/>
              <a:t>teekond märkimata 3%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0514547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484</TotalTime>
  <Words>558</Words>
  <Application>Microsoft Office PowerPoint</Application>
  <PresentationFormat>Laiekraan</PresentationFormat>
  <Paragraphs>162</Paragraphs>
  <Slides>15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3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Office'i kujundus</vt:lpstr>
      <vt:lpstr>NEET noorte olukorrast saartel </vt:lpstr>
      <vt:lpstr>Saaremaa noorsootöö üldeesmärk: noortel on Saaremaal hea! </vt:lpstr>
      <vt:lpstr>Mõisted: NEET- Noor</vt:lpstr>
      <vt:lpstr>Mõisted- avatud noorsootöö</vt:lpstr>
      <vt:lpstr>PowerPointi esitlus</vt:lpstr>
      <vt:lpstr>PowerPointi esitlus</vt:lpstr>
      <vt:lpstr>Milline on saarte NEET noor?</vt:lpstr>
      <vt:lpstr>Saaremaa statistika logiraamatu andmetel 2015- 2019</vt:lpstr>
      <vt:lpstr>Noore teekond Tugila programmi logiraamatu andmetel Eestis(2017)</vt:lpstr>
      <vt:lpstr>Peamised murekohad</vt:lpstr>
      <vt:lpstr>NGTS statistika (2019)</vt:lpstr>
      <vt:lpstr> NGTS statistika Abivajadus „jah“ põhjused: </vt:lpstr>
      <vt:lpstr>  NGTS statistika Ei põhjused:  </vt:lpstr>
      <vt:lpstr>Tugila programmi olulisus</vt:lpstr>
      <vt:lpstr>Energiatõhusus, taastuvenergia, säästev turism ja liikuvus noortekeskuse silmade läbi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Koostöö noorsootöös Saaremaa valla näitel</dc:title>
  <dc:creator>Rita Perestrelo</dc:creator>
  <cp:lastModifiedBy>Anneli</cp:lastModifiedBy>
  <cp:revision>25</cp:revision>
  <dcterms:created xsi:type="dcterms:W3CDTF">2019-05-09T00:04:35Z</dcterms:created>
  <dcterms:modified xsi:type="dcterms:W3CDTF">2019-10-03T18:28:48Z</dcterms:modified>
</cp:coreProperties>
</file>