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3" r:id="rId3"/>
    <p:sldId id="263" r:id="rId4"/>
    <p:sldId id="264" r:id="rId5"/>
    <p:sldId id="288" r:id="rId6"/>
    <p:sldId id="290" r:id="rId7"/>
    <p:sldId id="289" r:id="rId8"/>
    <p:sldId id="287" r:id="rId9"/>
    <p:sldId id="272" r:id="rId10"/>
    <p:sldId id="278" r:id="rId11"/>
    <p:sldId id="279" r:id="rId12"/>
    <p:sldId id="280" r:id="rId13"/>
    <p:sldId id="281" r:id="rId14"/>
    <p:sldId id="274" r:id="rId15"/>
    <p:sldId id="273" r:id="rId16"/>
    <p:sldId id="277" r:id="rId17"/>
    <p:sldId id="276" r:id="rId18"/>
    <p:sldId id="282" r:id="rId19"/>
    <p:sldId id="270" r:id="rId20"/>
    <p:sldId id="284" r:id="rId21"/>
    <p:sldId id="286"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6" autoAdjust="0"/>
    <p:restoredTop sz="76286" autoAdjust="0"/>
  </p:normalViewPr>
  <p:slideViewPr>
    <p:cSldViewPr snapToGrid="0">
      <p:cViewPr varScale="1">
        <p:scale>
          <a:sx n="87" d="100"/>
          <a:sy n="87" d="100"/>
        </p:scale>
        <p:origin x="13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1F98A-7672-4556-AC85-7C3D2811768B}" type="datetimeFigureOut">
              <a:rPr lang="en-GB" smtClean="0"/>
              <a:t>03/10/2019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50261-53C7-4795-9573-C6CCB5761E0A}" type="slidenum">
              <a:rPr lang="en-GB" smtClean="0"/>
              <a:t>‹#›</a:t>
            </a:fld>
            <a:endParaRPr lang="en-GB"/>
          </a:p>
        </p:txBody>
      </p:sp>
    </p:spTree>
    <p:extLst>
      <p:ext uri="{BB962C8B-B14F-4D97-AF65-F5344CB8AC3E}">
        <p14:creationId xmlns:p14="http://schemas.microsoft.com/office/powerpoint/2010/main" val="314051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YENESIS - Youth Employment Network for Energy Sustainability (Noorte tööhõive võrgustik säästva arengu jaoks)</a:t>
            </a:r>
          </a:p>
          <a:p>
            <a:r>
              <a:rPr lang="et-EE" sz="1200" kern="1200" dirty="0">
                <a:solidFill>
                  <a:schemeClr val="tx1"/>
                </a:solidFill>
                <a:effectLst/>
                <a:latin typeface="+mn-lt"/>
                <a:ea typeface="+mn-ea"/>
                <a:cs typeface="+mn-cs"/>
              </a:rPr>
              <a:t>YENESIS projekti eesmärgiks on luua saartele rohelisi töökohti ja läbi selle vähendada töötust. Projekt on suunatud NEET noortele ehk noortele, kes ei õpi, ei tööta, ei saa hetkel väljaõpet ega osale koolitustel. Projektis osalemiseks peaks NEET noorel olema energeetika või keskkonnaalased teadmised või huvi. Projektipartnerite eesmärgiks on toetada heitunud noori, kes on lõpetanud töö otsimise ja on seetõttu sotsiaalselt tõrjutud.  </a:t>
            </a:r>
          </a:p>
          <a:p>
            <a:r>
              <a:rPr lang="et-EE" sz="1200" kern="1200" dirty="0">
                <a:solidFill>
                  <a:schemeClr val="tx1"/>
                </a:solidFill>
                <a:effectLst/>
                <a:latin typeface="+mn-lt"/>
                <a:ea typeface="+mn-ea"/>
                <a:cs typeface="+mn-cs"/>
              </a:rPr>
              <a:t>YENESIS projektis osavad saared 8st riigist(Küproselt, Kreekast, Horvaatiast, Norrast, Eestist, Portugalist, Hispaaniast ja Itaaliast), mis loob üleeuroopalise saarte koostöö. Vaatamata suuruse ja rahvaarvu erinevusele on partnersaared silmitsi sarnaste probleemidega.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Tulevase tööhõive jätkusuutlikkuse tagamiseks keskendub projekt energia- ja keskkonnasäästlikele kutsealadele, mida lähiaastatel ei peeta ainult vajalikuks ja palju tagaotsituks, vaid tagab majanduse jätkusuutlikkuse ka suures plaanis.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YENESIS projektil on neli teemavaldkonda: energiatõhusus, taastuvad energiaallikad, jätkusuutlik turism ja säästev transport.</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2</a:t>
            </a:fld>
            <a:endParaRPr lang="en-GB"/>
          </a:p>
        </p:txBody>
      </p:sp>
    </p:spTree>
    <p:extLst>
      <p:ext uri="{BB962C8B-B14F-4D97-AF65-F5344CB8AC3E}">
        <p14:creationId xmlns:p14="http://schemas.microsoft.com/office/powerpoint/2010/main" val="2562059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Selleks et projekti positiivset mõju maksimeerida on see jaotatud nelja erinevasse etappi. </a:t>
            </a:r>
          </a:p>
          <a:p>
            <a:pPr lvl="0"/>
            <a:r>
              <a:rPr lang="et-EE" sz="1200" kern="1200" dirty="0">
                <a:solidFill>
                  <a:schemeClr val="tx1"/>
                </a:solidFill>
                <a:effectLst/>
                <a:latin typeface="+mn-lt"/>
                <a:ea typeface="+mn-ea"/>
                <a:cs typeface="+mn-cs"/>
              </a:rPr>
              <a:t>1)Teadusuuringute etapp – kus kaardistatakse rohelised töökohad jätkusuutliku tuleviku eesmärgil ja koostatakse keskkonna-alaste töökohtade pädevuse juhend. Samuti viiakse läbi uuring, kus otsitakse eelnevalt NEETe edukalt rakendanud projekte ning seejärel hakatakse ka NEET noori kaardistama. </a:t>
            </a:r>
          </a:p>
          <a:p>
            <a:pPr lvl="0"/>
            <a:r>
              <a:rPr lang="et-EE" sz="1200" kern="1200" dirty="0">
                <a:solidFill>
                  <a:schemeClr val="tx1"/>
                </a:solidFill>
                <a:effectLst/>
                <a:latin typeface="+mn-lt"/>
                <a:ea typeface="+mn-ea"/>
                <a:cs typeface="+mn-cs"/>
              </a:rPr>
              <a:t>2)Õppeetapp – kui NEET noored on leitud, siis varustatakse neid vajalike tööriistadega, mis aitavad neil siseneda tööturule. Tööriistadeks on a) ettevõtluskursus ja kursused projekti neljas valdkonnas (energiatõhusus, taastuvad energiaallikad, Säästev turism ja transport) b) ekspeditsioon tutvustamaks häid praktikaid partnerriigis c) praktika välismaal 12 NEETi iga partnerriigi kohta v.a Norra ehk 84 NEET-i kokku, praktika kestuseks on 1 kuu. </a:t>
            </a:r>
          </a:p>
          <a:p>
            <a:pPr lvl="0"/>
            <a:r>
              <a:rPr lang="et-EE" sz="1200" kern="1200" dirty="0">
                <a:solidFill>
                  <a:schemeClr val="tx1"/>
                </a:solidFill>
                <a:effectLst/>
                <a:latin typeface="+mn-lt"/>
                <a:ea typeface="+mn-ea"/>
                <a:cs typeface="+mn-cs"/>
              </a:rPr>
              <a:t>3)Rakendusetapp – NEET noored naasevad enda kodumaale, et töötada kohalikus rohelist majandust edendavas ettevõttes. Selles etapis juhendavad neid ka eksperdid ja osalejatel on võimalus jagada ja vahetada oma ideid, selleks loodud veebipõhisel platvormil. </a:t>
            </a:r>
          </a:p>
          <a:p>
            <a:pPr lvl="0"/>
            <a:r>
              <a:rPr lang="et-EE" sz="1200" kern="1200" dirty="0">
                <a:solidFill>
                  <a:schemeClr val="tx1"/>
                </a:solidFill>
                <a:effectLst/>
                <a:latin typeface="+mn-lt"/>
                <a:ea typeface="+mn-ea"/>
                <a:cs typeface="+mn-cs"/>
              </a:rPr>
              <a:t>4)Kapitaliseerimise etapp – paralleelselt rakendusetapiga keskendub see etapp sidusrühmadele, et julgustada neid osalema sarnastes projektides ja parandada noorte tööhõive olukorda. Projekti tegevusi ja tulemusi jagatakse avalikkusega.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11</a:t>
            </a:fld>
            <a:endParaRPr lang="en-GB"/>
          </a:p>
        </p:txBody>
      </p:sp>
    </p:spTree>
    <p:extLst>
      <p:ext uri="{BB962C8B-B14F-4D97-AF65-F5344CB8AC3E}">
        <p14:creationId xmlns:p14="http://schemas.microsoft.com/office/powerpoint/2010/main" val="356731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Selleks et projekti positiivset mõju maksimeerida on see jaotatud nelja erinevasse etappi. </a:t>
            </a:r>
          </a:p>
          <a:p>
            <a:pPr lvl="0"/>
            <a:r>
              <a:rPr lang="et-EE" sz="1200" kern="1200" dirty="0">
                <a:solidFill>
                  <a:schemeClr val="tx1"/>
                </a:solidFill>
                <a:effectLst/>
                <a:latin typeface="+mn-lt"/>
                <a:ea typeface="+mn-ea"/>
                <a:cs typeface="+mn-cs"/>
              </a:rPr>
              <a:t>1)Teadusuuringute etapp – kus kaardistatakse rohelised töökohad jätkusuutliku tuleviku eesmärgil ja koostatakse keskkonna-alaste töökohtade pädevuse juhend. Samuti viiakse läbi uuring, kus otsitakse eelnevalt NEETe edukalt rakendanud projekte ning seejärel hakatakse ka NEET noori kaardistama. </a:t>
            </a:r>
          </a:p>
          <a:p>
            <a:pPr lvl="0"/>
            <a:r>
              <a:rPr lang="et-EE" sz="1200" kern="1200" dirty="0">
                <a:solidFill>
                  <a:schemeClr val="tx1"/>
                </a:solidFill>
                <a:effectLst/>
                <a:latin typeface="+mn-lt"/>
                <a:ea typeface="+mn-ea"/>
                <a:cs typeface="+mn-cs"/>
              </a:rPr>
              <a:t>2)Õppeetapp – kui NEET noored on leitud, siis varustatakse neid vajalike tööriistadega, mis aitavad neil siseneda tööturule. Tööriistadeks on a) ettevõtluskursus ja kursused projekti neljas valdkonnas (energiatõhusus, taastuvad energiaallikad, Säästev turism ja transport) b) ekspeditsioon tutvustamaks häid praktikaid partnerriigis c) praktika välismaal 12 NEETi iga partnerriigi kohta v.a Norra ehk 84 NEET-i kokku, praktika kestuseks on 1 kuu. </a:t>
            </a:r>
          </a:p>
          <a:p>
            <a:pPr lvl="0"/>
            <a:r>
              <a:rPr lang="et-EE" sz="1200" kern="1200" dirty="0">
                <a:solidFill>
                  <a:schemeClr val="tx1"/>
                </a:solidFill>
                <a:effectLst/>
                <a:latin typeface="+mn-lt"/>
                <a:ea typeface="+mn-ea"/>
                <a:cs typeface="+mn-cs"/>
              </a:rPr>
              <a:t>3)Rakendusetapp – NEET noored naasevad enda kodumaale, et töötada kohalikus rohelist majandust edendavas ettevõttes. Selles etapis juhendavad neid ka eksperdid ja osalejatel on võimalus jagada ja vahetada oma ideid, selleks loodud veebipõhisel platvormil. </a:t>
            </a:r>
          </a:p>
          <a:p>
            <a:pPr lvl="0"/>
            <a:r>
              <a:rPr lang="et-EE" sz="1200" kern="1200" dirty="0">
                <a:solidFill>
                  <a:schemeClr val="tx1"/>
                </a:solidFill>
                <a:effectLst/>
                <a:latin typeface="+mn-lt"/>
                <a:ea typeface="+mn-ea"/>
                <a:cs typeface="+mn-cs"/>
              </a:rPr>
              <a:t>4)Kapitaliseerimise etapp – paralleelselt rakendusetapiga keskendub see etapp sidusrühmadele, et julgustada neid osalema sarnastes projektides ja parandada noorte tööhõive olukorda. Projekti tegevusi ja tulemusi jagatakse avalikkusega.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12</a:t>
            </a:fld>
            <a:endParaRPr lang="en-GB"/>
          </a:p>
        </p:txBody>
      </p:sp>
    </p:spTree>
    <p:extLst>
      <p:ext uri="{BB962C8B-B14F-4D97-AF65-F5344CB8AC3E}">
        <p14:creationId xmlns:p14="http://schemas.microsoft.com/office/powerpoint/2010/main" val="48453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Selleks et projekti positiivset mõju maksimeerida on see jaotatud nelja erinevasse etappi. </a:t>
            </a:r>
          </a:p>
          <a:p>
            <a:pPr lvl="0"/>
            <a:r>
              <a:rPr lang="et-EE" sz="1200" kern="1200" dirty="0">
                <a:solidFill>
                  <a:schemeClr val="tx1"/>
                </a:solidFill>
                <a:effectLst/>
                <a:latin typeface="+mn-lt"/>
                <a:ea typeface="+mn-ea"/>
                <a:cs typeface="+mn-cs"/>
              </a:rPr>
              <a:t>1)Teadusuuringute etapp – kus kaardistatakse rohelised töökohad jätkusuutliku tuleviku eesmärgil ja koostatakse keskkonna-alaste töökohtade pädevuse juhend. Samuti viiakse läbi uuring, kus otsitakse eelnevalt NEETe edukalt rakendanud projekte ning seejärel hakatakse ka NEET noori kaardistama. </a:t>
            </a:r>
          </a:p>
          <a:p>
            <a:pPr lvl="0"/>
            <a:r>
              <a:rPr lang="et-EE" sz="1200" kern="1200" dirty="0">
                <a:solidFill>
                  <a:schemeClr val="tx1"/>
                </a:solidFill>
                <a:effectLst/>
                <a:latin typeface="+mn-lt"/>
                <a:ea typeface="+mn-ea"/>
                <a:cs typeface="+mn-cs"/>
              </a:rPr>
              <a:t>2)Õppeetapp – kui NEET noored on leitud, siis varustatakse neid vajalike tööriistadega, mis aitavad neil siseneda tööturule. Tööriistadeks on a) ettevõtluskursus ja kursused projekti neljas valdkonnas (energiatõhusus, taastuvad energiaallikad, Säästev turism ja transport) b) ekspeditsioon tutvustamaks häid praktikaid partnerriigis c) praktika välismaal 12 NEETi iga partnerriigi kohta v.a Norra ehk 84 NEET-i kokku, praktika kestuseks on 1 kuu. </a:t>
            </a:r>
          </a:p>
          <a:p>
            <a:pPr lvl="0"/>
            <a:r>
              <a:rPr lang="et-EE" sz="1200" kern="1200" dirty="0">
                <a:solidFill>
                  <a:schemeClr val="tx1"/>
                </a:solidFill>
                <a:effectLst/>
                <a:latin typeface="+mn-lt"/>
                <a:ea typeface="+mn-ea"/>
                <a:cs typeface="+mn-cs"/>
              </a:rPr>
              <a:t>3)Rakendusetapp – NEET noored naasevad enda kodumaale, et töötada kohalikus rohelist majandust edendavas ettevõttes. Selles etapis juhendavad neid ka eksperdid ja osalejatel on võimalus jagada ja vahetada oma ideid, selleks loodud veebipõhisel platvormil. </a:t>
            </a:r>
          </a:p>
          <a:p>
            <a:pPr lvl="0"/>
            <a:r>
              <a:rPr lang="et-EE" sz="1200" kern="1200" dirty="0">
                <a:solidFill>
                  <a:schemeClr val="tx1"/>
                </a:solidFill>
                <a:effectLst/>
                <a:latin typeface="+mn-lt"/>
                <a:ea typeface="+mn-ea"/>
                <a:cs typeface="+mn-cs"/>
              </a:rPr>
              <a:t>4)Kapitaliseerimise etapp – paralleelselt rakendusetapiga keskendub see etapp sidusrühmadele, et julgustada neid osalema sarnastes projektides ja parandada noorte tööhõive olukorda. Projekti tegevusi ja tulemusi jagatakse avalikkusega.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13</a:t>
            </a:fld>
            <a:endParaRPr lang="en-GB"/>
          </a:p>
        </p:txBody>
      </p:sp>
    </p:spTree>
    <p:extLst>
      <p:ext uri="{BB962C8B-B14F-4D97-AF65-F5344CB8AC3E}">
        <p14:creationId xmlns:p14="http://schemas.microsoft.com/office/powerpoint/2010/main" val="221435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Peamised projekti väljundid:</a:t>
            </a:r>
          </a:p>
          <a:p>
            <a:pPr lvl="0"/>
            <a:r>
              <a:rPr lang="et-EE" sz="1200" kern="1200" dirty="0">
                <a:solidFill>
                  <a:schemeClr val="tx1"/>
                </a:solidFill>
                <a:effectLst/>
                <a:latin typeface="+mn-lt"/>
                <a:ea typeface="+mn-ea"/>
                <a:cs typeface="+mn-cs"/>
              </a:rPr>
              <a:t>1) Roheliste töökohtade jätkusuutlikkuse alase juhendi levitamine keskkoolides.</a:t>
            </a:r>
          </a:p>
          <a:p>
            <a:pPr lvl="0"/>
            <a:r>
              <a:rPr lang="et-EE" sz="1200" kern="1200" dirty="0">
                <a:solidFill>
                  <a:schemeClr val="tx1"/>
                </a:solidFill>
                <a:effectLst/>
                <a:latin typeface="+mn-lt"/>
                <a:ea typeface="+mn-ea"/>
                <a:cs typeface="+mn-cs"/>
              </a:rPr>
              <a:t>2) Koolitused neljas erinevas keskkonnaalasel teemal ja ettevõtlus innovatsiooni teemadel</a:t>
            </a:r>
          </a:p>
          <a:p>
            <a:pPr lvl="0"/>
            <a:r>
              <a:rPr lang="et-EE" sz="1200" kern="1200" dirty="0">
                <a:solidFill>
                  <a:schemeClr val="tx1"/>
                </a:solidFill>
                <a:effectLst/>
                <a:latin typeface="+mn-lt"/>
                <a:ea typeface="+mn-ea"/>
                <a:cs typeface="+mn-cs"/>
              </a:rPr>
              <a:t>3) Oskusteabe kandmine partnerriikide ekspertidelt projektis osalejateni ja töökogemuse andmine sihtgrupile. </a:t>
            </a:r>
          </a:p>
          <a:p>
            <a:pPr lvl="0"/>
            <a:r>
              <a:rPr lang="et-EE" sz="1200" kern="1200" dirty="0">
                <a:solidFill>
                  <a:schemeClr val="tx1"/>
                </a:solidFill>
                <a:effectLst/>
                <a:latin typeface="+mn-lt"/>
                <a:ea typeface="+mn-ea"/>
                <a:cs typeface="+mn-cs"/>
              </a:rPr>
              <a:t>4) Sobilikule töökohale aitamine, heade tavade ja ideede jagamine veebiplatvormil.</a:t>
            </a:r>
          </a:p>
          <a:p>
            <a:pPr lvl="0"/>
            <a:r>
              <a:rPr lang="et-EE" sz="1200" kern="1200" dirty="0">
                <a:solidFill>
                  <a:schemeClr val="tx1"/>
                </a:solidFill>
                <a:effectLst/>
                <a:latin typeface="+mn-lt"/>
                <a:ea typeface="+mn-ea"/>
                <a:cs typeface="+mn-cs"/>
              </a:rPr>
              <a:t>5) Standardiseeritud ja akdrediteeritud haridusprogramm koolitusmaterjalide põhjal. </a:t>
            </a:r>
          </a:p>
          <a:p>
            <a:pPr lvl="0"/>
            <a:r>
              <a:rPr lang="et-EE" sz="1200" kern="1200" dirty="0">
                <a:solidFill>
                  <a:schemeClr val="tx1"/>
                </a:solidFill>
                <a:effectLst/>
                <a:latin typeface="+mn-lt"/>
                <a:ea typeface="+mn-ea"/>
                <a:cs typeface="+mn-cs"/>
              </a:rPr>
              <a:t>6) NEET noored(spetsialistid), kes osalevad kohalikes jätkusuutlikuse projektides.</a:t>
            </a:r>
          </a:p>
          <a:p>
            <a:pPr lvl="0"/>
            <a:r>
              <a:rPr lang="et-EE" sz="1200" kern="1200" dirty="0">
                <a:solidFill>
                  <a:schemeClr val="tx1"/>
                </a:solidFill>
                <a:effectLst/>
                <a:latin typeface="+mn-lt"/>
                <a:ea typeface="+mn-ea"/>
                <a:cs typeface="+mn-cs"/>
              </a:rPr>
              <a:t>7) Osalejate äriline ja tehniline juhendamine ettevõtluse soodustamiseks. </a:t>
            </a:r>
          </a:p>
          <a:p>
            <a:pPr lvl="0"/>
            <a:r>
              <a:rPr lang="et-EE" sz="1200" kern="1200" dirty="0">
                <a:solidFill>
                  <a:schemeClr val="tx1"/>
                </a:solidFill>
                <a:effectLst/>
                <a:latin typeface="+mn-lt"/>
                <a:ea typeface="+mn-ea"/>
                <a:cs typeface="+mn-cs"/>
              </a:rPr>
              <a:t>8) Poliitilised soovitused riikide valitsustele ja EL-i institutsioonidele noorte tööhõiveolukorra parandamiseks. </a:t>
            </a:r>
          </a:p>
          <a:p>
            <a:r>
              <a:rPr lang="et-EE" sz="1200" kern="1200" dirty="0">
                <a:solidFill>
                  <a:schemeClr val="tx1"/>
                </a:solidFill>
                <a:effectLst/>
                <a:latin typeface="+mn-lt"/>
                <a:ea typeface="+mn-ea"/>
                <a:cs typeface="+mn-cs"/>
              </a:rPr>
              <a:t>9) Sidusrühmade kaasamine heade tavade juurutamiseks. </a:t>
            </a:r>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14</a:t>
            </a:fld>
            <a:endParaRPr lang="en-GB"/>
          </a:p>
        </p:txBody>
      </p:sp>
    </p:spTree>
    <p:extLst>
      <p:ext uri="{BB962C8B-B14F-4D97-AF65-F5344CB8AC3E}">
        <p14:creationId xmlns:p14="http://schemas.microsoft.com/office/powerpoint/2010/main" val="3861057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Lisaks heade tavade vahetule ülekandmisele loodakse projekti raames ka e-õppe kursuseid ja  kavandatakse kutseõppeprogramme.</a:t>
            </a:r>
          </a:p>
          <a:p>
            <a:r>
              <a:rPr lang="et-EE" sz="1200" kern="1200" dirty="0">
                <a:solidFill>
                  <a:schemeClr val="tx1"/>
                </a:solidFill>
                <a:effectLst/>
                <a:latin typeface="+mn-lt"/>
                <a:ea typeface="+mn-ea"/>
                <a:cs typeface="+mn-cs"/>
              </a:rPr>
              <a:t>Protsess mis algab sihtrühma koolitamisest kuni nende kohalikele töödele paigutamisele on uudselt üles ehitatud, sest pakub noortele spetsialistidele oskusi, kogemusi ja juhendamist, mis on vajalik ettevõtlusele fokuseeritud tööturule asumiseks. </a:t>
            </a:r>
          </a:p>
          <a:p>
            <a:r>
              <a:rPr lang="et-EE" sz="1200" kern="1200" dirty="0">
                <a:solidFill>
                  <a:schemeClr val="tx1"/>
                </a:solidFill>
                <a:effectLst/>
                <a:latin typeface="+mn-lt"/>
                <a:ea typeface="+mn-ea"/>
                <a:cs typeface="+mn-cs"/>
              </a:rPr>
              <a:t>Projekti raames loodav platvorm kõikide partnerriikide ühendamiseks kohandab sihtrühma vajadused pakkudes töökoha sobitamist, koostöö võimalusi ja heade näidete jagamist. Edulugusi jagatakse sotsiaalmeedia platvormidel jooksvalt projekti käigus. Veebipõhised kursused ja roheliste töökohtade jaoks kasulikud juhendid on kättesaadavad laiemale rühmale, kes on sihtrühmast nooremad, vältimaks nende saamist NEETideks.  </a:t>
            </a:r>
          </a:p>
          <a:p>
            <a:r>
              <a:rPr lang="et-EE" sz="1200" kern="1200" dirty="0">
                <a:solidFill>
                  <a:schemeClr val="tx1"/>
                </a:solidFill>
                <a:effectLst/>
                <a:latin typeface="+mn-lt"/>
                <a:ea typeface="+mn-ea"/>
                <a:cs typeface="+mn-cs"/>
              </a:rPr>
              <a:t>Standardne haridusprogramm, mis töötatakse välja ja võetakse vastu kutseõppeasutustes ja ettevõtetes, tagab roheliste töökohtade programmide laialdase kättesaadavuse, nii et rohkem inimesi valib selle tee. </a:t>
            </a:r>
          </a:p>
          <a:p>
            <a:r>
              <a:rPr lang="et-EE" sz="1200" kern="1200" dirty="0">
                <a:solidFill>
                  <a:schemeClr val="tx1"/>
                </a:solidFill>
                <a:effectLst/>
                <a:latin typeface="+mn-lt"/>
                <a:ea typeface="+mn-ea"/>
                <a:cs typeface="+mn-cs"/>
              </a:rPr>
              <a:t>Edastades teadmisi sobivatele sihtrühmadele ja kasusaajatele, eelkõige arendus asutustele ja kutseõppeasutustele, toob kaasa kooskõlastatud ja püsiva toetuse stiimulite rakendamisele pärast projekti lõppu.</a:t>
            </a:r>
          </a:p>
          <a:p>
            <a:r>
              <a:rPr lang="et-EE" sz="1200" kern="1200" dirty="0">
                <a:solidFill>
                  <a:schemeClr val="tx1"/>
                </a:solidFill>
                <a:effectLst/>
                <a:latin typeface="+mn-lt"/>
                <a:ea typeface="+mn-ea"/>
                <a:cs typeface="+mn-cs"/>
              </a:rPr>
              <a:t>Abisaajate pidev kaasamine projektis annab neile võimaluse ja vahendid edasiseks tegevuseks noorte tööpuuduse vähendamiseks ja ennetamiseks varases staadiumis.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15</a:t>
            </a:fld>
            <a:endParaRPr lang="en-GB"/>
          </a:p>
        </p:txBody>
      </p:sp>
    </p:spTree>
    <p:extLst>
      <p:ext uri="{BB962C8B-B14F-4D97-AF65-F5344CB8AC3E}">
        <p14:creationId xmlns:p14="http://schemas.microsoft.com/office/powerpoint/2010/main" val="2918910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Otsime YENESIS projekti noori, kes ei õpi, tööta ega läbi hetkel koolitusi. Jäävad vanuserühma 25-29 ja omavad vähemalt keskeriharidust. Neil on huvi energeetika ja/või keskkonna valdkonna vastu. Samuti peaksid nad olema huvitatud keskkonnahoidlikust ettevõtluses ja ettevõtlusalaste teadmistest ja oskustest.</a:t>
            </a:r>
          </a:p>
        </p:txBody>
      </p:sp>
      <p:sp>
        <p:nvSpPr>
          <p:cNvPr id="4" name="Slide Number Placeholder 3"/>
          <p:cNvSpPr>
            <a:spLocks noGrp="1"/>
          </p:cNvSpPr>
          <p:nvPr>
            <p:ph type="sldNum" sz="quarter" idx="5"/>
          </p:nvPr>
        </p:nvSpPr>
        <p:spPr/>
        <p:txBody>
          <a:bodyPr/>
          <a:lstStyle/>
          <a:p>
            <a:fld id="{6AB50261-53C7-4795-9573-C6CCB5761E0A}" type="slidenum">
              <a:rPr lang="en-GB" smtClean="0"/>
              <a:t>16</a:t>
            </a:fld>
            <a:endParaRPr lang="en-GB"/>
          </a:p>
        </p:txBody>
      </p:sp>
    </p:spTree>
    <p:extLst>
      <p:ext uri="{BB962C8B-B14F-4D97-AF65-F5344CB8AC3E}">
        <p14:creationId xmlns:p14="http://schemas.microsoft.com/office/powerpoint/2010/main" val="83943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YENESIS - Youth Employment Network for Energy Sustainability (Noorte tööhõive võrgustik säästva arengu jaoks)</a:t>
            </a:r>
          </a:p>
          <a:p>
            <a:r>
              <a:rPr lang="et-EE" sz="1200" kern="1200" dirty="0">
                <a:solidFill>
                  <a:schemeClr val="tx1"/>
                </a:solidFill>
                <a:effectLst/>
                <a:latin typeface="+mn-lt"/>
                <a:ea typeface="+mn-ea"/>
                <a:cs typeface="+mn-cs"/>
              </a:rPr>
              <a:t>YENESIS projekti eesmärgiks on luua saartele rohelisi töökohti ja läbi selle vähendada töötust. Projekt on suunatud NEET noortele ehk noortele, kes ei õpi, ei tööta, ei saa hetkel väljaõpet ega osale koolitustel. Projektis osalemiseks peaks NEET noorel olema energeetika või keskkonnaalased teadmised või huvi. Projektipartnerite eesmärgiks on toetada heitunud noori, kes on lõpetanud töö otsimise ja on seetõttu sotsiaalselt tõrjutud.  </a:t>
            </a:r>
          </a:p>
          <a:p>
            <a:r>
              <a:rPr lang="et-EE" sz="1200" kern="1200" dirty="0">
                <a:solidFill>
                  <a:schemeClr val="tx1"/>
                </a:solidFill>
                <a:effectLst/>
                <a:latin typeface="+mn-lt"/>
                <a:ea typeface="+mn-ea"/>
                <a:cs typeface="+mn-cs"/>
              </a:rPr>
              <a:t>YENESIS projektis osavad saared 8st riigist(Küproselt, Kreekast, Horvaatiast, Norrast, Eestist, Portugalist, Hispaaniast ja Itaaliast), mis loob üleeuroopalise saarte koostöö. Vaatamata suuruse ja rahvaarvu erinevusele on partnersaared silmitsi sarnaste probleemidega.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Tulevase tööhõive jätkusuutlikkuse tagamiseks keskendub projekt energia- ja keskkonnasäästlikele kutsealadele, mida lähiaastatel ei peeta ainult vajalikuks ja palju tagaotsituks, vaid tagab majanduse jätkusuutlikkuse ka suures plaanis.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YENESIS projektil on neli teemavaldkonda: energiatõhusus, taastuvad energiaallikad, jätkusuutlik turism ja säästev transport.</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3</a:t>
            </a:fld>
            <a:endParaRPr lang="en-GB"/>
          </a:p>
        </p:txBody>
      </p:sp>
    </p:spTree>
    <p:extLst>
      <p:ext uri="{BB962C8B-B14F-4D97-AF65-F5344CB8AC3E}">
        <p14:creationId xmlns:p14="http://schemas.microsoft.com/office/powerpoint/2010/main" val="77030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Saared kannatavad kõrge tööpuuduse all terve aasta, tööpuuduse hooajaline tipp on turismiperioodist väljas pool, eriti noorte seas, YENESISe eesmärgiks on tööpuuduse probleem lahendada. </a:t>
            </a:r>
          </a:p>
          <a:p>
            <a:r>
              <a:rPr lang="et-EE" sz="1200" kern="1200" dirty="0">
                <a:solidFill>
                  <a:schemeClr val="tx1"/>
                </a:solidFill>
                <a:effectLst/>
                <a:latin typeface="+mn-lt"/>
                <a:ea typeface="+mn-ea"/>
                <a:cs typeface="+mn-cs"/>
              </a:rPr>
              <a:t>Noored spetsialistid saartel seisavad silmitsi vähemalt ühe probleemiga kolmest: </a:t>
            </a:r>
          </a:p>
          <a:p>
            <a:pPr lvl="0"/>
            <a:r>
              <a:rPr lang="et-EE" sz="1200" kern="1200" dirty="0">
                <a:solidFill>
                  <a:schemeClr val="tx1"/>
                </a:solidFill>
                <a:effectLst/>
                <a:latin typeface="+mn-lt"/>
                <a:ea typeface="+mn-ea"/>
                <a:cs typeface="+mn-cs"/>
              </a:rPr>
              <a:t>1)Töövõimalused on väga piiratud, eriti need, mis vastavad nende kvalifikatsioonidele</a:t>
            </a:r>
          </a:p>
          <a:p>
            <a:pPr lvl="0"/>
            <a:r>
              <a:rPr lang="et-EE" sz="1200" kern="1200" dirty="0">
                <a:solidFill>
                  <a:schemeClr val="tx1"/>
                </a:solidFill>
                <a:effectLst/>
                <a:latin typeface="+mn-lt"/>
                <a:ea typeface="+mn-ea"/>
                <a:cs typeface="+mn-cs"/>
              </a:rPr>
              <a:t>2)Vähesed tööd, mis eksisteerivad nõuavad aastatepikkust kogemust, mida noortel ei ole ja seetõttu satuvad nad tööpuuduse tingitud nõiaringi.</a:t>
            </a:r>
          </a:p>
          <a:p>
            <a:pPr lvl="0"/>
            <a:r>
              <a:rPr lang="et-EE" sz="1200" kern="1200" dirty="0">
                <a:solidFill>
                  <a:schemeClr val="tx1"/>
                </a:solidFill>
                <a:effectLst/>
                <a:latin typeface="+mn-lt"/>
                <a:ea typeface="+mn-ea"/>
                <a:cs typeface="+mn-cs"/>
              </a:rPr>
              <a:t>3)Noortel, kellel on ideid oma ettevõtte loomiseks ja töökohtade loomiseks enda piirkonnas, ei ole vajalikke ärialaseid oskusi ega kapitali.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4</a:t>
            </a:fld>
            <a:endParaRPr lang="en-GB"/>
          </a:p>
        </p:txBody>
      </p:sp>
    </p:spTree>
    <p:extLst>
      <p:ext uri="{BB962C8B-B14F-4D97-AF65-F5344CB8AC3E}">
        <p14:creationId xmlns:p14="http://schemas.microsoft.com/office/powerpoint/2010/main" val="2317577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Saared kannatavad kõrge tööpuuduse all terve aasta, tööpuuduse hooajaline tipp on turismiperioodist väljas pool, eriti noorte seas, YENESISe eesmärgiks on tööpuuduse probleem lahendada. </a:t>
            </a:r>
          </a:p>
          <a:p>
            <a:r>
              <a:rPr lang="et-EE" sz="1200" kern="1200" dirty="0">
                <a:solidFill>
                  <a:schemeClr val="tx1"/>
                </a:solidFill>
                <a:effectLst/>
                <a:latin typeface="+mn-lt"/>
                <a:ea typeface="+mn-ea"/>
                <a:cs typeface="+mn-cs"/>
              </a:rPr>
              <a:t>Noored spetsialistid saartel seisavad silmitsi vähemalt ühe probleemiga kolmest: </a:t>
            </a:r>
          </a:p>
          <a:p>
            <a:pPr lvl="0"/>
            <a:r>
              <a:rPr lang="et-EE" sz="1200" kern="1200" dirty="0">
                <a:solidFill>
                  <a:schemeClr val="tx1"/>
                </a:solidFill>
                <a:effectLst/>
                <a:latin typeface="+mn-lt"/>
                <a:ea typeface="+mn-ea"/>
                <a:cs typeface="+mn-cs"/>
              </a:rPr>
              <a:t>1)Töövõimalused on väga piiratud, eriti need, mis vastavad nende kvalifikatsioonidele</a:t>
            </a:r>
          </a:p>
          <a:p>
            <a:pPr lvl="0"/>
            <a:r>
              <a:rPr lang="et-EE" sz="1200" kern="1200" dirty="0">
                <a:solidFill>
                  <a:schemeClr val="tx1"/>
                </a:solidFill>
                <a:effectLst/>
                <a:latin typeface="+mn-lt"/>
                <a:ea typeface="+mn-ea"/>
                <a:cs typeface="+mn-cs"/>
              </a:rPr>
              <a:t>2)Vähesed tööd, mis eksisteerivad nõuavad aastatepikkust kogemust, mida noortel ei ole ja seetõttu satuvad nad tööpuuduse tingitud nõiaringi.</a:t>
            </a:r>
          </a:p>
          <a:p>
            <a:pPr lvl="0"/>
            <a:r>
              <a:rPr lang="et-EE" sz="1200" kern="1200" dirty="0">
                <a:solidFill>
                  <a:schemeClr val="tx1"/>
                </a:solidFill>
                <a:effectLst/>
                <a:latin typeface="+mn-lt"/>
                <a:ea typeface="+mn-ea"/>
                <a:cs typeface="+mn-cs"/>
              </a:rPr>
              <a:t>3)Noortel, kellel on ideid oma ettevõtte loomiseks ja töökohtade loomiseks enda piirkonnas, ei ole vajalikke ärialaseid oskusi ega kapitali.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5</a:t>
            </a:fld>
            <a:endParaRPr lang="en-GB"/>
          </a:p>
        </p:txBody>
      </p:sp>
    </p:spTree>
    <p:extLst>
      <p:ext uri="{BB962C8B-B14F-4D97-AF65-F5344CB8AC3E}">
        <p14:creationId xmlns:p14="http://schemas.microsoft.com/office/powerpoint/2010/main" val="23342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Saared kannatavad kõrge tööpuuduse all terve aasta, tööpuuduse hooajaline tipp on turismiperioodist väljas pool, eriti noorte seas, YENESISe eesmärgiks on tööpuuduse probleem lahendada. </a:t>
            </a:r>
          </a:p>
          <a:p>
            <a:r>
              <a:rPr lang="et-EE" sz="1200" kern="1200" dirty="0">
                <a:solidFill>
                  <a:schemeClr val="tx1"/>
                </a:solidFill>
                <a:effectLst/>
                <a:latin typeface="+mn-lt"/>
                <a:ea typeface="+mn-ea"/>
                <a:cs typeface="+mn-cs"/>
              </a:rPr>
              <a:t>Noored spetsialistid saartel seisavad silmitsi vähemalt ühe probleemiga kolmest: </a:t>
            </a:r>
          </a:p>
          <a:p>
            <a:pPr lvl="0"/>
            <a:r>
              <a:rPr lang="et-EE" sz="1200" kern="1200" dirty="0">
                <a:solidFill>
                  <a:schemeClr val="tx1"/>
                </a:solidFill>
                <a:effectLst/>
                <a:latin typeface="+mn-lt"/>
                <a:ea typeface="+mn-ea"/>
                <a:cs typeface="+mn-cs"/>
              </a:rPr>
              <a:t>1)Töövõimalused on väga piiratud, eriti need, mis vastavad nende kvalifikatsioonidele</a:t>
            </a:r>
          </a:p>
          <a:p>
            <a:pPr lvl="0"/>
            <a:r>
              <a:rPr lang="et-EE" sz="1200" kern="1200" dirty="0">
                <a:solidFill>
                  <a:schemeClr val="tx1"/>
                </a:solidFill>
                <a:effectLst/>
                <a:latin typeface="+mn-lt"/>
                <a:ea typeface="+mn-ea"/>
                <a:cs typeface="+mn-cs"/>
              </a:rPr>
              <a:t>2)Vähesed tööd, mis eksisteerivad nõuavad aastatepikkust kogemust, mida noortel ei ole ja seetõttu satuvad nad tööpuuduse tingitud nõiaringi.</a:t>
            </a:r>
          </a:p>
          <a:p>
            <a:pPr lvl="0"/>
            <a:r>
              <a:rPr lang="et-EE" sz="1200" kern="1200" dirty="0">
                <a:solidFill>
                  <a:schemeClr val="tx1"/>
                </a:solidFill>
                <a:effectLst/>
                <a:latin typeface="+mn-lt"/>
                <a:ea typeface="+mn-ea"/>
                <a:cs typeface="+mn-cs"/>
              </a:rPr>
              <a:t>3)Noortel, kellel on ideid oma ettevõtte loomiseks ja töökohtade loomiseks enda piirkonnas, ei ole vajalikke ärialaseid oskusi ega kapitali.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6</a:t>
            </a:fld>
            <a:endParaRPr lang="en-GB"/>
          </a:p>
        </p:txBody>
      </p:sp>
    </p:spTree>
    <p:extLst>
      <p:ext uri="{BB962C8B-B14F-4D97-AF65-F5344CB8AC3E}">
        <p14:creationId xmlns:p14="http://schemas.microsoft.com/office/powerpoint/2010/main" val="192485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Saared kannatavad kõrge tööpuuduse all terve aasta, tööpuuduse hooajaline tipp on turismiperioodist väljas pool, eriti noorte seas, YENESISe eesmärgiks on tööpuuduse probleem lahendada. </a:t>
            </a:r>
          </a:p>
          <a:p>
            <a:r>
              <a:rPr lang="et-EE" sz="1200" kern="1200" dirty="0">
                <a:solidFill>
                  <a:schemeClr val="tx1"/>
                </a:solidFill>
                <a:effectLst/>
                <a:latin typeface="+mn-lt"/>
                <a:ea typeface="+mn-ea"/>
                <a:cs typeface="+mn-cs"/>
              </a:rPr>
              <a:t>Noored spetsialistid saartel seisavad silmitsi vähemalt ühe probleemiga kolmest: </a:t>
            </a:r>
          </a:p>
          <a:p>
            <a:pPr lvl="0"/>
            <a:r>
              <a:rPr lang="et-EE" sz="1200" kern="1200" dirty="0">
                <a:solidFill>
                  <a:schemeClr val="tx1"/>
                </a:solidFill>
                <a:effectLst/>
                <a:latin typeface="+mn-lt"/>
                <a:ea typeface="+mn-ea"/>
                <a:cs typeface="+mn-cs"/>
              </a:rPr>
              <a:t>1)Töövõimalused on väga piiratud, eriti need, mis vastavad nende kvalifikatsioonidele</a:t>
            </a:r>
          </a:p>
          <a:p>
            <a:pPr lvl="0"/>
            <a:r>
              <a:rPr lang="et-EE" sz="1200" kern="1200" dirty="0">
                <a:solidFill>
                  <a:schemeClr val="tx1"/>
                </a:solidFill>
                <a:effectLst/>
                <a:latin typeface="+mn-lt"/>
                <a:ea typeface="+mn-ea"/>
                <a:cs typeface="+mn-cs"/>
              </a:rPr>
              <a:t>2)Vähesed tööd, mis eksisteerivad nõuavad aastatepikkust kogemust, mida noortel ei ole ja seetõttu satuvad nad tööpuuduse tingitud nõiaringi.</a:t>
            </a:r>
          </a:p>
          <a:p>
            <a:pPr lvl="0"/>
            <a:r>
              <a:rPr lang="et-EE" sz="1200" kern="1200" dirty="0">
                <a:solidFill>
                  <a:schemeClr val="tx1"/>
                </a:solidFill>
                <a:effectLst/>
                <a:latin typeface="+mn-lt"/>
                <a:ea typeface="+mn-ea"/>
                <a:cs typeface="+mn-cs"/>
              </a:rPr>
              <a:t>3)Noortel, kellel on ideid oma ettevõtte loomiseks ja töökohtade loomiseks enda piirkonnas, ei ole vajalikke ärialaseid oskusi ega kapitali.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7</a:t>
            </a:fld>
            <a:endParaRPr lang="en-GB"/>
          </a:p>
        </p:txBody>
      </p:sp>
    </p:spTree>
    <p:extLst>
      <p:ext uri="{BB962C8B-B14F-4D97-AF65-F5344CB8AC3E}">
        <p14:creationId xmlns:p14="http://schemas.microsoft.com/office/powerpoint/2010/main" val="25839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Saared kannatavad kõrge tööpuuduse all terve aasta, tööpuuduse hooajaline tipp on turismiperioodist väljas pool, eriti noorte seas, YENESISe eesmärgiks on tööpuuduse probleem lahendada. </a:t>
            </a:r>
          </a:p>
          <a:p>
            <a:r>
              <a:rPr lang="et-EE" sz="1200" kern="1200" dirty="0">
                <a:solidFill>
                  <a:schemeClr val="tx1"/>
                </a:solidFill>
                <a:effectLst/>
                <a:latin typeface="+mn-lt"/>
                <a:ea typeface="+mn-ea"/>
                <a:cs typeface="+mn-cs"/>
              </a:rPr>
              <a:t>Noored spetsialistid saartel seisavad silmitsi vähemalt ühe probleemiga kolmest: </a:t>
            </a:r>
          </a:p>
          <a:p>
            <a:pPr lvl="0"/>
            <a:r>
              <a:rPr lang="et-EE" sz="1200" kern="1200" dirty="0">
                <a:solidFill>
                  <a:schemeClr val="tx1"/>
                </a:solidFill>
                <a:effectLst/>
                <a:latin typeface="+mn-lt"/>
                <a:ea typeface="+mn-ea"/>
                <a:cs typeface="+mn-cs"/>
              </a:rPr>
              <a:t>1)Töövõimalused on väga piiratud, eriti need, mis vastavad nende kvalifikatsioonidele</a:t>
            </a:r>
          </a:p>
          <a:p>
            <a:pPr lvl="0"/>
            <a:r>
              <a:rPr lang="et-EE" sz="1200" kern="1200" dirty="0">
                <a:solidFill>
                  <a:schemeClr val="tx1"/>
                </a:solidFill>
                <a:effectLst/>
                <a:latin typeface="+mn-lt"/>
                <a:ea typeface="+mn-ea"/>
                <a:cs typeface="+mn-cs"/>
              </a:rPr>
              <a:t>2)Vähesed tööd, mis eksisteerivad nõuavad aastatepikkust kogemust, mida noortel ei ole ja seetõttu satuvad nad tööpuuduse tingitud nõiaringi.</a:t>
            </a:r>
          </a:p>
          <a:p>
            <a:pPr lvl="0"/>
            <a:r>
              <a:rPr lang="et-EE" sz="1200" kern="1200" dirty="0">
                <a:solidFill>
                  <a:schemeClr val="tx1"/>
                </a:solidFill>
                <a:effectLst/>
                <a:latin typeface="+mn-lt"/>
                <a:ea typeface="+mn-ea"/>
                <a:cs typeface="+mn-cs"/>
              </a:rPr>
              <a:t>3)Noortel, kellel on ideid oma ettevõtte loomiseks ja töökohtade loomiseks enda piirkonnas, ei ole vajalikke ärialaseid oskusi ega kapitali.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8</a:t>
            </a:fld>
            <a:endParaRPr lang="en-GB"/>
          </a:p>
        </p:txBody>
      </p:sp>
    </p:spTree>
    <p:extLst>
      <p:ext uri="{BB962C8B-B14F-4D97-AF65-F5344CB8AC3E}">
        <p14:creationId xmlns:p14="http://schemas.microsoft.com/office/powerpoint/2010/main" val="54866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Selleks et projekti positiivset mõju maksimeerida on see jaotatud nelja erinevasse etappi. </a:t>
            </a:r>
          </a:p>
          <a:p>
            <a:pPr lvl="0"/>
            <a:r>
              <a:rPr lang="et-EE" sz="1200" kern="1200" dirty="0">
                <a:solidFill>
                  <a:schemeClr val="tx1"/>
                </a:solidFill>
                <a:effectLst/>
                <a:latin typeface="+mn-lt"/>
                <a:ea typeface="+mn-ea"/>
                <a:cs typeface="+mn-cs"/>
              </a:rPr>
              <a:t>1)Teadusuuringute etapp – kus kaardistatakse rohelised töökohad jätkusuutliku tuleviku eesmärgil ja koostatakse keskkonna-alaste töökohtade pädevuse juhend. Samuti viiakse läbi uuring, kus otsitakse eelnevalt NEETe edukalt rakendanud projekte ning seejärel hakatakse ka NEET noori kaardistama. </a:t>
            </a:r>
          </a:p>
          <a:p>
            <a:pPr lvl="0"/>
            <a:r>
              <a:rPr lang="et-EE" sz="1200" kern="1200" dirty="0">
                <a:solidFill>
                  <a:schemeClr val="tx1"/>
                </a:solidFill>
                <a:effectLst/>
                <a:latin typeface="+mn-lt"/>
                <a:ea typeface="+mn-ea"/>
                <a:cs typeface="+mn-cs"/>
              </a:rPr>
              <a:t>2)Õppeetapp – kui NEET noored on leitud, siis varustatakse neid vajalike tööriistadega, mis aitavad neil siseneda tööturule. Tööriistadeks on a) ettevõtluskursus ja kursused projekti neljas valdkonnas (energiatõhusus, taastuvad energiaallikad, Säästev turism ja transport) b) ekspeditsioon tutvustamaks häid praktikaid partnerriigis c) praktika välismaal 12 NEETi iga partnerriigi kohta v.a Norra ehk 84 NEET-i kokku, praktika kestuseks on 1 kuu. </a:t>
            </a:r>
          </a:p>
          <a:p>
            <a:pPr lvl="0"/>
            <a:r>
              <a:rPr lang="et-EE" sz="1200" kern="1200" dirty="0">
                <a:solidFill>
                  <a:schemeClr val="tx1"/>
                </a:solidFill>
                <a:effectLst/>
                <a:latin typeface="+mn-lt"/>
                <a:ea typeface="+mn-ea"/>
                <a:cs typeface="+mn-cs"/>
              </a:rPr>
              <a:t>3)Rakendusetapp – NEET noored naasevad enda kodumaale, et töötada kohalikus rohelist majandust edendavas ettevõttes. Selles etapis juhendavad neid ka eksperdid ja osalejatel on võimalus jagada ja vahetada oma ideid, selleks loodud veebipõhisel platvormil. </a:t>
            </a:r>
          </a:p>
          <a:p>
            <a:pPr lvl="0"/>
            <a:r>
              <a:rPr lang="et-EE" sz="1200" kern="1200" dirty="0">
                <a:solidFill>
                  <a:schemeClr val="tx1"/>
                </a:solidFill>
                <a:effectLst/>
                <a:latin typeface="+mn-lt"/>
                <a:ea typeface="+mn-ea"/>
                <a:cs typeface="+mn-cs"/>
              </a:rPr>
              <a:t>4)Kapitaliseerimise etapp – paralleelselt rakendusetapiga keskendub see etapp sidusrühmadele, et julgustada neid osalema sarnastes projektides ja parandada noorte tööhõive olukorda. Projekti tegevusi ja tulemusi jagatakse avalikkusega.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9</a:t>
            </a:fld>
            <a:endParaRPr lang="en-GB"/>
          </a:p>
        </p:txBody>
      </p:sp>
    </p:spTree>
    <p:extLst>
      <p:ext uri="{BB962C8B-B14F-4D97-AF65-F5344CB8AC3E}">
        <p14:creationId xmlns:p14="http://schemas.microsoft.com/office/powerpoint/2010/main" val="371004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Selleks et projekti positiivset mõju maksimeerida on see jaotatud nelja erinevasse etappi. </a:t>
            </a:r>
          </a:p>
          <a:p>
            <a:pPr lvl="0"/>
            <a:r>
              <a:rPr lang="et-EE" sz="1200" kern="1200" dirty="0">
                <a:solidFill>
                  <a:schemeClr val="tx1"/>
                </a:solidFill>
                <a:effectLst/>
                <a:latin typeface="+mn-lt"/>
                <a:ea typeface="+mn-ea"/>
                <a:cs typeface="+mn-cs"/>
              </a:rPr>
              <a:t>1)Teadusuuringute etapp – kus kaardistatakse rohelised töökohad jätkusuutliku tuleviku eesmärgil ja koostatakse keskkonna-alaste töökohtade pädevuse juhend. Samuti viiakse läbi uuring, kus otsitakse eelnevalt NEETe edukalt rakendanud projekte ning seejärel hakatakse ka NEET noori kaardistama. </a:t>
            </a:r>
          </a:p>
          <a:p>
            <a:pPr lvl="0"/>
            <a:r>
              <a:rPr lang="et-EE" sz="1200" kern="1200" dirty="0">
                <a:solidFill>
                  <a:schemeClr val="tx1"/>
                </a:solidFill>
                <a:effectLst/>
                <a:latin typeface="+mn-lt"/>
                <a:ea typeface="+mn-ea"/>
                <a:cs typeface="+mn-cs"/>
              </a:rPr>
              <a:t>2)Õppeetapp – kui NEET noored on leitud, siis varustatakse neid vajalike tööriistadega, mis aitavad neil siseneda tööturule. Tööriistadeks on a) ettevõtluskursus ja kursused projekti neljas valdkonnas (energiatõhusus, taastuvad energiaallikad, Säästev turism ja transport) b) ekspeditsioon tutvustamaks häid praktikaid partnerriigis c) praktika välismaal 12 NEETi iga partnerriigi kohta v.a Norra ehk 84 NEET-i kokku, praktika kestuseks on 1 kuu. </a:t>
            </a:r>
          </a:p>
          <a:p>
            <a:pPr lvl="0"/>
            <a:r>
              <a:rPr lang="et-EE" sz="1200" kern="1200" dirty="0">
                <a:solidFill>
                  <a:schemeClr val="tx1"/>
                </a:solidFill>
                <a:effectLst/>
                <a:latin typeface="+mn-lt"/>
                <a:ea typeface="+mn-ea"/>
                <a:cs typeface="+mn-cs"/>
              </a:rPr>
              <a:t>3)Rakendusetapp – NEET noored naasevad enda kodumaale, et töötada kohalikus rohelist majandust edendavas ettevõttes. Selles etapis juhendavad neid ka eksperdid ja osalejatel on võimalus jagada ja vahetada oma ideid, selleks loodud veebipõhisel platvormil. </a:t>
            </a:r>
          </a:p>
          <a:p>
            <a:pPr lvl="0"/>
            <a:r>
              <a:rPr lang="et-EE" sz="1200" kern="1200" dirty="0">
                <a:solidFill>
                  <a:schemeClr val="tx1"/>
                </a:solidFill>
                <a:effectLst/>
                <a:latin typeface="+mn-lt"/>
                <a:ea typeface="+mn-ea"/>
                <a:cs typeface="+mn-cs"/>
              </a:rPr>
              <a:t>4)Kapitaliseerimise etapp – paralleelselt rakendusetapiga keskendub see etapp sidusrühmadele, et julgustada neid osalema sarnastes projektides ja parandada noorte tööhõive olukorda. Projekti tegevusi ja tulemusi jagatakse avalikkusega.  </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10</a:t>
            </a:fld>
            <a:endParaRPr lang="en-GB"/>
          </a:p>
        </p:txBody>
      </p:sp>
    </p:spTree>
    <p:extLst>
      <p:ext uri="{BB962C8B-B14F-4D97-AF65-F5344CB8AC3E}">
        <p14:creationId xmlns:p14="http://schemas.microsoft.com/office/powerpoint/2010/main" val="26103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C91C-34EC-43ED-BE57-C6CA2A1E11CD}"/>
              </a:ext>
            </a:extLst>
          </p:cNvPr>
          <p:cNvSpPr>
            <a:spLocks noGrp="1"/>
          </p:cNvSpPr>
          <p:nvPr>
            <p:ph type="ctrTitle"/>
          </p:nvPr>
        </p:nvSpPr>
        <p:spPr>
          <a:xfrm>
            <a:off x="1524000" y="1122363"/>
            <a:ext cx="9144000" cy="2387600"/>
          </a:xfrm>
        </p:spPr>
        <p:txBody>
          <a:bodyPr anchor="b">
            <a:normAutofit/>
          </a:bodyPr>
          <a:lstStyle>
            <a:lvl1pPr algn="ctr">
              <a:defRPr sz="48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237F31E-F57A-42B9-BABC-AD5DA2F8BC11}"/>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Date Placeholder 3">
            <a:extLst>
              <a:ext uri="{FF2B5EF4-FFF2-40B4-BE49-F238E27FC236}">
                <a16:creationId xmlns:a16="http://schemas.microsoft.com/office/drawing/2014/main" id="{D2C65E4C-EBF0-4258-A97C-C76DDB97D994}"/>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2" name="Footer Placeholder 4">
            <a:extLst>
              <a:ext uri="{FF2B5EF4-FFF2-40B4-BE49-F238E27FC236}">
                <a16:creationId xmlns:a16="http://schemas.microsoft.com/office/drawing/2014/main" id="{6FBE1F21-C00C-448F-A7E1-E8035BA9F42B}"/>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3" name="Slide Number Placeholder 5">
            <a:extLst>
              <a:ext uri="{FF2B5EF4-FFF2-40B4-BE49-F238E27FC236}">
                <a16:creationId xmlns:a16="http://schemas.microsoft.com/office/drawing/2014/main" id="{A7730A5A-4D56-4A6A-8012-C9068EB5CC60}"/>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279666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651D-2D1B-40D5-948E-FE3F7339B8CA}"/>
              </a:ext>
            </a:extLst>
          </p:cNvPr>
          <p:cNvSpPr>
            <a:spLocks noGrp="1"/>
          </p:cNvSpPr>
          <p:nvPr>
            <p:ph type="title" hasCustomPrompt="1"/>
          </p:nvPr>
        </p:nvSpPr>
        <p:spPr>
          <a:xfrm>
            <a:off x="831849" y="1709738"/>
            <a:ext cx="7904825" cy="2852737"/>
          </a:xfrm>
        </p:spPr>
        <p:txBody>
          <a:bodyPr anchor="b"/>
          <a:lstStyle>
            <a:lvl1pPr>
              <a:defRPr sz="6000">
                <a:latin typeface="Arial" panose="020B0604020202020204" pitchFamily="34" charset="0"/>
                <a:cs typeface="Arial" panose="020B0604020202020204" pitchFamily="34" charset="0"/>
              </a:defRPr>
            </a:lvl1pPr>
          </a:lstStyle>
          <a:p>
            <a:r>
              <a:rPr lang="en-US" dirty="0"/>
              <a:t>Thank you</a:t>
            </a:r>
            <a:endParaRPr lang="en-GB" dirty="0"/>
          </a:p>
        </p:txBody>
      </p:sp>
      <p:sp>
        <p:nvSpPr>
          <p:cNvPr id="3" name="Text Placeholder 2">
            <a:extLst>
              <a:ext uri="{FF2B5EF4-FFF2-40B4-BE49-F238E27FC236}">
                <a16:creationId xmlns:a16="http://schemas.microsoft.com/office/drawing/2014/main" id="{C7E0A197-5ADE-4837-81B4-D959F723A318}"/>
              </a:ext>
            </a:extLst>
          </p:cNvPr>
          <p:cNvSpPr>
            <a:spLocks noGrp="1"/>
          </p:cNvSpPr>
          <p:nvPr>
            <p:ph type="body" idx="1"/>
          </p:nvPr>
        </p:nvSpPr>
        <p:spPr>
          <a:xfrm>
            <a:off x="831850" y="4589463"/>
            <a:ext cx="7904826"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740CB210-0ABB-45F3-8C17-9C6D65351EA8}"/>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Tree>
    <p:extLst>
      <p:ext uri="{BB962C8B-B14F-4D97-AF65-F5344CB8AC3E}">
        <p14:creationId xmlns:p14="http://schemas.microsoft.com/office/powerpoint/2010/main" val="120176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with photo background">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30161" y="3222282"/>
            <a:ext cx="9167449" cy="554126"/>
          </a:xfrm>
        </p:spPr>
        <p:txBody>
          <a:bodyPr wrap="square" lIns="0" tIns="0" rIns="0" bIns="0" anchor="ctr">
            <a:spAutoFit/>
          </a:bodyPr>
          <a:lstStyle>
            <a:lvl1pPr algn="l">
              <a:defRPr sz="4001">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9569442" y="6261424"/>
            <a:ext cx="1993109" cy="323165"/>
          </a:xfrm>
          <a:prstGeom prst="rect">
            <a:avLst/>
          </a:prstGeom>
        </p:spPr>
        <p:txBody>
          <a:bodyPr anchor="b">
            <a:spAutoFit/>
          </a:bodyPr>
          <a:lstStyle>
            <a:lvl1pPr>
              <a:defRPr sz="1500">
                <a:solidFill>
                  <a:schemeClr val="bg1"/>
                </a:solidFill>
              </a:defRPr>
            </a:lvl1pPr>
          </a:lstStyle>
          <a:p>
            <a:fld id="{35900153-C3D1-4B62-A437-E57CAB8AEB13}" type="datetime1">
              <a:rPr lang="nb-NO" smtClean="0"/>
              <a:t>03.10.2019</a:t>
            </a:fld>
            <a:endParaRPr lang="nb-NO" dirty="0"/>
          </a:p>
        </p:txBody>
      </p:sp>
      <p:sp>
        <p:nvSpPr>
          <p:cNvPr id="13" name="Plassholder for tekst 12"/>
          <p:cNvSpPr>
            <a:spLocks noGrp="1"/>
          </p:cNvSpPr>
          <p:nvPr>
            <p:ph type="body" sz="quarter" idx="13" hasCustomPrompt="1"/>
          </p:nvPr>
        </p:nvSpPr>
        <p:spPr>
          <a:xfrm>
            <a:off x="630161" y="5883525"/>
            <a:ext cx="2110306" cy="424732"/>
          </a:xfrm>
        </p:spPr>
        <p:txBody>
          <a:bodyPr anchor="b">
            <a:spAutoFit/>
          </a:bodyPr>
          <a:lstStyle>
            <a:lvl1pPr marL="0" indent="0">
              <a:buNone/>
              <a:defRPr b="1">
                <a:solidFill>
                  <a:schemeClr val="bg1"/>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630161" y="6160725"/>
            <a:ext cx="2110306" cy="424732"/>
          </a:xfrm>
        </p:spPr>
        <p:txBody>
          <a:bodyPr anchor="b">
            <a:spAutoFit/>
          </a:bodyPr>
          <a:lstStyle>
            <a:lvl1pPr marL="0" indent="0">
              <a:buNone/>
              <a:defRPr b="1">
                <a:solidFill>
                  <a:schemeClr val="bg1"/>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5100701" y="5880103"/>
            <a:ext cx="3384003" cy="424732"/>
          </a:xfrm>
        </p:spPr>
        <p:txBody>
          <a:bodyPr wrap="square" anchor="b">
            <a:spAutoFit/>
          </a:bodyPr>
          <a:lstStyle>
            <a:lvl1pPr marL="0" indent="0">
              <a:buNone/>
              <a:defRPr b="0">
                <a:solidFill>
                  <a:schemeClr val="bg1"/>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5100702" y="6159857"/>
            <a:ext cx="3384003" cy="424732"/>
          </a:xfrm>
        </p:spPr>
        <p:txBody>
          <a:bodyPr wrap="square" anchor="b">
            <a:spAutoFit/>
          </a:bodyPr>
          <a:lstStyle>
            <a:lvl1pPr marL="0" indent="0">
              <a:buNone/>
              <a:defRPr b="0">
                <a:solidFill>
                  <a:schemeClr val="bg1"/>
                </a:solidFill>
              </a:defRPr>
            </a:lvl1pPr>
          </a:lstStyle>
          <a:p>
            <a:pPr lvl="0"/>
            <a:r>
              <a:rPr lang="nb-NO" dirty="0"/>
              <a:t>Company</a:t>
            </a:r>
            <a:endParaRPr lang="en-GB" dirty="0"/>
          </a:p>
        </p:txBody>
      </p:sp>
      <p:pic>
        <p:nvPicPr>
          <p:cNvPr id="5" name="Bilde 4"/>
          <p:cNvPicPr>
            <a:picLocks noChangeAspect="1"/>
          </p:cNvPicPr>
          <p:nvPr userDrawn="1"/>
        </p:nvPicPr>
        <p:blipFill>
          <a:blip r:embed="rId3"/>
          <a:stretch>
            <a:fillRect/>
          </a:stretch>
        </p:blipFill>
        <p:spPr>
          <a:xfrm>
            <a:off x="1" y="0"/>
            <a:ext cx="12192000" cy="1261854"/>
          </a:xfrm>
          <a:prstGeom prst="rect">
            <a:avLst/>
          </a:prstGeom>
        </p:spPr>
      </p:pic>
    </p:spTree>
    <p:extLst>
      <p:ext uri="{BB962C8B-B14F-4D97-AF65-F5344CB8AC3E}">
        <p14:creationId xmlns:p14="http://schemas.microsoft.com/office/powerpoint/2010/main" val="300977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713E-ED35-479B-92E6-C32ED045A786}"/>
              </a:ext>
            </a:extLst>
          </p:cNvPr>
          <p:cNvSpPr>
            <a:spLocks noGrp="1"/>
          </p:cNvSpPr>
          <p:nvPr>
            <p:ph type="title"/>
          </p:nvPr>
        </p:nvSpPr>
        <p:spPr>
          <a:xfrm>
            <a:off x="838200" y="1102100"/>
            <a:ext cx="10515600" cy="58858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5AF1C99-7A2F-435C-A3A9-79FD80988CF4}"/>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a:extLst>
              <a:ext uri="{FF2B5EF4-FFF2-40B4-BE49-F238E27FC236}">
                <a16:creationId xmlns:a16="http://schemas.microsoft.com/office/drawing/2014/main" id="{A468CB82-06DD-4752-AC2D-71A9E807CFF8}"/>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1" name="Footer Placeholder 4">
            <a:extLst>
              <a:ext uri="{FF2B5EF4-FFF2-40B4-BE49-F238E27FC236}">
                <a16:creationId xmlns:a16="http://schemas.microsoft.com/office/drawing/2014/main" id="{8954879D-E6DC-4374-8F48-CBA73E1D737E}"/>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2" name="Slide Number Placeholder 5">
            <a:extLst>
              <a:ext uri="{FF2B5EF4-FFF2-40B4-BE49-F238E27FC236}">
                <a16:creationId xmlns:a16="http://schemas.microsoft.com/office/drawing/2014/main" id="{958DAA47-32C4-4414-B7EA-8AC21D1CF475}"/>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112105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651D-2D1B-40D5-948E-FE3F7339B8CA}"/>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7E0A197-5ADE-4837-81B4-D959F723A3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Date Placeholder 3">
            <a:extLst>
              <a:ext uri="{FF2B5EF4-FFF2-40B4-BE49-F238E27FC236}">
                <a16:creationId xmlns:a16="http://schemas.microsoft.com/office/drawing/2014/main" id="{8F310FE2-D2C2-4541-A8A9-D99963F3EF70}"/>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9" name="Footer Placeholder 4">
            <a:extLst>
              <a:ext uri="{FF2B5EF4-FFF2-40B4-BE49-F238E27FC236}">
                <a16:creationId xmlns:a16="http://schemas.microsoft.com/office/drawing/2014/main" id="{53DBB8EC-8D21-4B51-A826-435D1364501B}"/>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0" name="Slide Number Placeholder 5">
            <a:extLst>
              <a:ext uri="{FF2B5EF4-FFF2-40B4-BE49-F238E27FC236}">
                <a16:creationId xmlns:a16="http://schemas.microsoft.com/office/drawing/2014/main" id="{5A03C7EB-4C10-4B40-B630-D4B4508AC943}"/>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232780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9CD3-BAC7-46BE-8428-4B50E02AF85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957F493-603B-412F-808A-1E543E9551D2}"/>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46656E1-AF25-4872-B383-64F794653CB0}"/>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a:extLst>
              <a:ext uri="{FF2B5EF4-FFF2-40B4-BE49-F238E27FC236}">
                <a16:creationId xmlns:a16="http://schemas.microsoft.com/office/drawing/2014/main" id="{511DAF64-13DD-4E63-8E6F-5B8D59D6FF63}"/>
              </a:ext>
            </a:extLst>
          </p:cNvPr>
          <p:cNvSpPr>
            <a:spLocks noGrp="1"/>
          </p:cNvSpPr>
          <p:nvPr>
            <p:ph type="dt" sz="half" idx="10"/>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0" name="Footer Placeholder 4">
            <a:extLst>
              <a:ext uri="{FF2B5EF4-FFF2-40B4-BE49-F238E27FC236}">
                <a16:creationId xmlns:a16="http://schemas.microsoft.com/office/drawing/2014/main" id="{99AC1937-72DB-41A0-A761-21CBDF46A46A}"/>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1" name="Slide Number Placeholder 5">
            <a:extLst>
              <a:ext uri="{FF2B5EF4-FFF2-40B4-BE49-F238E27FC236}">
                <a16:creationId xmlns:a16="http://schemas.microsoft.com/office/drawing/2014/main" id="{9C632E5D-F896-4ECF-A796-F82C0B896962}"/>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314454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DAE5-D9FE-41CC-A50C-27D32FB9374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7" name="Date Placeholder 3">
            <a:extLst>
              <a:ext uri="{FF2B5EF4-FFF2-40B4-BE49-F238E27FC236}">
                <a16:creationId xmlns:a16="http://schemas.microsoft.com/office/drawing/2014/main" id="{082FA9E4-D002-46A4-BC81-3A3D7A7C77DE}"/>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8" name="Footer Placeholder 4">
            <a:extLst>
              <a:ext uri="{FF2B5EF4-FFF2-40B4-BE49-F238E27FC236}">
                <a16:creationId xmlns:a16="http://schemas.microsoft.com/office/drawing/2014/main" id="{98B2C4B9-B0F1-4D5B-8220-900C97D0E81E}"/>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9" name="Slide Number Placeholder 5">
            <a:extLst>
              <a:ext uri="{FF2B5EF4-FFF2-40B4-BE49-F238E27FC236}">
                <a16:creationId xmlns:a16="http://schemas.microsoft.com/office/drawing/2014/main" id="{6644AE3B-C0B0-43E2-9E58-8D5CA860A9CA}"/>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232735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C90D9153-1EA1-447A-BF94-FA79F343A76C}"/>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7" name="Footer Placeholder 4">
            <a:extLst>
              <a:ext uri="{FF2B5EF4-FFF2-40B4-BE49-F238E27FC236}">
                <a16:creationId xmlns:a16="http://schemas.microsoft.com/office/drawing/2014/main" id="{D7C7876C-FFC0-44F1-86A3-66E614D65111}"/>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8" name="Slide Number Placeholder 5">
            <a:extLst>
              <a:ext uri="{FF2B5EF4-FFF2-40B4-BE49-F238E27FC236}">
                <a16:creationId xmlns:a16="http://schemas.microsoft.com/office/drawing/2014/main" id="{2AE6D07B-7F36-4A37-94EC-590CEDC8F49D}"/>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160389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444A73C-E7C8-46C4-AED6-5E90496BC8E4}"/>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6" name="Footer Placeholder 4">
            <a:extLst>
              <a:ext uri="{FF2B5EF4-FFF2-40B4-BE49-F238E27FC236}">
                <a16:creationId xmlns:a16="http://schemas.microsoft.com/office/drawing/2014/main" id="{681F9DCF-41D3-4209-96EF-876FA0588A72}"/>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7" name="Slide Number Placeholder 5">
            <a:extLst>
              <a:ext uri="{FF2B5EF4-FFF2-40B4-BE49-F238E27FC236}">
                <a16:creationId xmlns:a16="http://schemas.microsoft.com/office/drawing/2014/main" id="{E2DA8573-0FC4-4EB0-91A3-E9C53652A034}"/>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374822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9A3B-CEDB-4973-A98D-7D3D6E1EDB6D}"/>
              </a:ext>
            </a:extLst>
          </p:cNvPr>
          <p:cNvSpPr>
            <a:spLocks noGrp="1"/>
          </p:cNvSpPr>
          <p:nvPr>
            <p:ph type="title"/>
          </p:nvPr>
        </p:nvSpPr>
        <p:spPr>
          <a:xfrm>
            <a:off x="839788" y="1446414"/>
            <a:ext cx="3932237" cy="610985"/>
          </a:xfrm>
        </p:spPr>
        <p:txBody>
          <a:bodyPr anchor="b">
            <a:noAutofit/>
          </a:bodyPr>
          <a:lstStyle>
            <a:lvl1pPr>
              <a:defRPr sz="2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FD7FBCB-87CA-4645-9693-469CEFF6AB40}"/>
              </a:ext>
            </a:extLst>
          </p:cNvPr>
          <p:cNvSpPr>
            <a:spLocks noGrp="1"/>
          </p:cNvSpPr>
          <p:nvPr>
            <p:ph idx="1"/>
          </p:nvPr>
        </p:nvSpPr>
        <p:spPr>
          <a:xfrm>
            <a:off x="5183188" y="1446414"/>
            <a:ext cx="6172200" cy="4414636"/>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9B303D7D-ACE2-49CA-A660-0F2CE6B97B5A}"/>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3">
            <a:extLst>
              <a:ext uri="{FF2B5EF4-FFF2-40B4-BE49-F238E27FC236}">
                <a16:creationId xmlns:a16="http://schemas.microsoft.com/office/drawing/2014/main" id="{EC92DC28-3BEF-4EDE-8F4C-05CFF497D34B}"/>
              </a:ext>
            </a:extLst>
          </p:cNvPr>
          <p:cNvSpPr>
            <a:spLocks noGrp="1"/>
          </p:cNvSpPr>
          <p:nvPr>
            <p:ph type="dt" sz="half" idx="10"/>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0" name="Footer Placeholder 4">
            <a:extLst>
              <a:ext uri="{FF2B5EF4-FFF2-40B4-BE49-F238E27FC236}">
                <a16:creationId xmlns:a16="http://schemas.microsoft.com/office/drawing/2014/main" id="{7850EEDA-6E63-4846-BB90-697AAF7A5472}"/>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1" name="Slide Number Placeholder 5">
            <a:extLst>
              <a:ext uri="{FF2B5EF4-FFF2-40B4-BE49-F238E27FC236}">
                <a16:creationId xmlns:a16="http://schemas.microsoft.com/office/drawing/2014/main" id="{5099573B-EC9F-47FB-9846-C0F56001FF37}"/>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51925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D2F2-689D-4798-A88A-D7494C48CE9B}"/>
              </a:ext>
            </a:extLst>
          </p:cNvPr>
          <p:cNvSpPr>
            <a:spLocks noGrp="1"/>
          </p:cNvSpPr>
          <p:nvPr>
            <p:ph type="title"/>
          </p:nvPr>
        </p:nvSpPr>
        <p:spPr>
          <a:xfrm>
            <a:off x="839788" y="1504604"/>
            <a:ext cx="3932237" cy="552796"/>
          </a:xfrm>
        </p:spPr>
        <p:txBody>
          <a:bodyPr anchor="b">
            <a:noAutofit/>
          </a:bodyPr>
          <a:lstStyle>
            <a:lvl1pPr>
              <a:defRPr sz="2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E9727E-56BF-4C07-A9C2-0BE8E6C9AED0}"/>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29AE10-76F6-425C-814E-7AD7BDCDE5A5}"/>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3">
            <a:extLst>
              <a:ext uri="{FF2B5EF4-FFF2-40B4-BE49-F238E27FC236}">
                <a16:creationId xmlns:a16="http://schemas.microsoft.com/office/drawing/2014/main" id="{D2AE0B81-CFCD-47A0-8E0C-9A2B2FA02C72}"/>
              </a:ext>
            </a:extLst>
          </p:cNvPr>
          <p:cNvSpPr>
            <a:spLocks noGrp="1"/>
          </p:cNvSpPr>
          <p:nvPr>
            <p:ph type="dt" sz="half" idx="10"/>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0" name="Footer Placeholder 4">
            <a:extLst>
              <a:ext uri="{FF2B5EF4-FFF2-40B4-BE49-F238E27FC236}">
                <a16:creationId xmlns:a16="http://schemas.microsoft.com/office/drawing/2014/main" id="{057B2BA6-97EA-4EF4-AAFF-8CB79EB2C272}"/>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1" name="Slide Number Placeholder 5">
            <a:extLst>
              <a:ext uri="{FF2B5EF4-FFF2-40B4-BE49-F238E27FC236}">
                <a16:creationId xmlns:a16="http://schemas.microsoft.com/office/drawing/2014/main" id="{12BDFD86-6316-41A9-94A6-463D9838FBEE}"/>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321738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E7D1894A-488F-4983-A640-53EB49CBF71B}"/>
              </a:ext>
            </a:extLst>
          </p:cNvPr>
          <p:cNvPicPr>
            <a:picLocks noChangeAspect="1"/>
          </p:cNvPicPr>
          <p:nvPr userDrawn="1"/>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r="-2" b="11022"/>
          <a:stretch/>
        </p:blipFill>
        <p:spPr>
          <a:xfrm>
            <a:off x="7697585" y="2777120"/>
            <a:ext cx="4494415" cy="4080879"/>
          </a:xfrm>
          <a:prstGeom prst="rect">
            <a:avLst/>
          </a:prstGeom>
          <a:effectLst/>
        </p:spPr>
      </p:pic>
      <p:sp>
        <p:nvSpPr>
          <p:cNvPr id="2" name="Title Placeholder 1">
            <a:extLst>
              <a:ext uri="{FF2B5EF4-FFF2-40B4-BE49-F238E27FC236}">
                <a16:creationId xmlns:a16="http://schemas.microsoft.com/office/drawing/2014/main" id="{795D8FEE-E38C-4F51-B44C-B80767F78CF7}"/>
              </a:ext>
            </a:extLst>
          </p:cNvPr>
          <p:cNvSpPr>
            <a:spLocks noGrp="1"/>
          </p:cNvSpPr>
          <p:nvPr>
            <p:ph type="title"/>
          </p:nvPr>
        </p:nvSpPr>
        <p:spPr>
          <a:xfrm>
            <a:off x="838200" y="1047404"/>
            <a:ext cx="10515600" cy="64328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CDABFB5-910B-4399-90BB-272AA7E2D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AB411FE-C9EB-4D02-B7AD-5DF2C88BC818}"/>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5" name="Footer Placeholder 4">
            <a:extLst>
              <a:ext uri="{FF2B5EF4-FFF2-40B4-BE49-F238E27FC236}">
                <a16:creationId xmlns:a16="http://schemas.microsoft.com/office/drawing/2014/main" id="{02C429EE-0A57-49A1-B17E-51B1A7520191}"/>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6" name="Slide Number Placeholder 5">
            <a:extLst>
              <a:ext uri="{FF2B5EF4-FFF2-40B4-BE49-F238E27FC236}">
                <a16:creationId xmlns:a16="http://schemas.microsoft.com/office/drawing/2014/main" id="{2DB2056D-31EA-48F6-B757-6E914AF57038}"/>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pic>
        <p:nvPicPr>
          <p:cNvPr id="7" name="Picture 6" descr="A close up of a logo&#10;&#10;Description automatically generated">
            <a:extLst>
              <a:ext uri="{FF2B5EF4-FFF2-40B4-BE49-F238E27FC236}">
                <a16:creationId xmlns:a16="http://schemas.microsoft.com/office/drawing/2014/main" id="{90F5A773-7A93-4427-9593-35ACED2469EC}"/>
              </a:ext>
            </a:extLst>
          </p:cNvPr>
          <p:cNvPicPr>
            <a:picLocks noChangeAspect="1"/>
          </p:cNvPicPr>
          <p:nvPr userDrawn="1"/>
        </p:nvPicPr>
        <p:blipFill>
          <a:blip r:embed="rId14"/>
          <a:stretch>
            <a:fillRect/>
          </a:stretch>
        </p:blipFill>
        <p:spPr>
          <a:xfrm>
            <a:off x="403705" y="136524"/>
            <a:ext cx="11368670" cy="786189"/>
          </a:xfrm>
          <a:prstGeom prst="rect">
            <a:avLst/>
          </a:prstGeom>
        </p:spPr>
      </p:pic>
      <p:pic>
        <p:nvPicPr>
          <p:cNvPr id="11" name="Picture 10">
            <a:extLst>
              <a:ext uri="{FF2B5EF4-FFF2-40B4-BE49-F238E27FC236}">
                <a16:creationId xmlns:a16="http://schemas.microsoft.com/office/drawing/2014/main" id="{88C12DB1-6B62-486A-AF3C-3DA2BB6B872C}"/>
              </a:ext>
            </a:extLst>
          </p:cNvPr>
          <p:cNvPicPr>
            <a:picLocks noChangeAspect="1"/>
          </p:cNvPicPr>
          <p:nvPr userDrawn="1"/>
        </p:nvPicPr>
        <p:blipFill>
          <a:blip r:embed="rId15">
            <a:extLst>
              <a:ext uri="{BEBA8EAE-BF5A-486C-A8C5-ECC9F3942E4B}">
                <a14:imgProps xmlns:a14="http://schemas.microsoft.com/office/drawing/2010/main">
                  <a14:imgLayer r:embed="rId16">
                    <a14:imgEffect>
                      <a14:backgroundRemoval t="9794" b="89691" l="4751" r="95012">
                        <a14:foregroundMark x1="5278" y1="75258" x2="4869" y2="78866"/>
                        <a14:foregroundMark x1="5337" y1="74738" x2="5278" y2="75258"/>
                        <a14:foregroundMark x1="6214" y1="67010" x2="6174" y2="67366"/>
                        <a14:foregroundMark x1="6975" y1="60309" x2="6214" y2="67010"/>
                        <a14:foregroundMark x1="7092" y1="59278" x2="6975" y2="60309"/>
                        <a14:foregroundMark x1="7209" y1="58247" x2="7092" y2="59278"/>
                        <a14:foregroundMark x1="7268" y1="57732" x2="7209" y2="58247"/>
                        <a14:foregroundMark x1="7411" y1="56469" x2="7268" y2="57732"/>
                        <a14:foregroundMark x1="8789" y1="44330" x2="7873" y2="52399"/>
                        <a14:foregroundMark x1="19002" y1="54639" x2="23753" y2="55155"/>
                        <a14:foregroundMark x1="34798" y1="45876" x2="34679" y2="64948"/>
                        <a14:foregroundMark x1="50119" y1="54639" x2="55344" y2="53608"/>
                        <a14:foregroundMark x1="68554" y1="52577" x2="68646" y2="57732"/>
                        <a14:foregroundMark x1="68545" y1="52062" x2="68554" y2="52577"/>
                        <a14:foregroundMark x1="68536" y1="51546" x2="68545" y2="52062"/>
                        <a14:foregroundMark x1="68518" y1="50515" x2="68536" y2="51546"/>
                        <a14:foregroundMark x1="68491" y1="48969" x2="68518" y2="50515"/>
                        <a14:foregroundMark x1="68409" y1="44330" x2="68491" y2="48969"/>
                        <a14:foregroundMark x1="80760" y1="44845" x2="81116" y2="67010"/>
                        <a14:foregroundMark x1="95012" y1="46907" x2="93112" y2="44845"/>
                        <a14:backgroundMark x1="68409" y1="50515" x2="68409" y2="50515"/>
                        <a14:backgroundMark x1="68527" y1="51546" x2="68527" y2="51546"/>
                        <a14:backgroundMark x1="68765" y1="52062" x2="68765" y2="52062"/>
                        <a14:backgroundMark x1="68409" y1="52577" x2="68409" y2="52577"/>
                        <a14:backgroundMark x1="68290" y1="48969" x2="68290" y2="48969"/>
                        <a14:backgroundMark x1="68646" y1="48969" x2="68646" y2="48969"/>
                        <a14:backgroundMark x1="68884" y1="51546" x2="68884" y2="51546"/>
                        <a14:backgroundMark x1="68646" y1="51546" x2="68646" y2="51546"/>
                        <a14:backgroundMark x1="7007" y1="53608" x2="7245" y2="56701"/>
                        <a14:backgroundMark x1="5463" y1="70103" x2="5819" y2="72165"/>
                        <a14:backgroundMark x1="5938" y1="67010" x2="5463" y2="72680"/>
                        <a14:backgroundMark x1="5463" y1="71649" x2="5344" y2="74742"/>
                        <a14:backgroundMark x1="6176" y1="67010" x2="6176" y2="67010"/>
                        <a14:backgroundMark x1="5938" y1="68557" x2="5938" y2="68557"/>
                        <a14:backgroundMark x1="5107" y1="74742" x2="5107" y2="74742"/>
                        <a14:backgroundMark x1="5226" y1="75258" x2="5226" y2="75258"/>
                        <a14:backgroundMark x1="7007" y1="58247" x2="7007" y2="58247"/>
                        <a14:backgroundMark x1="7007" y1="59278" x2="7007" y2="59278"/>
                        <a14:backgroundMark x1="7007" y1="60309" x2="7007" y2="60309"/>
                        <a14:backgroundMark x1="7245" y1="57732" x2="7245" y2="57732"/>
                      </a14:backgroundRemoval>
                    </a14:imgEffect>
                  </a14:imgLayer>
                </a14:imgProps>
              </a:ext>
              <a:ext uri="{28A0092B-C50C-407E-A947-70E740481C1C}">
                <a14:useLocalDpi xmlns:a14="http://schemas.microsoft.com/office/drawing/2010/main" val="0"/>
              </a:ext>
            </a:extLst>
          </a:blip>
          <a:stretch>
            <a:fillRect/>
          </a:stretch>
        </p:blipFill>
        <p:spPr>
          <a:xfrm>
            <a:off x="9423342" y="6220091"/>
            <a:ext cx="2768658" cy="637909"/>
          </a:xfrm>
          <a:prstGeom prst="rect">
            <a:avLst/>
          </a:prstGeom>
        </p:spPr>
      </p:pic>
    </p:spTree>
    <p:extLst>
      <p:ext uri="{BB962C8B-B14F-4D97-AF65-F5344CB8AC3E}">
        <p14:creationId xmlns:p14="http://schemas.microsoft.com/office/powerpoint/2010/main" val="223733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9" r:id="rId7"/>
    <p:sldLayoutId id="2147483656" r:id="rId8"/>
    <p:sldLayoutId id="2147483657" r:id="rId9"/>
    <p:sldLayoutId id="2147483658" r:id="rId10"/>
    <p:sldLayoutId id="2147483660" r:id="rId11"/>
  </p:sldLayoutIdLst>
  <p:hf sldNum="0" hdr="0" ftr="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custom-writing.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jomat.co.z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www.ebookextra.it/prendere-alle-macchine-dare-alle-persone-combattere-il-tecno-feudalesim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creativecommons.org/licenses/by-nc-sa/3.0/" TargetMode="External"/><Relationship Id="rId5" Type="http://schemas.openxmlformats.org/officeDocument/2006/relationships/hyperlink" Target="https://technofaq.org/posts/2017/10/the-important-things-about-project-management/" TargetMode="Externa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pixabay.com/en/student-typing-keyboard-text-woman-84982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calendar-date-time-month-week-660670/" TargetMode="External"/><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facebook.com/YenesisProject/videos/308756043299212/" TargetMode="External"/><Relationship Id="rId1" Type="http://schemas.openxmlformats.org/officeDocument/2006/relationships/slideLayout" Target="../slideLayouts/slideLayout4.xml"/><Relationship Id="rId4" Type="http://schemas.openxmlformats.org/officeDocument/2006/relationships/hyperlink" Target="https://pixabay.com/en/calendar-date-time-month-week-66067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ei.org/projects-and-tools/projects/yenesis/" TargetMode="External"/><Relationship Id="rId2" Type="http://schemas.openxmlformats.org/officeDocument/2006/relationships/hyperlink" Target="http://yenesis.e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pixabay.com/en/sad-boy-walking-walking-alone-69500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writersally.blogspot.com/2015/12/iwsgprepping-for-next-step.html"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9EFF03-C4C4-4E56-904E-411C5B4B9696}"/>
              </a:ext>
            </a:extLst>
          </p:cNvPr>
          <p:cNvSpPr>
            <a:spLocks noGrp="1"/>
          </p:cNvSpPr>
          <p:nvPr>
            <p:ph type="ctrTitle"/>
          </p:nvPr>
        </p:nvSpPr>
        <p:spPr>
          <a:xfrm>
            <a:off x="630161" y="2889884"/>
            <a:ext cx="9167449" cy="1218923"/>
          </a:xfrm>
        </p:spPr>
        <p:txBody>
          <a:bodyPr/>
          <a:lstStyle/>
          <a:p>
            <a:r>
              <a:rPr lang="et-EE" sz="4800" b="1" dirty="0">
                <a:effectLst>
                  <a:outerShdw blurRad="38100" dist="38100" dir="2700000" algn="tl">
                    <a:srgbClr val="000000">
                      <a:alpha val="43137"/>
                    </a:srgbClr>
                  </a:outerShdw>
                </a:effectLst>
              </a:rPr>
              <a:t>YENESIS projekt</a:t>
            </a:r>
            <a:br>
              <a:rPr lang="et-EE" dirty="0"/>
            </a:br>
            <a:endParaRPr lang="en-US" dirty="0"/>
          </a:p>
        </p:txBody>
      </p:sp>
      <p:sp>
        <p:nvSpPr>
          <p:cNvPr id="2" name="Date Placeholder 1">
            <a:extLst>
              <a:ext uri="{FF2B5EF4-FFF2-40B4-BE49-F238E27FC236}">
                <a16:creationId xmlns:a16="http://schemas.microsoft.com/office/drawing/2014/main" id="{3DDF7266-7A4C-4738-AEE9-1F74C05D17DA}"/>
              </a:ext>
            </a:extLst>
          </p:cNvPr>
          <p:cNvSpPr>
            <a:spLocks noGrp="1"/>
          </p:cNvSpPr>
          <p:nvPr>
            <p:ph type="dt" sz="half" idx="10"/>
          </p:nvPr>
        </p:nvSpPr>
        <p:spPr>
          <a:xfrm>
            <a:off x="9737083" y="3499345"/>
            <a:ext cx="1992397" cy="3041289"/>
          </a:xfrm>
        </p:spPr>
        <p:txBody>
          <a:bodyPr/>
          <a:lstStyle/>
          <a:p>
            <a:r>
              <a:rPr lang="en-US" b="1" dirty="0">
                <a:effectLst>
                  <a:outerShdw blurRad="38100" dist="38100" dir="2700000" algn="tl">
                    <a:srgbClr val="000000">
                      <a:alpha val="43137"/>
                    </a:srgbClr>
                  </a:outerShdw>
                </a:effectLst>
              </a:rPr>
              <a:t>YENESIS benefits from a € 2.3 M grant from Iceland, Liechtenstein and Norway through the EEA and Norway Grants. The project aims at creating employment opportunities for NEETs in islands</a:t>
            </a:r>
            <a:endParaRPr lang="en-GB" sz="400" b="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41FE6B0-2D4B-459D-9A9A-52E78DCA791C}"/>
              </a:ext>
            </a:extLst>
          </p:cNvPr>
          <p:cNvSpPr>
            <a:spLocks noGrp="1"/>
          </p:cNvSpPr>
          <p:nvPr>
            <p:ph type="body" sz="quarter" idx="13"/>
          </p:nvPr>
        </p:nvSpPr>
        <p:spPr>
          <a:xfrm>
            <a:off x="462520" y="5815384"/>
            <a:ext cx="2890280" cy="757130"/>
          </a:xfrm>
        </p:spPr>
        <p:txBody>
          <a:bodyPr/>
          <a:lstStyle/>
          <a:p>
            <a:r>
              <a:rPr lang="et-EE" dirty="0"/>
              <a:t>Kerli Kirsimaa &amp; Karina Suik</a:t>
            </a:r>
          </a:p>
        </p:txBody>
      </p:sp>
      <p:sp>
        <p:nvSpPr>
          <p:cNvPr id="7" name="Text Placeholder 6">
            <a:extLst>
              <a:ext uri="{FF2B5EF4-FFF2-40B4-BE49-F238E27FC236}">
                <a16:creationId xmlns:a16="http://schemas.microsoft.com/office/drawing/2014/main" id="{170085C6-8E59-46C3-960E-2DB481F25A18}"/>
              </a:ext>
            </a:extLst>
          </p:cNvPr>
          <p:cNvSpPr>
            <a:spLocks noGrp="1"/>
          </p:cNvSpPr>
          <p:nvPr>
            <p:ph type="body" sz="quarter" idx="15"/>
          </p:nvPr>
        </p:nvSpPr>
        <p:spPr>
          <a:xfrm>
            <a:off x="5213885" y="5836692"/>
            <a:ext cx="3384003" cy="424732"/>
          </a:xfrm>
        </p:spPr>
        <p:txBody>
          <a:bodyPr/>
          <a:lstStyle/>
          <a:p>
            <a:r>
              <a:rPr lang="et-EE" b="1" dirty="0"/>
              <a:t>SEI Tallinn</a:t>
            </a:r>
          </a:p>
        </p:txBody>
      </p:sp>
    </p:spTree>
    <p:extLst>
      <p:ext uri="{BB962C8B-B14F-4D97-AF65-F5344CB8AC3E}">
        <p14:creationId xmlns:p14="http://schemas.microsoft.com/office/powerpoint/2010/main" val="110590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035D-C60A-438D-980C-BD7AEDEEE6A9}"/>
              </a:ext>
            </a:extLst>
          </p:cNvPr>
          <p:cNvSpPr>
            <a:spLocks noGrp="1"/>
          </p:cNvSpPr>
          <p:nvPr>
            <p:ph type="title"/>
          </p:nvPr>
        </p:nvSpPr>
        <p:spPr>
          <a:xfrm>
            <a:off x="1473200" y="1047404"/>
            <a:ext cx="10515600" cy="643284"/>
          </a:xfrm>
        </p:spPr>
        <p:txBody>
          <a:bodyPr/>
          <a:lstStyle/>
          <a:p>
            <a:r>
              <a:rPr lang="en-GB" b="1" dirty="0"/>
              <a:t>I </a:t>
            </a:r>
            <a:r>
              <a:rPr lang="et-EE" b="1" dirty="0"/>
              <a:t>Eeltöö</a:t>
            </a:r>
            <a:r>
              <a:rPr lang="en-GB" b="1" dirty="0"/>
              <a:t> </a:t>
            </a:r>
            <a:r>
              <a:rPr lang="en-GB" b="1" dirty="0" err="1"/>
              <a:t>etapp</a:t>
            </a:r>
            <a:r>
              <a:rPr lang="en-GB" b="1" dirty="0"/>
              <a:t> </a:t>
            </a:r>
          </a:p>
        </p:txBody>
      </p:sp>
      <p:sp>
        <p:nvSpPr>
          <p:cNvPr id="3" name="Content Placeholder 2">
            <a:extLst>
              <a:ext uri="{FF2B5EF4-FFF2-40B4-BE49-F238E27FC236}">
                <a16:creationId xmlns:a16="http://schemas.microsoft.com/office/drawing/2014/main" id="{0D285F56-89FD-4DD0-9554-38B2373E30CD}"/>
              </a:ext>
            </a:extLst>
          </p:cNvPr>
          <p:cNvSpPr>
            <a:spLocks noGrp="1"/>
          </p:cNvSpPr>
          <p:nvPr>
            <p:ph sz="half" idx="1"/>
          </p:nvPr>
        </p:nvSpPr>
        <p:spPr>
          <a:xfrm>
            <a:off x="838199" y="1847850"/>
            <a:ext cx="5181600" cy="4351338"/>
          </a:xfrm>
        </p:spPr>
        <p:txBody>
          <a:bodyPr/>
          <a:lstStyle/>
          <a:p>
            <a:r>
              <a:rPr lang="en-GB" dirty="0" err="1"/>
              <a:t>Roheliste</a:t>
            </a:r>
            <a:r>
              <a:rPr lang="en-GB" dirty="0"/>
              <a:t> </a:t>
            </a:r>
            <a:r>
              <a:rPr lang="en-GB" dirty="0" err="1"/>
              <a:t>töökohtade</a:t>
            </a:r>
            <a:r>
              <a:rPr lang="en-GB" dirty="0"/>
              <a:t> </a:t>
            </a:r>
            <a:r>
              <a:rPr lang="en-GB" dirty="0" err="1"/>
              <a:t>vajaduste</a:t>
            </a:r>
            <a:r>
              <a:rPr lang="en-GB" dirty="0"/>
              <a:t> </a:t>
            </a:r>
            <a:r>
              <a:rPr lang="en-GB" dirty="0" err="1"/>
              <a:t>ja</a:t>
            </a:r>
            <a:r>
              <a:rPr lang="en-GB" dirty="0"/>
              <a:t> </a:t>
            </a:r>
            <a:r>
              <a:rPr lang="en-GB" dirty="0" err="1"/>
              <a:t>võimaluste</a:t>
            </a:r>
            <a:r>
              <a:rPr lang="en-GB" dirty="0"/>
              <a:t> </a:t>
            </a:r>
            <a:r>
              <a:rPr lang="en-GB" dirty="0" err="1"/>
              <a:t>uuring</a:t>
            </a:r>
            <a:endParaRPr lang="en-GB" dirty="0"/>
          </a:p>
          <a:p>
            <a:r>
              <a:rPr lang="en-GB" dirty="0" err="1"/>
              <a:t>Keskkonnaalaste</a:t>
            </a:r>
            <a:r>
              <a:rPr lang="en-GB" dirty="0"/>
              <a:t> </a:t>
            </a:r>
            <a:r>
              <a:rPr lang="en-GB" dirty="0" err="1"/>
              <a:t>töökohtade</a:t>
            </a:r>
            <a:r>
              <a:rPr lang="en-GB" dirty="0"/>
              <a:t> </a:t>
            </a:r>
            <a:r>
              <a:rPr lang="en-GB" dirty="0" err="1"/>
              <a:t>koostamine</a:t>
            </a:r>
            <a:r>
              <a:rPr lang="en-GB" dirty="0"/>
              <a:t> </a:t>
            </a:r>
            <a:r>
              <a:rPr lang="en-GB" dirty="0" err="1"/>
              <a:t>õpilastele</a:t>
            </a:r>
            <a:endParaRPr lang="en-GB" dirty="0"/>
          </a:p>
          <a:p>
            <a:r>
              <a:rPr lang="en-GB" dirty="0" err="1"/>
              <a:t>Parimate</a:t>
            </a:r>
            <a:r>
              <a:rPr lang="en-GB" dirty="0"/>
              <a:t> NEET </a:t>
            </a:r>
            <a:r>
              <a:rPr lang="en-GB" dirty="0" err="1"/>
              <a:t>noorte</a:t>
            </a:r>
            <a:r>
              <a:rPr lang="en-GB" dirty="0"/>
              <a:t> </a:t>
            </a:r>
            <a:r>
              <a:rPr lang="en-GB" dirty="0" err="1"/>
              <a:t>abistamisviiside</a:t>
            </a:r>
            <a:r>
              <a:rPr lang="en-GB" dirty="0"/>
              <a:t> (</a:t>
            </a:r>
            <a:r>
              <a:rPr lang="en-GB" dirty="0" err="1"/>
              <a:t>programmid,projektid</a:t>
            </a:r>
            <a:r>
              <a:rPr lang="en-GB" dirty="0"/>
              <a:t>) </a:t>
            </a:r>
            <a:r>
              <a:rPr lang="en-GB" dirty="0" err="1"/>
              <a:t>väljaselgitamine</a:t>
            </a:r>
            <a:r>
              <a:rPr lang="en-GB" dirty="0"/>
              <a:t> </a:t>
            </a:r>
            <a:r>
              <a:rPr lang="en-GB" dirty="0" err="1"/>
              <a:t>partnerite</a:t>
            </a:r>
            <a:r>
              <a:rPr lang="en-GB" dirty="0"/>
              <a:t> </a:t>
            </a:r>
            <a:r>
              <a:rPr lang="en-GB" dirty="0" err="1"/>
              <a:t>vahel</a:t>
            </a:r>
            <a:endParaRPr lang="en-GB" dirty="0"/>
          </a:p>
          <a:p>
            <a:r>
              <a:rPr lang="en-GB" dirty="0"/>
              <a:t>NEET-</a:t>
            </a:r>
            <a:r>
              <a:rPr lang="en-GB" dirty="0" err="1"/>
              <a:t>noorte</a:t>
            </a:r>
            <a:r>
              <a:rPr lang="en-GB" dirty="0"/>
              <a:t> </a:t>
            </a:r>
            <a:r>
              <a:rPr lang="en-GB" dirty="0" err="1"/>
              <a:t>kaasamine</a:t>
            </a:r>
            <a:r>
              <a:rPr lang="en-GB" dirty="0"/>
              <a:t> </a:t>
            </a:r>
            <a:r>
              <a:rPr lang="en-GB" dirty="0" err="1"/>
              <a:t>projekti</a:t>
            </a:r>
            <a:endParaRPr lang="en-GB" dirty="0"/>
          </a:p>
        </p:txBody>
      </p:sp>
      <p:sp>
        <p:nvSpPr>
          <p:cNvPr id="5" name="Date Placeholder 4">
            <a:extLst>
              <a:ext uri="{FF2B5EF4-FFF2-40B4-BE49-F238E27FC236}">
                <a16:creationId xmlns:a16="http://schemas.microsoft.com/office/drawing/2014/main" id="{F8407C7B-8319-4AA1-A55A-A0B4CA35D0EA}"/>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pic>
        <p:nvPicPr>
          <p:cNvPr id="2050" name="Picture 2" descr="Image result for working on research">
            <a:extLst>
              <a:ext uri="{FF2B5EF4-FFF2-40B4-BE49-F238E27FC236}">
                <a16:creationId xmlns:a16="http://schemas.microsoft.com/office/drawing/2014/main" id="{A9C44161-5B16-48AC-9FC6-E911CE839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1694994"/>
            <a:ext cx="5701488" cy="32336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38FB06-EA11-48F0-AA83-B81F553E3EAE}"/>
              </a:ext>
            </a:extLst>
          </p:cNvPr>
          <p:cNvSpPr txBox="1"/>
          <p:nvPr/>
        </p:nvSpPr>
        <p:spPr>
          <a:xfrm>
            <a:off x="9912425" y="4894592"/>
            <a:ext cx="2577947" cy="246221"/>
          </a:xfrm>
          <a:prstGeom prst="rect">
            <a:avLst/>
          </a:prstGeom>
          <a:noFill/>
        </p:spPr>
        <p:txBody>
          <a:bodyPr wrap="square" rtlCol="0">
            <a:spAutoFit/>
          </a:bodyPr>
          <a:lstStyle/>
          <a:p>
            <a:r>
              <a:rPr lang="en-GB" sz="1000" dirty="0"/>
              <a:t>Source: </a:t>
            </a:r>
            <a:r>
              <a:rPr lang="en-GB" sz="1000" dirty="0">
                <a:hlinkClick r:id="rId4"/>
              </a:rPr>
              <a:t>https://custom-writing.org</a:t>
            </a:r>
            <a:endParaRPr lang="en-GB" sz="1000" dirty="0"/>
          </a:p>
        </p:txBody>
      </p:sp>
    </p:spTree>
    <p:extLst>
      <p:ext uri="{BB962C8B-B14F-4D97-AF65-F5344CB8AC3E}">
        <p14:creationId xmlns:p14="http://schemas.microsoft.com/office/powerpoint/2010/main" val="78983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035D-C60A-438D-980C-BD7AEDEEE6A9}"/>
              </a:ext>
            </a:extLst>
          </p:cNvPr>
          <p:cNvSpPr>
            <a:spLocks noGrp="1"/>
          </p:cNvSpPr>
          <p:nvPr>
            <p:ph type="title"/>
          </p:nvPr>
        </p:nvSpPr>
        <p:spPr>
          <a:xfrm>
            <a:off x="1473200" y="1047404"/>
            <a:ext cx="10515600" cy="643284"/>
          </a:xfrm>
        </p:spPr>
        <p:txBody>
          <a:bodyPr/>
          <a:lstStyle/>
          <a:p>
            <a:r>
              <a:rPr lang="en-GB" b="1" dirty="0"/>
              <a:t>II </a:t>
            </a:r>
            <a:r>
              <a:rPr lang="en-GB" b="1" dirty="0" err="1"/>
              <a:t>Õppeetapp</a:t>
            </a:r>
            <a:endParaRPr lang="en-GB" b="1" dirty="0"/>
          </a:p>
        </p:txBody>
      </p:sp>
      <p:sp>
        <p:nvSpPr>
          <p:cNvPr id="3" name="Content Placeholder 2">
            <a:extLst>
              <a:ext uri="{FF2B5EF4-FFF2-40B4-BE49-F238E27FC236}">
                <a16:creationId xmlns:a16="http://schemas.microsoft.com/office/drawing/2014/main" id="{0D285F56-89FD-4DD0-9554-38B2373E30CD}"/>
              </a:ext>
            </a:extLst>
          </p:cNvPr>
          <p:cNvSpPr>
            <a:spLocks noGrp="1"/>
          </p:cNvSpPr>
          <p:nvPr>
            <p:ph sz="half" idx="1"/>
          </p:nvPr>
        </p:nvSpPr>
        <p:spPr>
          <a:xfrm>
            <a:off x="838199" y="1847850"/>
            <a:ext cx="5181600" cy="4351338"/>
          </a:xfrm>
        </p:spPr>
        <p:txBody>
          <a:bodyPr/>
          <a:lstStyle/>
          <a:p>
            <a:pPr marL="0" indent="0">
              <a:buNone/>
            </a:pPr>
            <a:r>
              <a:rPr lang="en-GB" dirty="0" err="1"/>
              <a:t>Projektis</a:t>
            </a:r>
            <a:r>
              <a:rPr lang="en-GB" dirty="0"/>
              <a:t> </a:t>
            </a:r>
            <a:r>
              <a:rPr lang="en-GB" dirty="0" err="1"/>
              <a:t>osalevate</a:t>
            </a:r>
            <a:r>
              <a:rPr lang="en-GB" dirty="0"/>
              <a:t> </a:t>
            </a:r>
            <a:r>
              <a:rPr lang="en-GB" dirty="0" err="1"/>
              <a:t>noorte</a:t>
            </a:r>
            <a:r>
              <a:rPr lang="en-GB" dirty="0"/>
              <a:t> </a:t>
            </a:r>
            <a:r>
              <a:rPr lang="en-GB" dirty="0" err="1"/>
              <a:t>ettevalmistus</a:t>
            </a:r>
            <a:r>
              <a:rPr lang="en-GB" dirty="0"/>
              <a:t>, mis </a:t>
            </a:r>
            <a:r>
              <a:rPr lang="en-GB" dirty="0" err="1"/>
              <a:t>hõlmab</a:t>
            </a:r>
            <a:r>
              <a:rPr lang="en-GB" dirty="0"/>
              <a:t>:</a:t>
            </a:r>
          </a:p>
          <a:p>
            <a:r>
              <a:rPr lang="en-GB" dirty="0" err="1"/>
              <a:t>Loengusarja</a:t>
            </a:r>
            <a:r>
              <a:rPr lang="en-GB" dirty="0"/>
              <a:t> </a:t>
            </a:r>
            <a:r>
              <a:rPr lang="en-GB" dirty="0" err="1"/>
              <a:t>neljas</a:t>
            </a:r>
            <a:r>
              <a:rPr lang="en-GB" dirty="0"/>
              <a:t> </a:t>
            </a:r>
            <a:r>
              <a:rPr lang="en-GB" dirty="0" err="1"/>
              <a:t>rohelises</a:t>
            </a:r>
            <a:r>
              <a:rPr lang="en-GB" dirty="0"/>
              <a:t> </a:t>
            </a:r>
            <a:r>
              <a:rPr lang="en-GB" dirty="0" err="1"/>
              <a:t>töövaldkonnas</a:t>
            </a:r>
            <a:r>
              <a:rPr lang="en-GB" dirty="0"/>
              <a:t> </a:t>
            </a:r>
            <a:r>
              <a:rPr lang="en-GB" dirty="0" err="1"/>
              <a:t>ning</a:t>
            </a:r>
            <a:r>
              <a:rPr lang="en-GB" dirty="0"/>
              <a:t> </a:t>
            </a:r>
            <a:r>
              <a:rPr lang="en-GB" dirty="0" err="1"/>
              <a:t>ettevõtlusest</a:t>
            </a:r>
            <a:r>
              <a:rPr lang="en-GB" dirty="0"/>
              <a:t> (</a:t>
            </a:r>
            <a:r>
              <a:rPr lang="en-GB" dirty="0" err="1"/>
              <a:t>äriinnovasioonist</a:t>
            </a:r>
            <a:r>
              <a:rPr lang="en-GB" dirty="0"/>
              <a:t>)</a:t>
            </a:r>
          </a:p>
          <a:p>
            <a:r>
              <a:rPr lang="en-GB" dirty="0" err="1"/>
              <a:t>Õppereisi</a:t>
            </a:r>
            <a:r>
              <a:rPr lang="en-GB" dirty="0"/>
              <a:t> </a:t>
            </a:r>
            <a:r>
              <a:rPr lang="en-GB" dirty="0" err="1"/>
              <a:t>projekti</a:t>
            </a:r>
            <a:r>
              <a:rPr lang="en-GB" dirty="0"/>
              <a:t> </a:t>
            </a:r>
            <a:r>
              <a:rPr lang="en-GB" dirty="0" err="1"/>
              <a:t>partnerriiki</a:t>
            </a:r>
            <a:r>
              <a:rPr lang="en-GB" dirty="0"/>
              <a:t> </a:t>
            </a:r>
            <a:r>
              <a:rPr lang="en-GB" dirty="0" err="1"/>
              <a:t>tutvumaks</a:t>
            </a:r>
            <a:r>
              <a:rPr lang="en-GB" dirty="0"/>
              <a:t> </a:t>
            </a:r>
            <a:r>
              <a:rPr lang="en-GB" dirty="0" err="1"/>
              <a:t>sealsete</a:t>
            </a:r>
            <a:r>
              <a:rPr lang="en-GB" dirty="0"/>
              <a:t> </a:t>
            </a:r>
            <a:r>
              <a:rPr lang="en-GB" dirty="0" err="1"/>
              <a:t>heade</a:t>
            </a:r>
            <a:r>
              <a:rPr lang="en-GB" dirty="0"/>
              <a:t> </a:t>
            </a:r>
            <a:r>
              <a:rPr lang="en-GB" dirty="0" err="1"/>
              <a:t>praktikatega</a:t>
            </a:r>
            <a:endParaRPr lang="en-GB" dirty="0"/>
          </a:p>
          <a:p>
            <a:r>
              <a:rPr lang="en-GB" dirty="0" err="1"/>
              <a:t>Kuuajalist</a:t>
            </a:r>
            <a:r>
              <a:rPr lang="en-GB" dirty="0"/>
              <a:t> </a:t>
            </a:r>
            <a:r>
              <a:rPr lang="en-GB" dirty="0" err="1"/>
              <a:t>praktikat</a:t>
            </a:r>
            <a:r>
              <a:rPr lang="en-GB" dirty="0"/>
              <a:t> </a:t>
            </a:r>
            <a:r>
              <a:rPr lang="en-GB" dirty="0" err="1"/>
              <a:t>projekti</a:t>
            </a:r>
            <a:r>
              <a:rPr lang="en-GB" dirty="0"/>
              <a:t> </a:t>
            </a:r>
            <a:r>
              <a:rPr lang="en-GB" dirty="0" err="1"/>
              <a:t>partnerriigis</a:t>
            </a:r>
            <a:r>
              <a:rPr lang="en-GB" dirty="0"/>
              <a:t> (</a:t>
            </a:r>
            <a:r>
              <a:rPr lang="en-GB" dirty="0" err="1"/>
              <a:t>igast</a:t>
            </a:r>
            <a:r>
              <a:rPr lang="en-GB" dirty="0"/>
              <a:t> </a:t>
            </a:r>
            <a:r>
              <a:rPr lang="en-GB" dirty="0" err="1"/>
              <a:t>riigist</a:t>
            </a:r>
            <a:r>
              <a:rPr lang="en-GB" dirty="0"/>
              <a:t> </a:t>
            </a:r>
            <a:r>
              <a:rPr lang="en-GB" dirty="0" err="1"/>
              <a:t>osaleb</a:t>
            </a:r>
            <a:r>
              <a:rPr lang="en-GB" dirty="0"/>
              <a:t> 12 </a:t>
            </a:r>
            <a:r>
              <a:rPr lang="en-GB" dirty="0" err="1"/>
              <a:t>noort</a:t>
            </a:r>
            <a:r>
              <a:rPr lang="en-GB" dirty="0"/>
              <a:t>)</a:t>
            </a:r>
          </a:p>
        </p:txBody>
      </p:sp>
      <p:sp>
        <p:nvSpPr>
          <p:cNvPr id="5" name="Date Placeholder 4">
            <a:extLst>
              <a:ext uri="{FF2B5EF4-FFF2-40B4-BE49-F238E27FC236}">
                <a16:creationId xmlns:a16="http://schemas.microsoft.com/office/drawing/2014/main" id="{F8407C7B-8319-4AA1-A55A-A0B4CA35D0EA}"/>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pic>
        <p:nvPicPr>
          <p:cNvPr id="1026" name="Picture 2" descr="Related image">
            <a:extLst>
              <a:ext uri="{FF2B5EF4-FFF2-40B4-BE49-F238E27FC236}">
                <a16:creationId xmlns:a16="http://schemas.microsoft.com/office/drawing/2014/main" id="{EBB80A1A-FF89-4C62-994B-EC7D4ADBF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826" y="1597446"/>
            <a:ext cx="5803973" cy="4155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3B4492B-F2B6-4845-8CFA-8E3DCFD80125}"/>
              </a:ext>
            </a:extLst>
          </p:cNvPr>
          <p:cNvSpPr txBox="1"/>
          <p:nvPr/>
        </p:nvSpPr>
        <p:spPr>
          <a:xfrm>
            <a:off x="5420299" y="5708225"/>
            <a:ext cx="6568501" cy="246221"/>
          </a:xfrm>
          <a:prstGeom prst="rect">
            <a:avLst/>
          </a:prstGeom>
          <a:noFill/>
        </p:spPr>
        <p:txBody>
          <a:bodyPr wrap="square" rtlCol="0">
            <a:spAutoFit/>
          </a:bodyPr>
          <a:lstStyle/>
          <a:p>
            <a:pPr algn="r"/>
            <a:r>
              <a:rPr lang="en-GB" sz="1000" dirty="0"/>
              <a:t>Source: Welcome Centre Germany</a:t>
            </a:r>
          </a:p>
        </p:txBody>
      </p:sp>
    </p:spTree>
    <p:extLst>
      <p:ext uri="{BB962C8B-B14F-4D97-AF65-F5344CB8AC3E}">
        <p14:creationId xmlns:p14="http://schemas.microsoft.com/office/powerpoint/2010/main" val="377896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035D-C60A-438D-980C-BD7AEDEEE6A9}"/>
              </a:ext>
            </a:extLst>
          </p:cNvPr>
          <p:cNvSpPr>
            <a:spLocks noGrp="1"/>
          </p:cNvSpPr>
          <p:nvPr>
            <p:ph type="title"/>
          </p:nvPr>
        </p:nvSpPr>
        <p:spPr>
          <a:xfrm>
            <a:off x="1473200" y="1047404"/>
            <a:ext cx="10515600" cy="643284"/>
          </a:xfrm>
        </p:spPr>
        <p:txBody>
          <a:bodyPr/>
          <a:lstStyle/>
          <a:p>
            <a:r>
              <a:rPr lang="en-GB" b="1" dirty="0"/>
              <a:t>III </a:t>
            </a:r>
            <a:r>
              <a:rPr lang="en-GB" b="1" dirty="0" err="1"/>
              <a:t>Rakendus</a:t>
            </a:r>
            <a:endParaRPr lang="en-GB" b="1" dirty="0"/>
          </a:p>
        </p:txBody>
      </p:sp>
      <p:sp>
        <p:nvSpPr>
          <p:cNvPr id="3" name="Content Placeholder 2">
            <a:extLst>
              <a:ext uri="{FF2B5EF4-FFF2-40B4-BE49-F238E27FC236}">
                <a16:creationId xmlns:a16="http://schemas.microsoft.com/office/drawing/2014/main" id="{0D285F56-89FD-4DD0-9554-38B2373E30CD}"/>
              </a:ext>
            </a:extLst>
          </p:cNvPr>
          <p:cNvSpPr>
            <a:spLocks noGrp="1"/>
          </p:cNvSpPr>
          <p:nvPr>
            <p:ph sz="half" idx="1"/>
          </p:nvPr>
        </p:nvSpPr>
        <p:spPr>
          <a:xfrm>
            <a:off x="838199" y="1847850"/>
            <a:ext cx="5181600" cy="4351338"/>
          </a:xfrm>
        </p:spPr>
        <p:txBody>
          <a:bodyPr/>
          <a:lstStyle/>
          <a:p>
            <a:pPr marL="0" indent="0">
              <a:buNone/>
            </a:pPr>
            <a:r>
              <a:rPr lang="en-GB" dirty="0"/>
              <a:t>NEET </a:t>
            </a:r>
            <a:r>
              <a:rPr lang="en-GB" dirty="0" err="1"/>
              <a:t>noored</a:t>
            </a:r>
            <a:r>
              <a:rPr lang="en-GB" dirty="0"/>
              <a:t> 6-kuulisel </a:t>
            </a:r>
            <a:r>
              <a:rPr lang="en-GB" dirty="0" err="1"/>
              <a:t>praktikal</a:t>
            </a:r>
            <a:r>
              <a:rPr lang="en-GB" dirty="0"/>
              <a:t> </a:t>
            </a:r>
            <a:r>
              <a:rPr lang="en-GB" dirty="0" err="1"/>
              <a:t>oma</a:t>
            </a:r>
            <a:r>
              <a:rPr lang="en-GB" dirty="0"/>
              <a:t> </a:t>
            </a:r>
            <a:r>
              <a:rPr lang="en-GB" dirty="0" err="1"/>
              <a:t>koduriigis</a:t>
            </a:r>
            <a:r>
              <a:rPr lang="en-GB" dirty="0"/>
              <a:t> </a:t>
            </a:r>
            <a:r>
              <a:rPr lang="en-GB" dirty="0" err="1"/>
              <a:t>rohelist</a:t>
            </a:r>
            <a:r>
              <a:rPr lang="en-GB" dirty="0"/>
              <a:t> </a:t>
            </a:r>
            <a:r>
              <a:rPr lang="en-GB" dirty="0" err="1"/>
              <a:t>majandust</a:t>
            </a:r>
            <a:r>
              <a:rPr lang="en-GB" dirty="0"/>
              <a:t> </a:t>
            </a:r>
            <a:r>
              <a:rPr lang="en-GB" dirty="0" err="1"/>
              <a:t>edendavas</a:t>
            </a:r>
            <a:r>
              <a:rPr lang="en-GB" dirty="0"/>
              <a:t> </a:t>
            </a:r>
            <a:r>
              <a:rPr lang="en-GB" dirty="0" err="1"/>
              <a:t>kohalikus</a:t>
            </a:r>
            <a:r>
              <a:rPr lang="en-GB" dirty="0"/>
              <a:t> </a:t>
            </a:r>
            <a:r>
              <a:rPr lang="en-GB" dirty="0" err="1"/>
              <a:t>ettevõttes</a:t>
            </a:r>
            <a:r>
              <a:rPr lang="en-GB" dirty="0"/>
              <a:t>.</a:t>
            </a:r>
          </a:p>
          <a:p>
            <a:pPr marL="0" indent="0">
              <a:buNone/>
            </a:pPr>
            <a:endParaRPr lang="en-GB" dirty="0"/>
          </a:p>
          <a:p>
            <a:pPr marL="0" indent="0">
              <a:buNone/>
            </a:pPr>
            <a:r>
              <a:rPr lang="et-EE" dirty="0"/>
              <a:t>Selles etapis juhendavad neid ka eksperdid ja osalejatel on võimalus jagada ja vahetada oma ideid, selleks loodud veebipõhisel platvormil. </a:t>
            </a:r>
          </a:p>
          <a:p>
            <a:pPr marL="0" indent="0">
              <a:buNone/>
            </a:pPr>
            <a:r>
              <a:rPr lang="en-GB" dirty="0"/>
              <a:t> </a:t>
            </a:r>
          </a:p>
        </p:txBody>
      </p:sp>
      <p:sp>
        <p:nvSpPr>
          <p:cNvPr id="5" name="Date Placeholder 4">
            <a:extLst>
              <a:ext uri="{FF2B5EF4-FFF2-40B4-BE49-F238E27FC236}">
                <a16:creationId xmlns:a16="http://schemas.microsoft.com/office/drawing/2014/main" id="{F8407C7B-8319-4AA1-A55A-A0B4CA35D0EA}"/>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pic>
        <p:nvPicPr>
          <p:cNvPr id="9" name="Picture 8">
            <a:extLst>
              <a:ext uri="{FF2B5EF4-FFF2-40B4-BE49-F238E27FC236}">
                <a16:creationId xmlns:a16="http://schemas.microsoft.com/office/drawing/2014/main" id="{FDDEEF3A-6AAA-4E9B-B327-42776CDB4ED4}"/>
              </a:ext>
            </a:extLst>
          </p:cNvPr>
          <p:cNvPicPr>
            <a:picLocks noChangeAspect="1"/>
          </p:cNvPicPr>
          <p:nvPr/>
        </p:nvPicPr>
        <p:blipFill>
          <a:blip r:embed="rId3"/>
          <a:stretch>
            <a:fillRect/>
          </a:stretch>
        </p:blipFill>
        <p:spPr>
          <a:xfrm>
            <a:off x="5770082" y="1369046"/>
            <a:ext cx="6063389" cy="4613113"/>
          </a:xfrm>
          <a:prstGeom prst="rect">
            <a:avLst/>
          </a:prstGeom>
        </p:spPr>
      </p:pic>
    </p:spTree>
    <p:extLst>
      <p:ext uri="{BB962C8B-B14F-4D97-AF65-F5344CB8AC3E}">
        <p14:creationId xmlns:p14="http://schemas.microsoft.com/office/powerpoint/2010/main" val="29249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035D-C60A-438D-980C-BD7AEDEEE6A9}"/>
              </a:ext>
            </a:extLst>
          </p:cNvPr>
          <p:cNvSpPr>
            <a:spLocks noGrp="1"/>
          </p:cNvSpPr>
          <p:nvPr>
            <p:ph type="title"/>
          </p:nvPr>
        </p:nvSpPr>
        <p:spPr>
          <a:xfrm>
            <a:off x="1473200" y="1047404"/>
            <a:ext cx="10515600" cy="643284"/>
          </a:xfrm>
        </p:spPr>
        <p:txBody>
          <a:bodyPr/>
          <a:lstStyle/>
          <a:p>
            <a:r>
              <a:rPr lang="en-GB" b="1" dirty="0"/>
              <a:t>IV </a:t>
            </a:r>
            <a:r>
              <a:rPr lang="en-GB" b="1" dirty="0" err="1"/>
              <a:t>Avalikkuse</a:t>
            </a:r>
            <a:r>
              <a:rPr lang="en-GB" b="1" dirty="0"/>
              <a:t> </a:t>
            </a:r>
            <a:r>
              <a:rPr lang="en-GB" b="1" dirty="0" err="1"/>
              <a:t>teavitamine</a:t>
            </a:r>
            <a:endParaRPr lang="en-GB" b="1" dirty="0"/>
          </a:p>
        </p:txBody>
      </p:sp>
      <p:sp>
        <p:nvSpPr>
          <p:cNvPr id="3" name="Content Placeholder 2">
            <a:extLst>
              <a:ext uri="{FF2B5EF4-FFF2-40B4-BE49-F238E27FC236}">
                <a16:creationId xmlns:a16="http://schemas.microsoft.com/office/drawing/2014/main" id="{0D285F56-89FD-4DD0-9554-38B2373E30CD}"/>
              </a:ext>
            </a:extLst>
          </p:cNvPr>
          <p:cNvSpPr>
            <a:spLocks noGrp="1"/>
          </p:cNvSpPr>
          <p:nvPr>
            <p:ph sz="half" idx="1"/>
          </p:nvPr>
        </p:nvSpPr>
        <p:spPr>
          <a:xfrm>
            <a:off x="838199" y="1847850"/>
            <a:ext cx="5181600" cy="4351338"/>
          </a:xfrm>
        </p:spPr>
        <p:txBody>
          <a:bodyPr/>
          <a:lstStyle/>
          <a:p>
            <a:pPr marL="0" indent="0">
              <a:buNone/>
            </a:pPr>
            <a:r>
              <a:rPr lang="en-GB" dirty="0" err="1"/>
              <a:t>Projekti</a:t>
            </a:r>
            <a:r>
              <a:rPr lang="en-GB" dirty="0"/>
              <a:t> </a:t>
            </a:r>
            <a:r>
              <a:rPr lang="en-GB" dirty="0" err="1"/>
              <a:t>tegevusi</a:t>
            </a:r>
            <a:r>
              <a:rPr lang="en-GB" dirty="0"/>
              <a:t> </a:t>
            </a:r>
            <a:r>
              <a:rPr lang="en-GB" dirty="0" err="1"/>
              <a:t>ja</a:t>
            </a:r>
            <a:r>
              <a:rPr lang="en-GB" dirty="0"/>
              <a:t> </a:t>
            </a:r>
            <a:r>
              <a:rPr lang="en-GB" dirty="0" err="1"/>
              <a:t>tulemusi</a:t>
            </a:r>
            <a:r>
              <a:rPr lang="en-GB" dirty="0"/>
              <a:t> </a:t>
            </a:r>
            <a:r>
              <a:rPr lang="en-GB" dirty="0" err="1"/>
              <a:t>jagatakse</a:t>
            </a:r>
            <a:r>
              <a:rPr lang="en-GB" dirty="0"/>
              <a:t> </a:t>
            </a:r>
            <a:r>
              <a:rPr lang="en-GB" dirty="0" err="1"/>
              <a:t>avalikkusega</a:t>
            </a:r>
            <a:r>
              <a:rPr lang="en-GB" dirty="0"/>
              <a:t>. NEET </a:t>
            </a:r>
            <a:r>
              <a:rPr lang="en-GB" dirty="0" err="1"/>
              <a:t>noorte</a:t>
            </a:r>
            <a:r>
              <a:rPr lang="en-GB" dirty="0"/>
              <a:t> </a:t>
            </a:r>
            <a:r>
              <a:rPr lang="en-GB" dirty="0" err="1"/>
              <a:t>julgustamine</a:t>
            </a:r>
            <a:r>
              <a:rPr lang="en-GB" dirty="0"/>
              <a:t> </a:t>
            </a:r>
            <a:r>
              <a:rPr lang="en-GB" dirty="0" err="1"/>
              <a:t>laiemalt</a:t>
            </a:r>
            <a:r>
              <a:rPr lang="en-GB" dirty="0"/>
              <a:t>. </a:t>
            </a:r>
          </a:p>
          <a:p>
            <a:pPr marL="0" indent="0">
              <a:buNone/>
            </a:pPr>
            <a:r>
              <a:rPr lang="en-GB" dirty="0" err="1"/>
              <a:t>Sidusrühmade</a:t>
            </a:r>
            <a:r>
              <a:rPr lang="en-GB" dirty="0"/>
              <a:t> </a:t>
            </a:r>
            <a:r>
              <a:rPr lang="en-GB" dirty="0" err="1"/>
              <a:t>kaasamine</a:t>
            </a:r>
            <a:r>
              <a:rPr lang="en-GB" dirty="0"/>
              <a:t>. </a:t>
            </a:r>
          </a:p>
        </p:txBody>
      </p:sp>
      <p:sp>
        <p:nvSpPr>
          <p:cNvPr id="5" name="Date Placeholder 4">
            <a:extLst>
              <a:ext uri="{FF2B5EF4-FFF2-40B4-BE49-F238E27FC236}">
                <a16:creationId xmlns:a16="http://schemas.microsoft.com/office/drawing/2014/main" id="{F8407C7B-8319-4AA1-A55A-A0B4CA35D0EA}"/>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pic>
        <p:nvPicPr>
          <p:cNvPr id="3074" name="Picture 2" descr="Image result for public speaking">
            <a:extLst>
              <a:ext uri="{FF2B5EF4-FFF2-40B4-BE49-F238E27FC236}">
                <a16:creationId xmlns:a16="http://schemas.microsoft.com/office/drawing/2014/main" id="{F2DBFE22-E466-45FA-BF78-E93AF7AD34B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79044" y="1966110"/>
            <a:ext cx="6088570" cy="31104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B9659CE-1283-49DF-9C96-B643860C5B02}"/>
              </a:ext>
            </a:extLst>
          </p:cNvPr>
          <p:cNvSpPr txBox="1"/>
          <p:nvPr/>
        </p:nvSpPr>
        <p:spPr>
          <a:xfrm>
            <a:off x="10281185" y="5071723"/>
            <a:ext cx="1707615" cy="246221"/>
          </a:xfrm>
          <a:prstGeom prst="rect">
            <a:avLst/>
          </a:prstGeom>
          <a:noFill/>
        </p:spPr>
        <p:txBody>
          <a:bodyPr wrap="square" rtlCol="0">
            <a:spAutoFit/>
          </a:bodyPr>
          <a:lstStyle/>
          <a:p>
            <a:r>
              <a:rPr lang="en-GB" sz="1000" dirty="0">
                <a:hlinkClick r:id="rId4"/>
              </a:rPr>
              <a:t>Source: https://jomat.co.za</a:t>
            </a:r>
            <a:endParaRPr lang="en-GB" sz="1000" dirty="0"/>
          </a:p>
        </p:txBody>
      </p:sp>
    </p:spTree>
    <p:extLst>
      <p:ext uri="{BB962C8B-B14F-4D97-AF65-F5344CB8AC3E}">
        <p14:creationId xmlns:p14="http://schemas.microsoft.com/office/powerpoint/2010/main" val="97625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C2B1-5F85-44B8-91A9-FFE6CE402AB1}"/>
              </a:ext>
            </a:extLst>
          </p:cNvPr>
          <p:cNvSpPr>
            <a:spLocks noGrp="1"/>
          </p:cNvSpPr>
          <p:nvPr>
            <p:ph type="title"/>
          </p:nvPr>
        </p:nvSpPr>
        <p:spPr>
          <a:xfrm>
            <a:off x="838200" y="951509"/>
            <a:ext cx="10515600" cy="643284"/>
          </a:xfrm>
        </p:spPr>
        <p:txBody>
          <a:bodyPr/>
          <a:lstStyle/>
          <a:p>
            <a:r>
              <a:rPr lang="et-EE" dirty="0"/>
              <a:t>Projekti väljundid</a:t>
            </a:r>
          </a:p>
        </p:txBody>
      </p:sp>
      <p:sp>
        <p:nvSpPr>
          <p:cNvPr id="3" name="Content Placeholder 2">
            <a:extLst>
              <a:ext uri="{FF2B5EF4-FFF2-40B4-BE49-F238E27FC236}">
                <a16:creationId xmlns:a16="http://schemas.microsoft.com/office/drawing/2014/main" id="{A8C3AAB7-7FBF-474A-859C-2ED1DFE42DC2}"/>
              </a:ext>
            </a:extLst>
          </p:cNvPr>
          <p:cNvSpPr>
            <a:spLocks noGrp="1"/>
          </p:cNvSpPr>
          <p:nvPr>
            <p:ph sz="half" idx="1"/>
          </p:nvPr>
        </p:nvSpPr>
        <p:spPr>
          <a:xfrm>
            <a:off x="838199" y="2035410"/>
            <a:ext cx="5181600" cy="4351338"/>
          </a:xfrm>
        </p:spPr>
        <p:txBody>
          <a:bodyPr>
            <a:normAutofit/>
          </a:bodyPr>
          <a:lstStyle/>
          <a:p>
            <a:pPr marL="457200" indent="-457200">
              <a:buFont typeface="+mj-lt"/>
              <a:buAutoNum type="arabicPeriod"/>
            </a:pPr>
            <a:r>
              <a:rPr lang="et-EE" sz="2000" dirty="0"/>
              <a:t>Juhendi levitamine koolides</a:t>
            </a:r>
          </a:p>
          <a:p>
            <a:pPr marL="457200" indent="-457200">
              <a:buFont typeface="+mj-lt"/>
              <a:buAutoNum type="arabicPeriod"/>
            </a:pPr>
            <a:r>
              <a:rPr lang="et-EE" sz="2000" dirty="0"/>
              <a:t>Koolitused keskkonnaalastel teemadel</a:t>
            </a:r>
          </a:p>
          <a:p>
            <a:pPr marL="457200" indent="-457200">
              <a:buFont typeface="+mj-lt"/>
              <a:buAutoNum type="arabicPeriod"/>
            </a:pPr>
            <a:r>
              <a:rPr lang="et-EE" sz="2000" dirty="0"/>
              <a:t>Teabe</a:t>
            </a:r>
            <a:r>
              <a:rPr lang="en-GB" sz="2000" dirty="0" err="1"/>
              <a:t>vahetus</a:t>
            </a:r>
            <a:r>
              <a:rPr lang="en-GB" sz="2000" dirty="0"/>
              <a:t> </a:t>
            </a:r>
            <a:r>
              <a:rPr lang="en-GB" sz="2000" dirty="0" err="1"/>
              <a:t>partnerriikide</a:t>
            </a:r>
            <a:r>
              <a:rPr lang="en-GB" sz="2000" dirty="0"/>
              <a:t> </a:t>
            </a:r>
            <a:r>
              <a:rPr lang="en-GB" sz="2000" dirty="0" err="1"/>
              <a:t>vahel</a:t>
            </a:r>
            <a:endParaRPr lang="et-EE" sz="2000" dirty="0"/>
          </a:p>
          <a:p>
            <a:pPr marL="457200" indent="-457200">
              <a:buFont typeface="+mj-lt"/>
              <a:buAutoNum type="arabicPeriod"/>
            </a:pPr>
            <a:r>
              <a:rPr lang="et-EE" sz="2000" dirty="0"/>
              <a:t>Sobilike töökohade leidmine</a:t>
            </a:r>
          </a:p>
          <a:p>
            <a:pPr marL="457200" indent="-457200">
              <a:buFont typeface="+mj-lt"/>
              <a:buAutoNum type="arabicPeriod"/>
            </a:pPr>
            <a:r>
              <a:rPr lang="en-GB" sz="2000" dirty="0" err="1"/>
              <a:t>Äriline</a:t>
            </a:r>
            <a:r>
              <a:rPr lang="en-GB" sz="2000" dirty="0"/>
              <a:t>/</a:t>
            </a:r>
            <a:r>
              <a:rPr lang="en-GB" sz="2000" dirty="0" err="1"/>
              <a:t>Tehniline</a:t>
            </a:r>
            <a:r>
              <a:rPr lang="en-GB" sz="2000" dirty="0"/>
              <a:t> j</a:t>
            </a:r>
            <a:r>
              <a:rPr lang="et-EE" sz="2000" dirty="0"/>
              <a:t>uhendamine</a:t>
            </a:r>
            <a:r>
              <a:rPr lang="en-GB" sz="2000" dirty="0"/>
              <a:t> </a:t>
            </a:r>
            <a:r>
              <a:rPr lang="en-GB" sz="2000" dirty="0" err="1"/>
              <a:t>ettevõtluse</a:t>
            </a:r>
            <a:r>
              <a:rPr lang="en-GB" sz="2000" dirty="0"/>
              <a:t> </a:t>
            </a:r>
            <a:r>
              <a:rPr lang="en-GB" sz="2000" dirty="0" err="1"/>
              <a:t>soodustamiseks</a:t>
            </a:r>
            <a:endParaRPr lang="et-EE" sz="2000" dirty="0"/>
          </a:p>
          <a:p>
            <a:pPr marL="457200" indent="-457200">
              <a:buFont typeface="+mj-lt"/>
              <a:buAutoNum type="arabicPeriod"/>
            </a:pPr>
            <a:r>
              <a:rPr lang="en-GB" sz="2000" dirty="0" err="1"/>
              <a:t>Soovitused</a:t>
            </a:r>
            <a:r>
              <a:rPr lang="en-GB" sz="2000" dirty="0"/>
              <a:t> </a:t>
            </a:r>
            <a:r>
              <a:rPr lang="en-GB" sz="2000" dirty="0" err="1"/>
              <a:t>poliitika</a:t>
            </a:r>
            <a:r>
              <a:rPr lang="en-GB" sz="2000" dirty="0"/>
              <a:t> </a:t>
            </a:r>
            <a:r>
              <a:rPr lang="en-GB" sz="2000" dirty="0" err="1"/>
              <a:t>paremaks</a:t>
            </a:r>
            <a:r>
              <a:rPr lang="en-GB" sz="2000" dirty="0"/>
              <a:t> </a:t>
            </a:r>
            <a:r>
              <a:rPr lang="en-GB" sz="2000" dirty="0" err="1"/>
              <a:t>kujundamiseks</a:t>
            </a:r>
            <a:endParaRPr lang="et-EE" sz="2000" dirty="0"/>
          </a:p>
          <a:p>
            <a:pPr marL="457200" indent="-457200">
              <a:buFont typeface="+mj-lt"/>
              <a:buAutoNum type="arabicPeriod"/>
            </a:pPr>
            <a:r>
              <a:rPr lang="et-EE" sz="2000" dirty="0"/>
              <a:t>Sidusrühmade kaasamine </a:t>
            </a:r>
          </a:p>
        </p:txBody>
      </p:sp>
      <p:pic>
        <p:nvPicPr>
          <p:cNvPr id="7" name="Content Placeholder 6">
            <a:extLst>
              <a:ext uri="{FF2B5EF4-FFF2-40B4-BE49-F238E27FC236}">
                <a16:creationId xmlns:a16="http://schemas.microsoft.com/office/drawing/2014/main" id="{DA997819-DEA1-410F-BECB-9A8800F3A29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2029586"/>
            <a:ext cx="5181600" cy="3073830"/>
          </a:xfrm>
        </p:spPr>
      </p:pic>
      <p:sp>
        <p:nvSpPr>
          <p:cNvPr id="5" name="Date Placeholder 4">
            <a:extLst>
              <a:ext uri="{FF2B5EF4-FFF2-40B4-BE49-F238E27FC236}">
                <a16:creationId xmlns:a16="http://schemas.microsoft.com/office/drawing/2014/main" id="{8324EBA5-7D37-464F-B810-A76E90CEF5FD}"/>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8" name="TextBox 7">
            <a:extLst>
              <a:ext uri="{FF2B5EF4-FFF2-40B4-BE49-F238E27FC236}">
                <a16:creationId xmlns:a16="http://schemas.microsoft.com/office/drawing/2014/main" id="{D07C36FE-31AF-4C45-9AC5-34581BE57D70}"/>
              </a:ext>
            </a:extLst>
          </p:cNvPr>
          <p:cNvSpPr txBox="1"/>
          <p:nvPr/>
        </p:nvSpPr>
        <p:spPr>
          <a:xfrm>
            <a:off x="8763000" y="5100141"/>
            <a:ext cx="5181600" cy="230832"/>
          </a:xfrm>
          <a:prstGeom prst="rect">
            <a:avLst/>
          </a:prstGeom>
          <a:noFill/>
        </p:spPr>
        <p:txBody>
          <a:bodyPr wrap="square" rtlCol="0">
            <a:spAutoFit/>
          </a:bodyPr>
          <a:lstStyle/>
          <a:p>
            <a:r>
              <a:rPr lang="et-EE" sz="900" dirty="0">
                <a:hlinkClick r:id="rId4" tooltip="http://www.ebookextra.it/prendere-alle-macchine-dare-alle-persone-combattere-il-tecno-feudalesimo/"/>
              </a:rPr>
              <a:t>This Photo</a:t>
            </a:r>
            <a:r>
              <a:rPr lang="et-EE" sz="900" dirty="0"/>
              <a:t> by Unknown Author is licensed under </a:t>
            </a:r>
            <a:r>
              <a:rPr lang="et-EE" sz="900" dirty="0">
                <a:hlinkClick r:id="rId5" tooltip="https://creativecommons.org/licenses/by/3.0/"/>
              </a:rPr>
              <a:t>CC BY</a:t>
            </a:r>
            <a:endParaRPr lang="et-EE" sz="900" dirty="0"/>
          </a:p>
        </p:txBody>
      </p:sp>
    </p:spTree>
    <p:extLst>
      <p:ext uri="{BB962C8B-B14F-4D97-AF65-F5344CB8AC3E}">
        <p14:creationId xmlns:p14="http://schemas.microsoft.com/office/powerpoint/2010/main" val="200622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4FA9-F5E0-4996-8C66-B269A92A239A}"/>
              </a:ext>
            </a:extLst>
          </p:cNvPr>
          <p:cNvSpPr>
            <a:spLocks noGrp="1"/>
          </p:cNvSpPr>
          <p:nvPr>
            <p:ph type="title"/>
          </p:nvPr>
        </p:nvSpPr>
        <p:spPr/>
        <p:txBody>
          <a:bodyPr/>
          <a:lstStyle/>
          <a:p>
            <a:r>
              <a:rPr lang="et-EE" dirty="0"/>
              <a:t>YENESIS projekti erilisus</a:t>
            </a:r>
          </a:p>
        </p:txBody>
      </p:sp>
      <p:sp>
        <p:nvSpPr>
          <p:cNvPr id="3" name="Content Placeholder 2">
            <a:extLst>
              <a:ext uri="{FF2B5EF4-FFF2-40B4-BE49-F238E27FC236}">
                <a16:creationId xmlns:a16="http://schemas.microsoft.com/office/drawing/2014/main" id="{1E729432-FEBB-490C-BA4E-19652C46D7A9}"/>
              </a:ext>
            </a:extLst>
          </p:cNvPr>
          <p:cNvSpPr>
            <a:spLocks noGrp="1"/>
          </p:cNvSpPr>
          <p:nvPr>
            <p:ph sz="half" idx="1"/>
          </p:nvPr>
        </p:nvSpPr>
        <p:spPr/>
        <p:txBody>
          <a:bodyPr/>
          <a:lstStyle/>
          <a:p>
            <a:r>
              <a:rPr lang="et-EE" dirty="0"/>
              <a:t>E-õppe kursused ja kutseõppeprogrammid</a:t>
            </a:r>
          </a:p>
          <a:p>
            <a:r>
              <a:rPr lang="en-GB" dirty="0" err="1"/>
              <a:t>Noorte</a:t>
            </a:r>
            <a:r>
              <a:rPr lang="en-GB" dirty="0"/>
              <a:t> </a:t>
            </a:r>
            <a:r>
              <a:rPr lang="en-GB" dirty="0" err="1"/>
              <a:t>toetamine</a:t>
            </a:r>
            <a:r>
              <a:rPr lang="en-GB" dirty="0"/>
              <a:t> </a:t>
            </a:r>
            <a:r>
              <a:rPr lang="et-EE" dirty="0"/>
              <a:t>koolitamisest kuni töökoha leidmiseni </a:t>
            </a:r>
            <a:endParaRPr lang="en-GB" dirty="0"/>
          </a:p>
          <a:p>
            <a:r>
              <a:rPr lang="et-EE" dirty="0"/>
              <a:t>Edulugusi jagatakse sotsiaalmeedia platvormidel </a:t>
            </a:r>
          </a:p>
          <a:p>
            <a:r>
              <a:rPr lang="et-EE" dirty="0"/>
              <a:t>Veebipõhised kursused ja rohelised töökohad kättesaadavad laiemale rühmale</a:t>
            </a:r>
          </a:p>
          <a:p>
            <a:r>
              <a:rPr lang="et-EE" dirty="0"/>
              <a:t>Standa</a:t>
            </a:r>
            <a:r>
              <a:rPr lang="en-GB" dirty="0"/>
              <a:t>rt</a:t>
            </a:r>
            <a:r>
              <a:rPr lang="et-EE" dirty="0"/>
              <a:t>ne haridusprogramm</a:t>
            </a:r>
          </a:p>
        </p:txBody>
      </p:sp>
      <p:pic>
        <p:nvPicPr>
          <p:cNvPr id="7" name="Content Placeholder 6">
            <a:extLst>
              <a:ext uri="{FF2B5EF4-FFF2-40B4-BE49-F238E27FC236}">
                <a16:creationId xmlns:a16="http://schemas.microsoft.com/office/drawing/2014/main" id="{C7C9E9C8-A87D-4742-94A4-DA42DD279F8C}"/>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1287" b="99415" l="10000" r="90724">
                        <a14:foregroundMark x1="33816" y1="1988" x2="76645" y2="7485"/>
                        <a14:foregroundMark x1="76645" y1="7485" x2="85329" y2="21637"/>
                        <a14:foregroundMark x1="85329" y1="21637" x2="84671" y2="62105"/>
                        <a14:foregroundMark x1="84671" y1="62105" x2="80329" y2="80819"/>
                        <a14:foregroundMark x1="80329" y1="80819" x2="71513" y2="89942"/>
                        <a14:foregroundMark x1="71513" y1="89942" x2="52434" y2="93684"/>
                        <a14:foregroundMark x1="52434" y1="93684" x2="41974" y2="85848"/>
                        <a14:foregroundMark x1="41974" y1="85848" x2="34342" y2="73333"/>
                        <a14:foregroundMark x1="34342" y1="73333" x2="29145" y2="38363"/>
                        <a14:foregroundMark x1="29145" y1="38363" x2="29671" y2="20936"/>
                        <a14:foregroundMark x1="29671" y1="20936" x2="33224" y2="5497"/>
                        <a14:foregroundMark x1="33224" y1="5497" x2="33224" y2="2105"/>
                        <a14:foregroundMark x1="27368" y1="8070" x2="74211" y2="20702"/>
                        <a14:foregroundMark x1="74211" y1="20702" x2="95526" y2="33918"/>
                        <a14:foregroundMark x1="95526" y1="33918" x2="90855" y2="50643"/>
                        <a14:foregroundMark x1="90855" y1="50643" x2="56184" y2="47602"/>
                        <a14:foregroundMark x1="56184" y1="47602" x2="46118" y2="44094"/>
                        <a14:foregroundMark x1="46118" y1="44094" x2="29605" y2="16959"/>
                        <a14:foregroundMark x1="29605" y1="16959" x2="27039" y2="6784"/>
                        <a14:foregroundMark x1="40395" y1="32515" x2="53618" y2="21988"/>
                        <a14:foregroundMark x1="53618" y1="21988" x2="78224" y2="33801"/>
                        <a14:foregroundMark x1="78224" y1="33801" x2="79539" y2="51579"/>
                        <a14:foregroundMark x1="79539" y1="51579" x2="66974" y2="60936"/>
                        <a14:foregroundMark x1="66974" y1="60936" x2="51250" y2="56842"/>
                        <a14:foregroundMark x1="51250" y1="56842" x2="41184" y2="48772"/>
                        <a14:foregroundMark x1="41184" y1="48772" x2="34408" y2="33099"/>
                        <a14:foregroundMark x1="34408" y1="33099" x2="38421" y2="18129"/>
                        <a14:foregroundMark x1="38421" y1="18129" x2="48421" y2="18363"/>
                        <a14:foregroundMark x1="48421" y1="18363" x2="72434" y2="30175"/>
                        <a14:foregroundMark x1="48224" y1="22339" x2="60658" y2="20468"/>
                        <a14:foregroundMark x1="60658" y1="20468" x2="71711" y2="22690"/>
                        <a14:foregroundMark x1="71711" y1="22690" x2="80724" y2="37076"/>
                        <a14:foregroundMark x1="80724" y1="37076" x2="76316" y2="53801"/>
                        <a14:foregroundMark x1="76316" y1="53801" x2="64605" y2="55322"/>
                        <a14:foregroundMark x1="64605" y1="55322" x2="52895" y2="46316"/>
                        <a14:foregroundMark x1="52895" y1="46316" x2="50855" y2="30175"/>
                        <a14:foregroundMark x1="50855" y1="30175" x2="54803" y2="18830"/>
                        <a14:foregroundMark x1="35461" y1="14152" x2="50592" y2="12164"/>
                        <a14:foregroundMark x1="50592" y1="12164" x2="71184" y2="15439"/>
                        <a14:foregroundMark x1="71184" y1="15439" x2="75526" y2="29942"/>
                        <a14:foregroundMark x1="75526" y1="29942" x2="74605" y2="46433"/>
                        <a14:foregroundMark x1="74605" y1="46433" x2="63487" y2="56140"/>
                        <a14:foregroundMark x1="63487" y1="56140" x2="30395" y2="34386"/>
                        <a14:foregroundMark x1="30395" y1="34386" x2="32500" y2="18012"/>
                        <a14:foregroundMark x1="32500" y1="18012" x2="36053" y2="14503"/>
                        <a14:foregroundMark x1="35395" y1="16959" x2="45658" y2="16140"/>
                        <a14:foregroundMark x1="45658" y1="16140" x2="40987" y2="32749"/>
                        <a14:foregroundMark x1="40987" y1="32749" x2="34276" y2="20819"/>
                        <a14:foregroundMark x1="34276" y1="20819" x2="33816" y2="15322"/>
                        <a14:foregroundMark x1="52171" y1="18830" x2="61382" y2="18830"/>
                        <a14:foregroundMark x1="61382" y1="18830" x2="90066" y2="31462"/>
                        <a14:foregroundMark x1="90066" y1="31462" x2="81447" y2="42573"/>
                        <a14:foregroundMark x1="81447" y1="42573" x2="71382" y2="49123"/>
                        <a14:foregroundMark x1="71382" y1="49123" x2="60461" y2="48187"/>
                        <a14:foregroundMark x1="60461" y1="48187" x2="53882" y2="35439"/>
                        <a14:foregroundMark x1="53882" y1="35439" x2="53421" y2="22339"/>
                        <a14:foregroundMark x1="57632" y1="27602" x2="68816" y2="26667"/>
                        <a14:foregroundMark x1="68816" y1="26667" x2="77895" y2="34269"/>
                        <a14:foregroundMark x1="77895" y1="34269" x2="75461" y2="54386"/>
                        <a14:foregroundMark x1="75461" y1="54386" x2="65526" y2="58713"/>
                        <a14:foregroundMark x1="65526" y1="58713" x2="55461" y2="48538"/>
                        <a14:foregroundMark x1="55461" y1="48538" x2="52368" y2="31462"/>
                        <a14:foregroundMark x1="52368" y1="31462" x2="57368" y2="27602"/>
                        <a14:foregroundMark x1="36053" y1="17778" x2="46908" y2="14854"/>
                        <a14:foregroundMark x1="46908" y1="14854" x2="42763" y2="30526"/>
                        <a14:foregroundMark x1="42763" y1="30526" x2="35000" y2="18012"/>
                        <a14:foregroundMark x1="59803" y1="28304" x2="69671" y2="25614"/>
                        <a14:foregroundMark x1="69671" y1="25614" x2="77697" y2="33801"/>
                        <a14:foregroundMark x1="77697" y1="33801" x2="72500" y2="47719"/>
                        <a14:foregroundMark x1="72500" y1="47719" x2="63355" y2="50058"/>
                        <a14:foregroundMark x1="63355" y1="50058" x2="54934" y2="40585"/>
                        <a14:foregroundMark x1="54934" y1="40585" x2="56447" y2="24327"/>
                        <a14:foregroundMark x1="56447" y1="24327" x2="60987" y2="28304"/>
                        <a14:foregroundMark x1="59211" y1="30409" x2="59934" y2="31228"/>
                        <a14:foregroundMark x1="56184" y1="33450" x2="55987" y2="32515"/>
                        <a14:foregroundMark x1="62237" y1="24211" x2="73289" y2="24912"/>
                        <a14:foregroundMark x1="73289" y1="24912" x2="80592" y2="35789"/>
                        <a14:foregroundMark x1="80592" y1="35789" x2="70789" y2="46784"/>
                        <a14:foregroundMark x1="70789" y1="46784" x2="59803" y2="43509"/>
                        <a14:foregroundMark x1="59803" y1="43509" x2="55461" y2="28889"/>
                        <a14:foregroundMark x1="55461" y1="28889" x2="62829" y2="25263"/>
                        <a14:foregroundMark x1="71974" y1="38713" x2="58618" y2="36842"/>
                        <a14:foregroundMark x1="58618" y1="36842" x2="67105" y2="46316"/>
                        <a14:foregroundMark x1="67105" y1="46316" x2="71382" y2="38012"/>
                        <a14:foregroundMark x1="68421" y1="57778" x2="77105" y2="52281"/>
                        <a14:foregroundMark x1="77105" y1="52281" x2="82434" y2="65731"/>
                        <a14:foregroundMark x1="82434" y1="65731" x2="74605" y2="75673"/>
                        <a14:foregroundMark x1="74605" y1="75673" x2="64868" y2="69942"/>
                        <a14:foregroundMark x1="64868" y1="69942" x2="68421" y2="57193"/>
                        <a14:foregroundMark x1="66645" y1="55088" x2="75329" y2="49357"/>
                        <a14:foregroundMark x1="75329" y1="49357" x2="80263" y2="64444"/>
                        <a14:foregroundMark x1="80263" y1="64444" x2="72434" y2="75556"/>
                        <a14:foregroundMark x1="72434" y1="75556" x2="65132" y2="63509"/>
                        <a14:foregroundMark x1="65132" y1="63509" x2="66184" y2="53333"/>
                        <a14:foregroundMark x1="69408" y1="65731" x2="68947" y2="65029"/>
                        <a14:foregroundMark x1="68947" y1="63977" x2="78092" y2="68304"/>
                        <a14:foregroundMark x1="78092" y1="68304" x2="68355" y2="74854"/>
                        <a14:foregroundMark x1="68355" y1="74854" x2="69013" y2="64327"/>
                        <a14:foregroundMark x1="71776" y1="9240" x2="52566" y2="1287"/>
                        <a14:foregroundMark x1="52566" y1="1287" x2="61447" y2="7485"/>
                        <a14:foregroundMark x1="61447" y1="7485" x2="68355" y2="6667"/>
                        <a14:foregroundMark x1="31645" y1="44678" x2="41974" y2="43392"/>
                        <a14:foregroundMark x1="41974" y1="43392" x2="45461" y2="59532"/>
                        <a14:foregroundMark x1="45461" y1="59532" x2="36184" y2="67251"/>
                        <a14:foregroundMark x1="36184" y1="67251" x2="32566" y2="51930"/>
                        <a14:foregroundMark x1="32566" y1="51930" x2="32434" y2="42339"/>
                        <a14:foregroundMark x1="54013" y1="59298" x2="44408" y2="59766"/>
                        <a14:foregroundMark x1="44408" y1="59766" x2="38947" y2="74269"/>
                        <a14:foregroundMark x1="38947" y1="74269" x2="48289" y2="70409"/>
                        <a14:foregroundMark x1="48289" y1="70409" x2="52237" y2="59181"/>
                        <a14:foregroundMark x1="62368" y1="56842" x2="51447" y2="59883"/>
                        <a14:foregroundMark x1="51447" y1="59883" x2="46776" y2="76023"/>
                        <a14:foregroundMark x1="46776" y1="76023" x2="56118" y2="83626"/>
                        <a14:foregroundMark x1="56118" y1="83626" x2="64671" y2="77544"/>
                        <a14:foregroundMark x1="64671" y1="77544" x2="65395" y2="60702"/>
                        <a14:foregroundMark x1="65395" y1="60702" x2="61776" y2="55673"/>
                        <a14:foregroundMark x1="66776" y1="69240" x2="58750" y2="60000"/>
                        <a14:foregroundMark x1="58750" y1="60000" x2="54276" y2="75439"/>
                        <a14:foregroundMark x1="54276" y1="75439" x2="63158" y2="82807"/>
                        <a14:foregroundMark x1="63158" y1="82807" x2="67895" y2="68655"/>
                        <a14:foregroundMark x1="67895" y1="68655" x2="60132" y2="59766"/>
                        <a14:foregroundMark x1="60132" y1="59766" x2="58618" y2="59649"/>
                        <a14:foregroundMark x1="71250" y1="79883" x2="61842" y2="83158"/>
                        <a14:foregroundMark x1="61842" y1="83158" x2="68947" y2="79532"/>
                        <a14:foregroundMark x1="69013" y1="80351" x2="56842" y2="79883"/>
                        <a14:foregroundMark x1="56842" y1="79883" x2="54803" y2="95906"/>
                        <a14:foregroundMark x1="54803" y1="95906" x2="63882" y2="91111"/>
                        <a14:foregroundMark x1="63882" y1="91111" x2="69342" y2="81053"/>
                        <a14:foregroundMark x1="64539" y1="67135" x2="54934" y2="66199"/>
                        <a14:foregroundMark x1="54934" y1="66199" x2="58092" y2="81988"/>
                        <a14:foregroundMark x1="58092" y1="81988" x2="67434" y2="74269"/>
                        <a14:foregroundMark x1="67434" y1="74269" x2="61382" y2="63977"/>
                        <a14:foregroundMark x1="64211" y1="83158" x2="64211" y2="83041"/>
                        <a14:foregroundMark x1="63816" y1="83860" x2="63750" y2="83860"/>
                        <a14:foregroundMark x1="62434" y1="84211" x2="61776" y2="85263"/>
                        <a14:foregroundMark x1="61579" y1="87135" x2="65658" y2="94152"/>
                        <a14:foregroundMark x1="47632" y1="93801" x2="57434" y2="93450"/>
                        <a14:foregroundMark x1="57434" y1="93450" x2="47895" y2="99415"/>
                        <a14:foregroundMark x1="47895" y1="99415" x2="47829" y2="94035"/>
                        <a14:foregroundMark x1="52763" y1="92398" x2="49342" y2="76491"/>
                        <a14:foregroundMark x1="49342" y1="76491" x2="40197" y2="78830"/>
                        <a14:foregroundMark x1="40197" y1="78830" x2="45987" y2="91930"/>
                        <a14:foregroundMark x1="45987" y1="91930" x2="54342" y2="83743"/>
                        <a14:foregroundMark x1="54342" y1="83743" x2="48618" y2="75322"/>
                        <a14:foregroundMark x1="50263" y1="94152" x2="40855" y2="91462"/>
                        <a14:foregroundMark x1="40855" y1="91462" x2="50000" y2="92982"/>
                        <a14:foregroundMark x1="50000" y1="92982" x2="50000" y2="93801"/>
                        <a14:foregroundMark x1="49605" y1="93333" x2="41184" y2="84795"/>
                        <a14:foregroundMark x1="41184" y1="84795" x2="48026" y2="92632"/>
                        <a14:foregroundMark x1="40592" y1="85263" x2="39803" y2="81053"/>
                        <a14:foregroundMark x1="32368" y1="43626" x2="41842" y2="47719"/>
                        <a14:foregroundMark x1="41842" y1="47719" x2="41250" y2="64444"/>
                        <a14:foregroundMark x1="41250" y1="64444" x2="32763" y2="56959"/>
                        <a14:foregroundMark x1="32763" y1="56959" x2="32368" y2="43275"/>
                        <a14:foregroundMark x1="29211" y1="35205" x2="28816" y2="51813"/>
                        <a14:foregroundMark x1="28816" y1="51813" x2="31908" y2="67719"/>
                        <a14:foregroundMark x1="31908" y1="67719" x2="33092" y2="49825"/>
                        <a14:foregroundMark x1="33092" y1="49825" x2="29013" y2="34737"/>
                        <a14:foregroundMark x1="29013" y1="34737" x2="28816" y2="34737"/>
                        <a14:foregroundMark x1="31776" y1="30058" x2="27237" y2="45731"/>
                        <a14:foregroundMark x1="27237" y1="45731" x2="29934" y2="61754"/>
                        <a14:foregroundMark x1="29934" y1="61754" x2="35461" y2="75205"/>
                        <a14:foregroundMark x1="35461" y1="75205" x2="35592" y2="58713"/>
                        <a14:foregroundMark x1="35592" y1="58713" x2="31447" y2="29825"/>
                        <a14:foregroundMark x1="29408" y1="30175" x2="26776" y2="45965"/>
                        <a14:foregroundMark x1="26776" y1="45965" x2="29868" y2="30526"/>
                        <a14:foregroundMark x1="29868" y1="30526" x2="29803" y2="30526"/>
                        <a14:foregroundMark x1="70263" y1="80351" x2="61842" y2="89357"/>
                        <a14:foregroundMark x1="61842" y1="89357" x2="69737" y2="8105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33433" y="1646238"/>
            <a:ext cx="6380197" cy="3588861"/>
          </a:xfrm>
        </p:spPr>
      </p:pic>
      <p:sp>
        <p:nvSpPr>
          <p:cNvPr id="5" name="Date Placeholder 4">
            <a:extLst>
              <a:ext uri="{FF2B5EF4-FFF2-40B4-BE49-F238E27FC236}">
                <a16:creationId xmlns:a16="http://schemas.microsoft.com/office/drawing/2014/main" id="{17D0C4BC-C574-4ED8-B7DA-948D3972FB75}"/>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8" name="TextBox 7">
            <a:extLst>
              <a:ext uri="{FF2B5EF4-FFF2-40B4-BE49-F238E27FC236}">
                <a16:creationId xmlns:a16="http://schemas.microsoft.com/office/drawing/2014/main" id="{179B5426-96F0-49F2-BBD9-3E83D12A5C43}"/>
              </a:ext>
            </a:extLst>
          </p:cNvPr>
          <p:cNvSpPr txBox="1"/>
          <p:nvPr/>
        </p:nvSpPr>
        <p:spPr>
          <a:xfrm>
            <a:off x="6680200" y="5235099"/>
            <a:ext cx="5181600" cy="230832"/>
          </a:xfrm>
          <a:prstGeom prst="rect">
            <a:avLst/>
          </a:prstGeom>
          <a:noFill/>
        </p:spPr>
        <p:txBody>
          <a:bodyPr wrap="square" rtlCol="0">
            <a:spAutoFit/>
          </a:bodyPr>
          <a:lstStyle/>
          <a:p>
            <a:r>
              <a:rPr lang="et-EE" sz="900" dirty="0">
                <a:hlinkClick r:id="rId5" tooltip="https://technofaq.org/posts/2017/10/the-important-things-about-project-management/"/>
              </a:rPr>
              <a:t>This Photo</a:t>
            </a:r>
            <a:r>
              <a:rPr lang="et-EE" sz="900" dirty="0"/>
              <a:t> by Unknown Author is licensed under </a:t>
            </a:r>
            <a:r>
              <a:rPr lang="et-EE" sz="900" dirty="0">
                <a:hlinkClick r:id="rId6" tooltip="https://creativecommons.org/licenses/by-nc-sa/3.0/"/>
              </a:rPr>
              <a:t>CC BY-SA-NC</a:t>
            </a:r>
            <a:endParaRPr lang="et-EE" sz="900" dirty="0"/>
          </a:p>
        </p:txBody>
      </p:sp>
    </p:spTree>
    <p:extLst>
      <p:ext uri="{BB962C8B-B14F-4D97-AF65-F5344CB8AC3E}">
        <p14:creationId xmlns:p14="http://schemas.microsoft.com/office/powerpoint/2010/main" val="873768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1C54-C7BB-4443-B827-C3D16AA25977}"/>
              </a:ext>
            </a:extLst>
          </p:cNvPr>
          <p:cNvSpPr>
            <a:spLocks noGrp="1"/>
          </p:cNvSpPr>
          <p:nvPr>
            <p:ph type="title"/>
          </p:nvPr>
        </p:nvSpPr>
        <p:spPr/>
        <p:txBody>
          <a:bodyPr/>
          <a:lstStyle/>
          <a:p>
            <a:r>
              <a:rPr lang="et-EE" dirty="0"/>
              <a:t>Kriteeriumid noortele</a:t>
            </a:r>
            <a:r>
              <a:rPr lang="en-GB" dirty="0"/>
              <a:t> (</a:t>
            </a:r>
            <a:r>
              <a:rPr lang="en-GB" dirty="0" err="1"/>
              <a:t>paindlikud</a:t>
            </a:r>
            <a:r>
              <a:rPr lang="en-GB" dirty="0"/>
              <a:t>)</a:t>
            </a:r>
            <a:endParaRPr lang="et-EE" dirty="0"/>
          </a:p>
        </p:txBody>
      </p:sp>
      <p:sp>
        <p:nvSpPr>
          <p:cNvPr id="3" name="Content Placeholder 2">
            <a:extLst>
              <a:ext uri="{FF2B5EF4-FFF2-40B4-BE49-F238E27FC236}">
                <a16:creationId xmlns:a16="http://schemas.microsoft.com/office/drawing/2014/main" id="{8D1AD355-F255-4168-B196-3F03CA650522}"/>
              </a:ext>
            </a:extLst>
          </p:cNvPr>
          <p:cNvSpPr>
            <a:spLocks noGrp="1"/>
          </p:cNvSpPr>
          <p:nvPr>
            <p:ph sz="half" idx="1"/>
          </p:nvPr>
        </p:nvSpPr>
        <p:spPr/>
        <p:txBody>
          <a:bodyPr>
            <a:normAutofit lnSpcReduction="10000"/>
          </a:bodyPr>
          <a:lstStyle/>
          <a:p>
            <a:r>
              <a:rPr lang="et-EE" dirty="0"/>
              <a:t>Ei tööta ega õpi ning ei osale koolitustel</a:t>
            </a:r>
          </a:p>
          <a:p>
            <a:r>
              <a:rPr lang="et-EE" dirty="0"/>
              <a:t>25-29 aastane </a:t>
            </a:r>
          </a:p>
          <a:p>
            <a:r>
              <a:rPr lang="et-EE" dirty="0"/>
              <a:t>Omab vähemalt keskeriharidust</a:t>
            </a:r>
          </a:p>
          <a:p>
            <a:r>
              <a:rPr lang="et-EE" dirty="0"/>
              <a:t>Huvi energeetika ja/või keskkonna valdkonna vastu</a:t>
            </a:r>
          </a:p>
          <a:p>
            <a:r>
              <a:rPr lang="et-EE" dirty="0"/>
              <a:t>Huvitatud keskkonnahoidlikust ettevõtlusest </a:t>
            </a:r>
          </a:p>
          <a:p>
            <a:r>
              <a:rPr lang="et-EE" dirty="0"/>
              <a:t>Huvi ettevõtlusalaste teadmiste ja oskuste vastu</a:t>
            </a:r>
            <a:endParaRPr lang="en-GB" dirty="0"/>
          </a:p>
          <a:p>
            <a:r>
              <a:rPr lang="en-GB" dirty="0" err="1"/>
              <a:t>Hea</a:t>
            </a:r>
            <a:r>
              <a:rPr lang="en-GB" dirty="0"/>
              <a:t> </a:t>
            </a:r>
            <a:r>
              <a:rPr lang="en-GB" dirty="0" err="1"/>
              <a:t>inglise</a:t>
            </a:r>
            <a:r>
              <a:rPr lang="en-GB" dirty="0"/>
              <a:t> </a:t>
            </a:r>
            <a:r>
              <a:rPr lang="en-GB" dirty="0" err="1"/>
              <a:t>keele</a:t>
            </a:r>
            <a:r>
              <a:rPr lang="en-GB" dirty="0"/>
              <a:t> </a:t>
            </a:r>
            <a:r>
              <a:rPr lang="en-GB" dirty="0" err="1"/>
              <a:t>oskus</a:t>
            </a:r>
            <a:endParaRPr lang="et-EE" dirty="0"/>
          </a:p>
        </p:txBody>
      </p:sp>
      <p:pic>
        <p:nvPicPr>
          <p:cNvPr id="7" name="Content Placeholder 6">
            <a:extLst>
              <a:ext uri="{FF2B5EF4-FFF2-40B4-BE49-F238E27FC236}">
                <a16:creationId xmlns:a16="http://schemas.microsoft.com/office/drawing/2014/main" id="{9817A66A-0FB3-498E-8E58-0C0536B59E7F}"/>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2274094"/>
            <a:ext cx="5181600" cy="3454400"/>
          </a:xfrm>
        </p:spPr>
      </p:pic>
      <p:sp>
        <p:nvSpPr>
          <p:cNvPr id="5" name="Date Placeholder 4">
            <a:extLst>
              <a:ext uri="{FF2B5EF4-FFF2-40B4-BE49-F238E27FC236}">
                <a16:creationId xmlns:a16="http://schemas.microsoft.com/office/drawing/2014/main" id="{9144F851-9A08-465B-8FF1-EAFB4126F91D}"/>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Tree>
    <p:extLst>
      <p:ext uri="{BB962C8B-B14F-4D97-AF65-F5344CB8AC3E}">
        <p14:creationId xmlns:p14="http://schemas.microsoft.com/office/powerpoint/2010/main" val="135839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A4BE-5D84-4190-B8DC-A35DFF26F585}"/>
              </a:ext>
            </a:extLst>
          </p:cNvPr>
          <p:cNvSpPr>
            <a:spLocks noGrp="1"/>
          </p:cNvSpPr>
          <p:nvPr>
            <p:ph type="title"/>
          </p:nvPr>
        </p:nvSpPr>
        <p:spPr/>
        <p:txBody>
          <a:bodyPr>
            <a:normAutofit fontScale="90000"/>
          </a:bodyPr>
          <a:lstStyle/>
          <a:p>
            <a:r>
              <a:rPr lang="et-EE" dirty="0"/>
              <a:t>Projekti ajakava</a:t>
            </a:r>
            <a:r>
              <a:rPr lang="en-GB" dirty="0"/>
              <a:t> </a:t>
            </a:r>
            <a:r>
              <a:rPr lang="en-GB" dirty="0" err="1"/>
              <a:t>programmis</a:t>
            </a:r>
            <a:r>
              <a:rPr lang="en-GB" dirty="0"/>
              <a:t> </a:t>
            </a:r>
            <a:r>
              <a:rPr lang="en-GB" dirty="0" err="1"/>
              <a:t>osalevatele</a:t>
            </a:r>
            <a:r>
              <a:rPr lang="en-GB" dirty="0"/>
              <a:t> NEET </a:t>
            </a:r>
            <a:r>
              <a:rPr lang="en-GB" dirty="0" err="1"/>
              <a:t>noortele</a:t>
            </a:r>
            <a:endParaRPr lang="et-EE" dirty="0"/>
          </a:p>
        </p:txBody>
      </p:sp>
      <p:sp>
        <p:nvSpPr>
          <p:cNvPr id="3" name="Content Placeholder 2">
            <a:extLst>
              <a:ext uri="{FF2B5EF4-FFF2-40B4-BE49-F238E27FC236}">
                <a16:creationId xmlns:a16="http://schemas.microsoft.com/office/drawing/2014/main" id="{5B02AAF9-FB44-4201-819A-D400C3660461}"/>
              </a:ext>
            </a:extLst>
          </p:cNvPr>
          <p:cNvSpPr>
            <a:spLocks noGrp="1"/>
          </p:cNvSpPr>
          <p:nvPr>
            <p:ph sz="half" idx="1"/>
          </p:nvPr>
        </p:nvSpPr>
        <p:spPr>
          <a:xfrm>
            <a:off x="496677" y="1690688"/>
            <a:ext cx="6017046" cy="4486275"/>
          </a:xfrm>
        </p:spPr>
        <p:txBody>
          <a:bodyPr>
            <a:normAutofit/>
          </a:bodyPr>
          <a:lstStyle/>
          <a:p>
            <a:r>
              <a:rPr lang="en-GB" dirty="0" err="1"/>
              <a:t>Taotluste</a:t>
            </a:r>
            <a:r>
              <a:rPr lang="en-GB" dirty="0"/>
              <a:t> </a:t>
            </a:r>
            <a:r>
              <a:rPr lang="en-GB" dirty="0" err="1"/>
              <a:t>esitamine</a:t>
            </a:r>
            <a:r>
              <a:rPr lang="en-GB" dirty="0"/>
              <a:t> NEET </a:t>
            </a:r>
            <a:r>
              <a:rPr lang="en-GB" dirty="0" err="1"/>
              <a:t>noortele</a:t>
            </a:r>
            <a:endParaRPr lang="en-GB" dirty="0"/>
          </a:p>
          <a:p>
            <a:pPr marL="0" indent="0">
              <a:buNone/>
            </a:pPr>
            <a:r>
              <a:rPr lang="en-GB" sz="2000" dirty="0" err="1"/>
              <a:t>Oktoober-Detsember</a:t>
            </a:r>
            <a:r>
              <a:rPr lang="en-GB" sz="2000" dirty="0"/>
              <a:t> 2019</a:t>
            </a:r>
          </a:p>
          <a:p>
            <a:r>
              <a:rPr lang="en-GB" dirty="0" err="1"/>
              <a:t>Koolitused</a:t>
            </a:r>
            <a:r>
              <a:rPr lang="en-GB" dirty="0"/>
              <a:t> (4 </a:t>
            </a:r>
            <a:r>
              <a:rPr lang="en-GB" dirty="0" err="1"/>
              <a:t>erinevat</a:t>
            </a:r>
            <a:r>
              <a:rPr lang="en-GB" dirty="0"/>
              <a:t> </a:t>
            </a:r>
            <a:r>
              <a:rPr lang="en-GB" dirty="0" err="1"/>
              <a:t>teemat</a:t>
            </a:r>
            <a:r>
              <a:rPr lang="en-GB" dirty="0"/>
              <a:t>)</a:t>
            </a:r>
          </a:p>
          <a:p>
            <a:pPr marL="0" indent="0">
              <a:buNone/>
            </a:pPr>
            <a:r>
              <a:rPr lang="en-GB" sz="2000" dirty="0" err="1"/>
              <a:t>Jaanuar</a:t>
            </a:r>
            <a:r>
              <a:rPr lang="en-GB" sz="2000" dirty="0"/>
              <a:t> 2020</a:t>
            </a:r>
          </a:p>
          <a:p>
            <a:r>
              <a:rPr lang="en-GB" dirty="0" err="1"/>
              <a:t>Õppereis</a:t>
            </a:r>
            <a:r>
              <a:rPr lang="en-GB" dirty="0"/>
              <a:t> </a:t>
            </a:r>
            <a:r>
              <a:rPr lang="en-GB" dirty="0" err="1"/>
              <a:t>Norra</a:t>
            </a:r>
            <a:r>
              <a:rPr lang="en-GB" dirty="0"/>
              <a:t> (4 </a:t>
            </a:r>
            <a:r>
              <a:rPr lang="en-GB" dirty="0" err="1"/>
              <a:t>erinevas</a:t>
            </a:r>
            <a:r>
              <a:rPr lang="en-GB" dirty="0"/>
              <a:t> </a:t>
            </a:r>
            <a:r>
              <a:rPr lang="en-GB" dirty="0" err="1"/>
              <a:t>teemablokis</a:t>
            </a:r>
            <a:r>
              <a:rPr lang="en-GB" dirty="0"/>
              <a:t>)</a:t>
            </a:r>
          </a:p>
          <a:p>
            <a:pPr marL="0" indent="0">
              <a:buNone/>
            </a:pPr>
            <a:r>
              <a:rPr lang="en-GB" sz="2000" dirty="0" err="1"/>
              <a:t>Veebruar-Juuli</a:t>
            </a:r>
            <a:r>
              <a:rPr lang="en-GB" sz="2000" dirty="0"/>
              <a:t> 2020</a:t>
            </a:r>
          </a:p>
          <a:p>
            <a:r>
              <a:rPr lang="en-GB" dirty="0" err="1"/>
              <a:t>Kuu</a:t>
            </a:r>
            <a:r>
              <a:rPr lang="en-GB" dirty="0"/>
              <a:t> </a:t>
            </a:r>
            <a:r>
              <a:rPr lang="en-GB" dirty="0" err="1"/>
              <a:t>ajaline</a:t>
            </a:r>
            <a:r>
              <a:rPr lang="en-GB" dirty="0"/>
              <a:t> </a:t>
            </a:r>
            <a:r>
              <a:rPr lang="en-GB" dirty="0" err="1"/>
              <a:t>praktika</a:t>
            </a:r>
            <a:r>
              <a:rPr lang="en-GB" dirty="0"/>
              <a:t> </a:t>
            </a:r>
            <a:r>
              <a:rPr lang="en-GB" dirty="0" err="1"/>
              <a:t>välisriigis</a:t>
            </a:r>
            <a:r>
              <a:rPr lang="en-GB" dirty="0"/>
              <a:t> </a:t>
            </a:r>
          </a:p>
          <a:p>
            <a:pPr marL="0" indent="0">
              <a:buNone/>
            </a:pPr>
            <a:r>
              <a:rPr lang="en-GB" sz="2000" dirty="0" err="1"/>
              <a:t>Veebruar-Juuli</a:t>
            </a:r>
            <a:r>
              <a:rPr lang="en-GB" sz="2000" dirty="0"/>
              <a:t> 2020</a:t>
            </a:r>
          </a:p>
          <a:p>
            <a:r>
              <a:rPr lang="en-GB" dirty="0"/>
              <a:t>6-kuuline </a:t>
            </a:r>
            <a:r>
              <a:rPr lang="en-GB" dirty="0" err="1"/>
              <a:t>praktika</a:t>
            </a:r>
            <a:r>
              <a:rPr lang="en-GB" dirty="0"/>
              <a:t> </a:t>
            </a:r>
            <a:r>
              <a:rPr lang="en-GB" dirty="0" err="1"/>
              <a:t>koduriigis</a:t>
            </a:r>
            <a:r>
              <a:rPr lang="en-GB" dirty="0"/>
              <a:t> </a:t>
            </a:r>
          </a:p>
          <a:p>
            <a:pPr marL="0" indent="0">
              <a:buNone/>
            </a:pPr>
            <a:r>
              <a:rPr lang="en-GB" sz="2000" dirty="0"/>
              <a:t>August 2020-Märts 2021</a:t>
            </a:r>
          </a:p>
          <a:p>
            <a:endParaRPr lang="en-GB" dirty="0"/>
          </a:p>
          <a:p>
            <a:pPr marL="0" indent="0">
              <a:buNone/>
            </a:pPr>
            <a:endParaRPr lang="en-GB" sz="2000" dirty="0"/>
          </a:p>
          <a:p>
            <a:pPr marL="0" indent="0">
              <a:buNone/>
            </a:pPr>
            <a:endParaRPr lang="et-EE" dirty="0"/>
          </a:p>
          <a:p>
            <a:endParaRPr lang="et-EE" dirty="0"/>
          </a:p>
        </p:txBody>
      </p:sp>
      <p:pic>
        <p:nvPicPr>
          <p:cNvPr id="7" name="Content Placeholder 6">
            <a:extLst>
              <a:ext uri="{FF2B5EF4-FFF2-40B4-BE49-F238E27FC236}">
                <a16:creationId xmlns:a16="http://schemas.microsoft.com/office/drawing/2014/main" id="{BB52730B-97B7-4EDE-903D-5E880DC5A38A}"/>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13723" y="1690688"/>
            <a:ext cx="5181600" cy="3886200"/>
          </a:xfrm>
        </p:spPr>
      </p:pic>
      <p:sp>
        <p:nvSpPr>
          <p:cNvPr id="5" name="Date Placeholder 4">
            <a:extLst>
              <a:ext uri="{FF2B5EF4-FFF2-40B4-BE49-F238E27FC236}">
                <a16:creationId xmlns:a16="http://schemas.microsoft.com/office/drawing/2014/main" id="{10CC062A-A703-4DBC-B32A-1254168A99B1}"/>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Tree>
    <p:extLst>
      <p:ext uri="{BB962C8B-B14F-4D97-AF65-F5344CB8AC3E}">
        <p14:creationId xmlns:p14="http://schemas.microsoft.com/office/powerpoint/2010/main" val="136659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A4BE-5D84-4190-B8DC-A35DFF26F585}"/>
              </a:ext>
            </a:extLst>
          </p:cNvPr>
          <p:cNvSpPr>
            <a:spLocks noGrp="1"/>
          </p:cNvSpPr>
          <p:nvPr>
            <p:ph type="title"/>
          </p:nvPr>
        </p:nvSpPr>
        <p:spPr/>
        <p:txBody>
          <a:bodyPr>
            <a:normAutofit/>
          </a:bodyPr>
          <a:lstStyle/>
          <a:p>
            <a:r>
              <a:rPr lang="et-EE" dirty="0"/>
              <a:t>Projekti </a:t>
            </a:r>
            <a:r>
              <a:rPr lang="en-GB" dirty="0" err="1"/>
              <a:t>tutvustav</a:t>
            </a:r>
            <a:r>
              <a:rPr lang="en-GB" dirty="0"/>
              <a:t> video</a:t>
            </a:r>
            <a:endParaRPr lang="et-EE" dirty="0"/>
          </a:p>
        </p:txBody>
      </p:sp>
      <p:sp>
        <p:nvSpPr>
          <p:cNvPr id="3" name="Content Placeholder 2">
            <a:extLst>
              <a:ext uri="{FF2B5EF4-FFF2-40B4-BE49-F238E27FC236}">
                <a16:creationId xmlns:a16="http://schemas.microsoft.com/office/drawing/2014/main" id="{5B02AAF9-FB44-4201-819A-D400C3660461}"/>
              </a:ext>
            </a:extLst>
          </p:cNvPr>
          <p:cNvSpPr>
            <a:spLocks noGrp="1"/>
          </p:cNvSpPr>
          <p:nvPr>
            <p:ph sz="half" idx="1"/>
          </p:nvPr>
        </p:nvSpPr>
        <p:spPr>
          <a:xfrm>
            <a:off x="496677" y="2957828"/>
            <a:ext cx="5793954" cy="942343"/>
          </a:xfrm>
        </p:spPr>
        <p:txBody>
          <a:bodyPr>
            <a:normAutofit/>
          </a:bodyPr>
          <a:lstStyle/>
          <a:p>
            <a:pPr marL="0" indent="0">
              <a:buNone/>
            </a:pPr>
            <a:r>
              <a:rPr lang="en-GB" dirty="0">
                <a:hlinkClick r:id="rId2"/>
              </a:rPr>
              <a:t>https://www.facebook.com/YenesisProject/videos/308756043299212/</a:t>
            </a:r>
            <a:endParaRPr lang="en-GB" dirty="0"/>
          </a:p>
          <a:p>
            <a:pPr marL="0" indent="0">
              <a:buNone/>
            </a:pPr>
            <a:endParaRPr lang="en-GB" sz="2000" dirty="0"/>
          </a:p>
          <a:p>
            <a:pPr marL="0" indent="0">
              <a:buNone/>
            </a:pPr>
            <a:endParaRPr lang="et-EE" dirty="0"/>
          </a:p>
          <a:p>
            <a:endParaRPr lang="et-EE" dirty="0"/>
          </a:p>
        </p:txBody>
      </p:sp>
      <p:pic>
        <p:nvPicPr>
          <p:cNvPr id="7" name="Content Placeholder 6">
            <a:extLst>
              <a:ext uri="{FF2B5EF4-FFF2-40B4-BE49-F238E27FC236}">
                <a16:creationId xmlns:a16="http://schemas.microsoft.com/office/drawing/2014/main" id="{BB52730B-97B7-4EDE-903D-5E880DC5A38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13723" y="1690688"/>
            <a:ext cx="5181600" cy="3886200"/>
          </a:xfrm>
        </p:spPr>
      </p:pic>
      <p:sp>
        <p:nvSpPr>
          <p:cNvPr id="5" name="Date Placeholder 4">
            <a:extLst>
              <a:ext uri="{FF2B5EF4-FFF2-40B4-BE49-F238E27FC236}">
                <a16:creationId xmlns:a16="http://schemas.microsoft.com/office/drawing/2014/main" id="{10CC062A-A703-4DBC-B32A-1254168A99B1}"/>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Tree>
    <p:extLst>
      <p:ext uri="{BB962C8B-B14F-4D97-AF65-F5344CB8AC3E}">
        <p14:creationId xmlns:p14="http://schemas.microsoft.com/office/powerpoint/2010/main" val="66303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1721-6540-46E4-84C3-1D60FC8A716A}"/>
              </a:ext>
            </a:extLst>
          </p:cNvPr>
          <p:cNvSpPr>
            <a:spLocks noGrp="1"/>
          </p:cNvSpPr>
          <p:nvPr>
            <p:ph type="title"/>
          </p:nvPr>
        </p:nvSpPr>
        <p:spPr>
          <a:xfrm>
            <a:off x="838199" y="1213980"/>
            <a:ext cx="10515600" cy="1110580"/>
          </a:xfrm>
        </p:spPr>
        <p:txBody>
          <a:bodyPr/>
          <a:lstStyle/>
          <a:p>
            <a:r>
              <a:rPr lang="et-EE" b="1" dirty="0">
                <a:effectLst>
                  <a:outerShdw blurRad="38100" dist="38100" dir="2700000" algn="tl">
                    <a:srgbClr val="000000">
                      <a:alpha val="43137"/>
                    </a:srgbClr>
                  </a:outerShdw>
                </a:effectLst>
              </a:rPr>
              <a:t>Täname!</a:t>
            </a:r>
          </a:p>
        </p:txBody>
      </p:sp>
      <p:sp>
        <p:nvSpPr>
          <p:cNvPr id="4" name="Date Placeholder 3">
            <a:extLst>
              <a:ext uri="{FF2B5EF4-FFF2-40B4-BE49-F238E27FC236}">
                <a16:creationId xmlns:a16="http://schemas.microsoft.com/office/drawing/2014/main" id="{4663D903-EBE1-4C77-9996-A63667D67DA7}"/>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7" name="TextBox 6">
            <a:extLst>
              <a:ext uri="{FF2B5EF4-FFF2-40B4-BE49-F238E27FC236}">
                <a16:creationId xmlns:a16="http://schemas.microsoft.com/office/drawing/2014/main" id="{BD6FC164-06C4-495C-8911-FBD56AB25044}"/>
              </a:ext>
            </a:extLst>
          </p:cNvPr>
          <p:cNvSpPr txBox="1"/>
          <p:nvPr/>
        </p:nvSpPr>
        <p:spPr>
          <a:xfrm>
            <a:off x="1090671" y="2514466"/>
            <a:ext cx="9210101" cy="369332"/>
          </a:xfrm>
          <a:prstGeom prst="rect">
            <a:avLst/>
          </a:prstGeom>
          <a:noFill/>
        </p:spPr>
        <p:txBody>
          <a:bodyPr wrap="square" rtlCol="0">
            <a:spAutoFit/>
          </a:bodyPr>
          <a:lstStyle/>
          <a:p>
            <a:r>
              <a:rPr lang="en-GB" dirty="0">
                <a:hlinkClick r:id="rId2"/>
              </a:rPr>
              <a:t>http://yenesis.eu/</a:t>
            </a:r>
            <a:endParaRPr lang="en-GB" dirty="0"/>
          </a:p>
        </p:txBody>
      </p:sp>
      <p:sp>
        <p:nvSpPr>
          <p:cNvPr id="8" name="TextBox 7">
            <a:extLst>
              <a:ext uri="{FF2B5EF4-FFF2-40B4-BE49-F238E27FC236}">
                <a16:creationId xmlns:a16="http://schemas.microsoft.com/office/drawing/2014/main" id="{359259D8-5691-45C7-B42E-BDE7F00F1372}"/>
              </a:ext>
            </a:extLst>
          </p:cNvPr>
          <p:cNvSpPr txBox="1"/>
          <p:nvPr/>
        </p:nvSpPr>
        <p:spPr>
          <a:xfrm>
            <a:off x="1098014" y="3059668"/>
            <a:ext cx="10003315" cy="646331"/>
          </a:xfrm>
          <a:prstGeom prst="rect">
            <a:avLst/>
          </a:prstGeom>
          <a:noFill/>
        </p:spPr>
        <p:txBody>
          <a:bodyPr wrap="square" rtlCol="0">
            <a:spAutoFit/>
          </a:bodyPr>
          <a:lstStyle/>
          <a:p>
            <a:r>
              <a:rPr lang="en-GB" dirty="0"/>
              <a:t>Projekti </a:t>
            </a:r>
            <a:r>
              <a:rPr lang="en-GB" dirty="0" err="1"/>
              <a:t>infoflaiereid</a:t>
            </a:r>
            <a:r>
              <a:rPr lang="en-GB" dirty="0"/>
              <a:t> </a:t>
            </a:r>
            <a:r>
              <a:rPr lang="en-GB" dirty="0" err="1"/>
              <a:t>saab</a:t>
            </a:r>
            <a:r>
              <a:rPr lang="en-GB" dirty="0"/>
              <a:t> </a:t>
            </a:r>
            <a:r>
              <a:rPr lang="en-GB" dirty="0" err="1"/>
              <a:t>alla</a:t>
            </a:r>
            <a:r>
              <a:rPr lang="en-GB" dirty="0"/>
              <a:t> </a:t>
            </a:r>
            <a:r>
              <a:rPr lang="en-GB" dirty="0" err="1"/>
              <a:t>laadida</a:t>
            </a:r>
            <a:r>
              <a:rPr lang="en-GB" dirty="0"/>
              <a:t> ka: </a:t>
            </a:r>
            <a:endParaRPr lang="en-GB" dirty="0">
              <a:hlinkClick r:id="rId3">
                <a:extLst>
                  <a:ext uri="{A12FA001-AC4F-418D-AE19-62706E023703}">
                    <ahyp:hlinkClr xmlns:ahyp="http://schemas.microsoft.com/office/drawing/2018/hyperlinkcolor" val="tx"/>
                  </a:ext>
                </a:extLst>
              </a:hlinkClick>
            </a:endParaRPr>
          </a:p>
          <a:p>
            <a:r>
              <a:rPr lang="en-GB" dirty="0">
                <a:hlinkClick r:id="rId3">
                  <a:extLst>
                    <a:ext uri="{A12FA001-AC4F-418D-AE19-62706E023703}">
                      <ahyp:hlinkClr xmlns:ahyp="http://schemas.microsoft.com/office/drawing/2018/hyperlinkcolor" val="tx"/>
                    </a:ext>
                  </a:extLst>
                </a:hlinkClick>
              </a:rPr>
              <a:t>https://www.sei.org/projects-and-tools/projects/yenesis/</a:t>
            </a:r>
            <a:endParaRPr lang="en-GB" dirty="0"/>
          </a:p>
        </p:txBody>
      </p:sp>
      <p:sp>
        <p:nvSpPr>
          <p:cNvPr id="9" name="TextBox 8">
            <a:extLst>
              <a:ext uri="{FF2B5EF4-FFF2-40B4-BE49-F238E27FC236}">
                <a16:creationId xmlns:a16="http://schemas.microsoft.com/office/drawing/2014/main" id="{2A847C6F-D9B7-464B-B029-2F4CEE9BE5D7}"/>
              </a:ext>
            </a:extLst>
          </p:cNvPr>
          <p:cNvSpPr txBox="1"/>
          <p:nvPr/>
        </p:nvSpPr>
        <p:spPr>
          <a:xfrm>
            <a:off x="9485523" y="5182355"/>
            <a:ext cx="2511845" cy="923330"/>
          </a:xfrm>
          <a:prstGeom prst="rect">
            <a:avLst/>
          </a:prstGeom>
          <a:noFill/>
        </p:spPr>
        <p:txBody>
          <a:bodyPr wrap="square" rtlCol="0">
            <a:spAutoFit/>
          </a:bodyPr>
          <a:lstStyle/>
          <a:p>
            <a:r>
              <a:rPr lang="en-GB" dirty="0"/>
              <a:t>Kerli Kirsimaa</a:t>
            </a:r>
          </a:p>
          <a:p>
            <a:r>
              <a:rPr lang="en-GB" dirty="0" err="1"/>
              <a:t>Projektijuht</a:t>
            </a:r>
            <a:endParaRPr lang="en-GB" dirty="0"/>
          </a:p>
          <a:p>
            <a:r>
              <a:rPr lang="en-GB" dirty="0"/>
              <a:t>Kerli.Kirsimaa@sei.org</a:t>
            </a:r>
          </a:p>
        </p:txBody>
      </p:sp>
    </p:spTree>
    <p:extLst>
      <p:ext uri="{BB962C8B-B14F-4D97-AF65-F5344CB8AC3E}">
        <p14:creationId xmlns:p14="http://schemas.microsoft.com/office/powerpoint/2010/main" val="307287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93453-8A99-4D73-A3C0-2B0D6899BBFF}"/>
              </a:ext>
            </a:extLst>
          </p:cNvPr>
          <p:cNvSpPr>
            <a:spLocks noGrp="1"/>
          </p:cNvSpPr>
          <p:nvPr>
            <p:ph idx="1"/>
          </p:nvPr>
        </p:nvSpPr>
        <p:spPr>
          <a:xfrm>
            <a:off x="550843" y="1123720"/>
            <a:ext cx="11259239" cy="5077399"/>
          </a:xfrm>
        </p:spPr>
        <p:txBody>
          <a:bodyPr anchor="ctr">
            <a:normAutofit fontScale="70000" lnSpcReduction="20000"/>
          </a:bodyPr>
          <a:lstStyle/>
          <a:p>
            <a:pPr marL="0" indent="0">
              <a:buNone/>
            </a:pPr>
            <a:r>
              <a:rPr lang="en-GB" sz="3200" b="1" dirty="0" err="1"/>
              <a:t>Päevakava</a:t>
            </a:r>
            <a:endParaRPr lang="en-GB" sz="3200" b="1" dirty="0"/>
          </a:p>
          <a:p>
            <a:r>
              <a:rPr lang="en-GB" dirty="0"/>
              <a:t>11:30-12:00 </a:t>
            </a:r>
            <a:r>
              <a:rPr lang="en-GB" dirty="0" err="1"/>
              <a:t>Tervitussõnad</a:t>
            </a:r>
            <a:r>
              <a:rPr lang="en-GB" dirty="0"/>
              <a:t> </a:t>
            </a:r>
            <a:r>
              <a:rPr lang="en-GB" dirty="0" err="1"/>
              <a:t>ja</a:t>
            </a:r>
            <a:r>
              <a:rPr lang="en-GB" dirty="0"/>
              <a:t> </a:t>
            </a:r>
            <a:r>
              <a:rPr lang="en-GB" dirty="0" err="1"/>
              <a:t>Yenesis</a:t>
            </a:r>
            <a:r>
              <a:rPr lang="en-GB" dirty="0"/>
              <a:t> </a:t>
            </a:r>
            <a:r>
              <a:rPr lang="en-GB" dirty="0" err="1"/>
              <a:t>projekti</a:t>
            </a:r>
            <a:r>
              <a:rPr lang="en-GB" dirty="0"/>
              <a:t> </a:t>
            </a:r>
            <a:r>
              <a:rPr lang="en-GB" dirty="0" err="1"/>
              <a:t>eesmärk</a:t>
            </a:r>
            <a:r>
              <a:rPr lang="en-GB" dirty="0"/>
              <a:t>, Kerli Kirsimaa, </a:t>
            </a:r>
            <a:r>
              <a:rPr lang="en-GB" dirty="0" err="1"/>
              <a:t>Stockholmi</a:t>
            </a:r>
            <a:r>
              <a:rPr lang="en-GB" dirty="0"/>
              <a:t> </a:t>
            </a:r>
            <a:r>
              <a:rPr lang="en-GB" dirty="0" err="1"/>
              <a:t>Keskkonnainstituudi</a:t>
            </a:r>
            <a:r>
              <a:rPr lang="en-GB" dirty="0"/>
              <a:t> </a:t>
            </a:r>
            <a:r>
              <a:rPr lang="en-GB" dirty="0" err="1"/>
              <a:t>Tallinna</a:t>
            </a:r>
            <a:r>
              <a:rPr lang="en-GB" dirty="0"/>
              <a:t> </a:t>
            </a:r>
            <a:r>
              <a:rPr lang="en-GB" dirty="0" err="1"/>
              <a:t>Keskus</a:t>
            </a:r>
            <a:r>
              <a:rPr lang="en-GB" dirty="0"/>
              <a:t> </a:t>
            </a:r>
          </a:p>
          <a:p>
            <a:r>
              <a:rPr lang="en-GB" dirty="0"/>
              <a:t>12:00-12:30 </a:t>
            </a:r>
            <a:r>
              <a:rPr lang="en-GB" dirty="0" err="1"/>
              <a:t>Rohemajanduse</a:t>
            </a:r>
            <a:r>
              <a:rPr lang="en-GB" dirty="0"/>
              <a:t> </a:t>
            </a:r>
            <a:r>
              <a:rPr lang="en-GB" dirty="0" err="1"/>
              <a:t>mõistest</a:t>
            </a:r>
            <a:r>
              <a:rPr lang="en-GB" dirty="0"/>
              <a:t> </a:t>
            </a:r>
            <a:r>
              <a:rPr lang="en-GB" dirty="0" err="1"/>
              <a:t>läbi</a:t>
            </a:r>
            <a:r>
              <a:rPr lang="en-GB" dirty="0"/>
              <a:t> </a:t>
            </a:r>
            <a:r>
              <a:rPr lang="en-GB" dirty="0" err="1"/>
              <a:t>Yenesis</a:t>
            </a:r>
            <a:r>
              <a:rPr lang="en-GB" dirty="0"/>
              <a:t> </a:t>
            </a:r>
            <a:r>
              <a:rPr lang="en-GB" dirty="0" err="1"/>
              <a:t>projektis</a:t>
            </a:r>
            <a:r>
              <a:rPr lang="en-GB" dirty="0"/>
              <a:t> </a:t>
            </a:r>
            <a:r>
              <a:rPr lang="en-GB" dirty="0" err="1"/>
              <a:t>käsitletava</a:t>
            </a:r>
            <a:r>
              <a:rPr lang="en-GB" dirty="0"/>
              <a:t> </a:t>
            </a:r>
            <a:r>
              <a:rPr lang="en-GB" dirty="0" err="1"/>
              <a:t>nelja</a:t>
            </a:r>
            <a:r>
              <a:rPr lang="en-GB" dirty="0"/>
              <a:t> </a:t>
            </a:r>
            <a:r>
              <a:rPr lang="en-GB" dirty="0" err="1"/>
              <a:t>teemavaldkonna</a:t>
            </a:r>
            <a:r>
              <a:rPr lang="en-GB" dirty="0"/>
              <a:t>: </a:t>
            </a:r>
            <a:r>
              <a:rPr lang="el-GR" dirty="0"/>
              <a:t>taastuvad energiaallikad, energiatõhusus, jätkusuutlik turism</a:t>
            </a:r>
            <a:r>
              <a:rPr lang="en-GB" dirty="0"/>
              <a:t>, </a:t>
            </a:r>
            <a:r>
              <a:rPr lang="en-GB" dirty="0" err="1"/>
              <a:t>säästev</a:t>
            </a:r>
            <a:r>
              <a:rPr lang="en-GB" dirty="0"/>
              <a:t> transport. Karina Suik, </a:t>
            </a:r>
            <a:r>
              <a:rPr lang="en-GB" dirty="0" err="1"/>
              <a:t>Stockholmi</a:t>
            </a:r>
            <a:r>
              <a:rPr lang="en-GB" dirty="0"/>
              <a:t> </a:t>
            </a:r>
            <a:r>
              <a:rPr lang="en-GB" dirty="0" err="1"/>
              <a:t>Keskkonnainstituudi</a:t>
            </a:r>
            <a:r>
              <a:rPr lang="en-GB" dirty="0"/>
              <a:t> </a:t>
            </a:r>
            <a:r>
              <a:rPr lang="en-GB" dirty="0" err="1"/>
              <a:t>Tallinna</a:t>
            </a:r>
            <a:r>
              <a:rPr lang="en-GB" dirty="0"/>
              <a:t> </a:t>
            </a:r>
            <a:r>
              <a:rPr lang="en-GB" dirty="0" err="1"/>
              <a:t>Keskus</a:t>
            </a:r>
            <a:endParaRPr lang="en-GB" dirty="0"/>
          </a:p>
          <a:p>
            <a:r>
              <a:rPr lang="en-GB" dirty="0"/>
              <a:t>12:30-12:45 </a:t>
            </a:r>
            <a:r>
              <a:rPr lang="en-GB" dirty="0" err="1"/>
              <a:t>Vaated</a:t>
            </a:r>
            <a:r>
              <a:rPr lang="en-GB" dirty="0"/>
              <a:t> </a:t>
            </a:r>
            <a:r>
              <a:rPr lang="en-GB" dirty="0" err="1"/>
              <a:t>rohemajandusele</a:t>
            </a:r>
            <a:r>
              <a:rPr lang="en-GB" dirty="0"/>
              <a:t> </a:t>
            </a:r>
            <a:r>
              <a:rPr lang="en-GB" dirty="0" err="1"/>
              <a:t>ja</a:t>
            </a:r>
            <a:r>
              <a:rPr lang="en-GB" dirty="0"/>
              <a:t> </a:t>
            </a:r>
            <a:r>
              <a:rPr lang="en-GB" dirty="0" err="1"/>
              <a:t>selle</a:t>
            </a:r>
            <a:r>
              <a:rPr lang="en-GB" dirty="0"/>
              <a:t> </a:t>
            </a:r>
            <a:r>
              <a:rPr lang="en-GB" dirty="0" err="1"/>
              <a:t>perspektiivile</a:t>
            </a:r>
            <a:r>
              <a:rPr lang="en-GB" dirty="0"/>
              <a:t> </a:t>
            </a:r>
            <a:r>
              <a:rPr lang="en-GB" dirty="0" err="1"/>
              <a:t>Muhu</a:t>
            </a:r>
            <a:r>
              <a:rPr lang="en-GB" dirty="0"/>
              <a:t> </a:t>
            </a:r>
            <a:r>
              <a:rPr lang="en-GB" dirty="0" err="1"/>
              <a:t>vallas</a:t>
            </a:r>
            <a:r>
              <a:rPr lang="en-GB" dirty="0"/>
              <a:t>, Raido Liitmäe, </a:t>
            </a:r>
            <a:r>
              <a:rPr lang="en-GB" dirty="0" err="1"/>
              <a:t>Muhu</a:t>
            </a:r>
            <a:r>
              <a:rPr lang="en-GB" dirty="0"/>
              <a:t> </a:t>
            </a:r>
            <a:r>
              <a:rPr lang="en-GB" dirty="0" err="1"/>
              <a:t>Vallavanem</a:t>
            </a:r>
            <a:endParaRPr lang="en-GB" dirty="0"/>
          </a:p>
          <a:p>
            <a:r>
              <a:rPr lang="en-GB" dirty="0">
                <a:solidFill>
                  <a:srgbClr val="0070C0"/>
                </a:solidFill>
              </a:rPr>
              <a:t>12:45-13:00 </a:t>
            </a:r>
            <a:r>
              <a:rPr lang="en-GB" dirty="0" err="1">
                <a:solidFill>
                  <a:srgbClr val="0070C0"/>
                </a:solidFill>
              </a:rPr>
              <a:t>Arutelu</a:t>
            </a:r>
            <a:r>
              <a:rPr lang="en-GB" dirty="0">
                <a:solidFill>
                  <a:srgbClr val="0070C0"/>
                </a:solidFill>
              </a:rPr>
              <a:t> </a:t>
            </a:r>
            <a:r>
              <a:rPr lang="en-GB" dirty="0" err="1">
                <a:solidFill>
                  <a:srgbClr val="0070C0"/>
                </a:solidFill>
              </a:rPr>
              <a:t>rohemajanduse</a:t>
            </a:r>
            <a:r>
              <a:rPr lang="en-GB" dirty="0">
                <a:solidFill>
                  <a:srgbClr val="0070C0"/>
                </a:solidFill>
              </a:rPr>
              <a:t> </a:t>
            </a:r>
            <a:r>
              <a:rPr lang="en-GB" dirty="0" err="1">
                <a:solidFill>
                  <a:srgbClr val="0070C0"/>
                </a:solidFill>
              </a:rPr>
              <a:t>teemadel</a:t>
            </a:r>
            <a:r>
              <a:rPr lang="en-GB" dirty="0">
                <a:solidFill>
                  <a:srgbClr val="0070C0"/>
                </a:solidFill>
                <a:highlight>
                  <a:srgbClr val="C0C0C0"/>
                </a:highlight>
              </a:rPr>
              <a:t> </a:t>
            </a:r>
          </a:p>
          <a:p>
            <a:r>
              <a:rPr lang="en-GB" dirty="0"/>
              <a:t>13:00-13:30 NEET </a:t>
            </a:r>
            <a:r>
              <a:rPr lang="en-GB" dirty="0" err="1"/>
              <a:t>noorte</a:t>
            </a:r>
            <a:r>
              <a:rPr lang="en-GB" dirty="0"/>
              <a:t> </a:t>
            </a:r>
            <a:r>
              <a:rPr lang="en-GB" dirty="0" err="1"/>
              <a:t>olukorrast</a:t>
            </a:r>
            <a:r>
              <a:rPr lang="en-GB" dirty="0"/>
              <a:t> </a:t>
            </a:r>
            <a:r>
              <a:rPr lang="en-GB" dirty="0" err="1"/>
              <a:t>Eestis</a:t>
            </a:r>
            <a:r>
              <a:rPr lang="en-GB" dirty="0"/>
              <a:t>, Liis Seeme, </a:t>
            </a:r>
            <a:r>
              <a:rPr lang="en-GB" dirty="0" err="1"/>
              <a:t>Eesti</a:t>
            </a:r>
            <a:r>
              <a:rPr lang="en-GB" dirty="0"/>
              <a:t> </a:t>
            </a:r>
            <a:r>
              <a:rPr lang="en-GB" dirty="0" err="1"/>
              <a:t>Töötukassa</a:t>
            </a:r>
            <a:r>
              <a:rPr lang="en-GB" dirty="0"/>
              <a:t>  </a:t>
            </a:r>
          </a:p>
          <a:p>
            <a:r>
              <a:rPr lang="en-GB" dirty="0"/>
              <a:t>13:30-14:00 NEET </a:t>
            </a:r>
            <a:r>
              <a:rPr lang="en-GB" dirty="0" err="1"/>
              <a:t>noorte</a:t>
            </a:r>
            <a:r>
              <a:rPr lang="en-GB" dirty="0"/>
              <a:t> </a:t>
            </a:r>
            <a:r>
              <a:rPr lang="en-GB" dirty="0" err="1"/>
              <a:t>olukorrast</a:t>
            </a:r>
            <a:r>
              <a:rPr lang="en-GB" dirty="0"/>
              <a:t> </a:t>
            </a:r>
            <a:r>
              <a:rPr lang="en-GB" dirty="0" err="1"/>
              <a:t>saartel</a:t>
            </a:r>
            <a:r>
              <a:rPr lang="en-GB" dirty="0"/>
              <a:t>, </a:t>
            </a:r>
            <a:r>
              <a:rPr lang="en-GB" dirty="0" err="1"/>
              <a:t>Anneli</a:t>
            </a:r>
            <a:r>
              <a:rPr lang="en-GB" dirty="0"/>
              <a:t> </a:t>
            </a:r>
            <a:r>
              <a:rPr lang="en-GB" dirty="0" err="1"/>
              <a:t>Meisterson</a:t>
            </a:r>
            <a:r>
              <a:rPr lang="en-GB" dirty="0"/>
              <a:t>, </a:t>
            </a:r>
            <a:r>
              <a:rPr lang="el-GR" dirty="0"/>
              <a:t>Kuressaare avatud noortekeskus Noortejaam juhataja</a:t>
            </a:r>
            <a:endParaRPr lang="en-GB" dirty="0"/>
          </a:p>
          <a:p>
            <a:r>
              <a:rPr lang="en-GB" dirty="0">
                <a:solidFill>
                  <a:srgbClr val="0070C0"/>
                </a:solidFill>
              </a:rPr>
              <a:t>14:00-14:30 </a:t>
            </a:r>
            <a:r>
              <a:rPr lang="en-GB" dirty="0" err="1">
                <a:solidFill>
                  <a:srgbClr val="0070C0"/>
                </a:solidFill>
              </a:rPr>
              <a:t>Arutelu</a:t>
            </a:r>
            <a:r>
              <a:rPr lang="en-GB" dirty="0">
                <a:solidFill>
                  <a:srgbClr val="0070C0"/>
                </a:solidFill>
              </a:rPr>
              <a:t> NEET </a:t>
            </a:r>
            <a:r>
              <a:rPr lang="en-GB" dirty="0" err="1">
                <a:solidFill>
                  <a:srgbClr val="0070C0"/>
                </a:solidFill>
              </a:rPr>
              <a:t>noorte</a:t>
            </a:r>
            <a:r>
              <a:rPr lang="en-GB" dirty="0">
                <a:solidFill>
                  <a:srgbClr val="0070C0"/>
                </a:solidFill>
              </a:rPr>
              <a:t> </a:t>
            </a:r>
            <a:r>
              <a:rPr lang="en-GB" dirty="0" err="1">
                <a:solidFill>
                  <a:srgbClr val="0070C0"/>
                </a:solidFill>
              </a:rPr>
              <a:t>problemaatikast</a:t>
            </a:r>
            <a:r>
              <a:rPr lang="en-GB" dirty="0">
                <a:solidFill>
                  <a:srgbClr val="0070C0"/>
                </a:solidFill>
              </a:rPr>
              <a:t> </a:t>
            </a:r>
            <a:r>
              <a:rPr lang="en-GB" dirty="0" err="1">
                <a:solidFill>
                  <a:srgbClr val="0070C0"/>
                </a:solidFill>
              </a:rPr>
              <a:t>Eestis</a:t>
            </a:r>
            <a:endParaRPr lang="en-GB" dirty="0">
              <a:solidFill>
                <a:srgbClr val="0070C0"/>
              </a:solidFill>
            </a:endParaRPr>
          </a:p>
          <a:p>
            <a:endParaRPr lang="en-GB" dirty="0">
              <a:solidFill>
                <a:srgbClr val="0070C0"/>
              </a:solidFill>
            </a:endParaRPr>
          </a:p>
          <a:p>
            <a:r>
              <a:rPr lang="en-GB" b="1" dirty="0"/>
              <a:t>14:30 </a:t>
            </a:r>
            <a:r>
              <a:rPr lang="en-GB" b="1" dirty="0" err="1"/>
              <a:t>Lõuna</a:t>
            </a:r>
            <a:r>
              <a:rPr lang="en-GB" b="1" dirty="0"/>
              <a:t> </a:t>
            </a:r>
            <a:r>
              <a:rPr lang="en-GB" b="1" dirty="0" err="1"/>
              <a:t>Muhu</a:t>
            </a:r>
            <a:r>
              <a:rPr lang="en-GB" b="1" dirty="0"/>
              <a:t> </a:t>
            </a:r>
            <a:r>
              <a:rPr lang="en-GB" b="1" dirty="0" err="1"/>
              <a:t>Põhikooli</a:t>
            </a:r>
            <a:r>
              <a:rPr lang="en-GB" b="1" dirty="0"/>
              <a:t> </a:t>
            </a:r>
            <a:r>
              <a:rPr lang="en-GB" b="1" dirty="0" err="1"/>
              <a:t>sööklas</a:t>
            </a:r>
            <a:r>
              <a:rPr lang="en-GB" b="1" dirty="0"/>
              <a:t> </a:t>
            </a:r>
          </a:p>
          <a:p>
            <a:endParaRPr lang="en-GB" dirty="0"/>
          </a:p>
          <a:p>
            <a:r>
              <a:rPr lang="en-GB" dirty="0">
                <a:solidFill>
                  <a:srgbClr val="0070C0"/>
                </a:solidFill>
              </a:rPr>
              <a:t>15:30 -16:00 </a:t>
            </a:r>
            <a:r>
              <a:rPr lang="en-GB" dirty="0" err="1">
                <a:solidFill>
                  <a:srgbClr val="0070C0"/>
                </a:solidFill>
              </a:rPr>
              <a:t>Kuidas</a:t>
            </a:r>
            <a:r>
              <a:rPr lang="en-GB" dirty="0">
                <a:solidFill>
                  <a:srgbClr val="0070C0"/>
                </a:solidFill>
              </a:rPr>
              <a:t> </a:t>
            </a:r>
            <a:r>
              <a:rPr lang="en-GB" dirty="0" err="1">
                <a:solidFill>
                  <a:srgbClr val="0070C0"/>
                </a:solidFill>
              </a:rPr>
              <a:t>edasi</a:t>
            </a:r>
            <a:r>
              <a:rPr lang="en-GB" dirty="0">
                <a:solidFill>
                  <a:srgbClr val="0070C0"/>
                </a:solidFill>
              </a:rPr>
              <a:t> </a:t>
            </a:r>
            <a:r>
              <a:rPr lang="en-GB" dirty="0" err="1">
                <a:solidFill>
                  <a:srgbClr val="0070C0"/>
                </a:solidFill>
              </a:rPr>
              <a:t>Yenesis</a:t>
            </a:r>
            <a:r>
              <a:rPr lang="en-GB" dirty="0">
                <a:solidFill>
                  <a:srgbClr val="0070C0"/>
                </a:solidFill>
              </a:rPr>
              <a:t> </a:t>
            </a:r>
            <a:r>
              <a:rPr lang="en-GB" dirty="0" err="1">
                <a:solidFill>
                  <a:srgbClr val="0070C0"/>
                </a:solidFill>
              </a:rPr>
              <a:t>projekti</a:t>
            </a:r>
            <a:r>
              <a:rPr lang="en-GB" dirty="0">
                <a:solidFill>
                  <a:srgbClr val="0070C0"/>
                </a:solidFill>
              </a:rPr>
              <a:t> </a:t>
            </a:r>
            <a:r>
              <a:rPr lang="en-GB" dirty="0" err="1">
                <a:solidFill>
                  <a:srgbClr val="0070C0"/>
                </a:solidFill>
              </a:rPr>
              <a:t>toel</a:t>
            </a:r>
            <a:r>
              <a:rPr lang="en-GB" dirty="0">
                <a:solidFill>
                  <a:srgbClr val="0070C0"/>
                </a:solidFill>
              </a:rPr>
              <a:t> – </a:t>
            </a:r>
            <a:r>
              <a:rPr lang="en-GB" dirty="0" err="1">
                <a:solidFill>
                  <a:srgbClr val="0070C0"/>
                </a:solidFill>
              </a:rPr>
              <a:t>rohemajanduse</a:t>
            </a:r>
            <a:r>
              <a:rPr lang="en-GB" dirty="0">
                <a:solidFill>
                  <a:srgbClr val="0070C0"/>
                </a:solidFill>
              </a:rPr>
              <a:t> </a:t>
            </a:r>
            <a:r>
              <a:rPr lang="en-GB" dirty="0" err="1">
                <a:solidFill>
                  <a:srgbClr val="0070C0"/>
                </a:solidFill>
              </a:rPr>
              <a:t>avamine</a:t>
            </a:r>
            <a:r>
              <a:rPr lang="en-GB" dirty="0">
                <a:solidFill>
                  <a:srgbClr val="0070C0"/>
                </a:solidFill>
              </a:rPr>
              <a:t> </a:t>
            </a:r>
            <a:r>
              <a:rPr lang="en-GB" dirty="0" err="1">
                <a:solidFill>
                  <a:srgbClr val="0070C0"/>
                </a:solidFill>
              </a:rPr>
              <a:t>ja</a:t>
            </a:r>
            <a:r>
              <a:rPr lang="en-GB" dirty="0">
                <a:solidFill>
                  <a:srgbClr val="0070C0"/>
                </a:solidFill>
              </a:rPr>
              <a:t> </a:t>
            </a:r>
            <a:r>
              <a:rPr lang="en-GB" dirty="0" err="1">
                <a:solidFill>
                  <a:srgbClr val="0070C0"/>
                </a:solidFill>
              </a:rPr>
              <a:t>NEETide</a:t>
            </a:r>
            <a:r>
              <a:rPr lang="en-GB" dirty="0">
                <a:solidFill>
                  <a:srgbClr val="0070C0"/>
                </a:solidFill>
              </a:rPr>
              <a:t> </a:t>
            </a:r>
            <a:r>
              <a:rPr lang="en-GB" dirty="0" err="1">
                <a:solidFill>
                  <a:srgbClr val="0070C0"/>
                </a:solidFill>
              </a:rPr>
              <a:t>kaasamine</a:t>
            </a:r>
            <a:r>
              <a:rPr lang="en-GB" dirty="0">
                <a:solidFill>
                  <a:srgbClr val="0070C0"/>
                </a:solidFill>
              </a:rPr>
              <a:t>, </a:t>
            </a:r>
            <a:r>
              <a:rPr lang="en-GB" dirty="0" err="1">
                <a:solidFill>
                  <a:srgbClr val="0070C0"/>
                </a:solidFill>
              </a:rPr>
              <a:t>kuidas</a:t>
            </a:r>
            <a:r>
              <a:rPr lang="en-GB" dirty="0">
                <a:solidFill>
                  <a:srgbClr val="0070C0"/>
                </a:solidFill>
              </a:rPr>
              <a:t> olla </a:t>
            </a:r>
            <a:r>
              <a:rPr lang="en-GB" dirty="0" err="1">
                <a:solidFill>
                  <a:srgbClr val="0070C0"/>
                </a:solidFill>
              </a:rPr>
              <a:t>projektile</a:t>
            </a:r>
            <a:r>
              <a:rPr lang="en-GB" dirty="0">
                <a:solidFill>
                  <a:srgbClr val="0070C0"/>
                </a:solidFill>
              </a:rPr>
              <a:t> </a:t>
            </a:r>
            <a:r>
              <a:rPr lang="en-GB" dirty="0" err="1">
                <a:solidFill>
                  <a:srgbClr val="0070C0"/>
                </a:solidFill>
              </a:rPr>
              <a:t>toeks</a:t>
            </a:r>
            <a:r>
              <a:rPr lang="en-GB" dirty="0">
                <a:solidFill>
                  <a:srgbClr val="0070C0"/>
                </a:solidFill>
              </a:rPr>
              <a:t> </a:t>
            </a:r>
          </a:p>
          <a:p>
            <a:r>
              <a:rPr lang="en-GB" i="1" dirty="0"/>
              <a:t>16:00 </a:t>
            </a:r>
            <a:r>
              <a:rPr lang="en-GB" i="1" dirty="0" err="1"/>
              <a:t>Soovijatele</a:t>
            </a:r>
            <a:r>
              <a:rPr lang="en-GB" i="1" dirty="0"/>
              <a:t> </a:t>
            </a:r>
            <a:r>
              <a:rPr lang="en-GB" i="1" dirty="0" err="1"/>
              <a:t>külastus</a:t>
            </a:r>
            <a:r>
              <a:rPr lang="en-GB" i="1" dirty="0"/>
              <a:t> </a:t>
            </a:r>
            <a:r>
              <a:rPr lang="en-GB" i="1" dirty="0" err="1"/>
              <a:t>Muhu</a:t>
            </a:r>
            <a:r>
              <a:rPr lang="en-GB" i="1" dirty="0"/>
              <a:t> </a:t>
            </a:r>
            <a:r>
              <a:rPr lang="en-GB" i="1" dirty="0" err="1"/>
              <a:t>saare</a:t>
            </a:r>
            <a:r>
              <a:rPr lang="en-GB" i="1" dirty="0"/>
              <a:t> </a:t>
            </a:r>
            <a:r>
              <a:rPr lang="en-GB" i="1" dirty="0" err="1"/>
              <a:t>rohemajandusega</a:t>
            </a:r>
            <a:r>
              <a:rPr lang="en-GB" i="1" dirty="0"/>
              <a:t> </a:t>
            </a:r>
            <a:r>
              <a:rPr lang="en-GB" i="1" dirty="0" err="1"/>
              <a:t>seotud</a:t>
            </a:r>
            <a:r>
              <a:rPr lang="en-GB" i="1" dirty="0"/>
              <a:t> </a:t>
            </a:r>
            <a:r>
              <a:rPr lang="en-GB" i="1" dirty="0" err="1"/>
              <a:t>olevatesse</a:t>
            </a:r>
            <a:r>
              <a:rPr lang="en-GB" i="1" dirty="0"/>
              <a:t> </a:t>
            </a:r>
            <a:r>
              <a:rPr lang="en-GB" i="1" dirty="0" err="1"/>
              <a:t>ettevõ</a:t>
            </a:r>
            <a:r>
              <a:rPr lang="en-GB" i="1" dirty="0"/>
              <a:t>(</a:t>
            </a:r>
            <a:r>
              <a:rPr lang="en-GB" i="1" dirty="0" err="1"/>
              <a:t>te</a:t>
            </a:r>
            <a:r>
              <a:rPr lang="en-GB" i="1" dirty="0"/>
              <a:t>)</a:t>
            </a:r>
            <a:r>
              <a:rPr lang="en-GB" i="1" dirty="0" err="1"/>
              <a:t>tesse</a:t>
            </a:r>
            <a:endParaRPr lang="en-GB" dirty="0"/>
          </a:p>
          <a:p>
            <a:pPr marL="0" indent="0">
              <a:buNone/>
            </a:pPr>
            <a:endParaRPr lang="et-EE" dirty="0"/>
          </a:p>
        </p:txBody>
      </p:sp>
      <p:sp>
        <p:nvSpPr>
          <p:cNvPr id="4" name="Date Placeholder 3">
            <a:extLst>
              <a:ext uri="{FF2B5EF4-FFF2-40B4-BE49-F238E27FC236}">
                <a16:creationId xmlns:a16="http://schemas.microsoft.com/office/drawing/2014/main" id="{98B93C4B-0EE1-4DF1-A0FA-4557083DACA5}"/>
              </a:ext>
            </a:extLst>
          </p:cNvPr>
          <p:cNvSpPr>
            <a:spLocks noGrp="1"/>
          </p:cNvSpPr>
          <p:nvPr>
            <p:ph type="dt" sz="half" idx="2"/>
          </p:nvPr>
        </p:nvSpPr>
        <p:spPr>
          <a:xfrm>
            <a:off x="838200" y="6201119"/>
            <a:ext cx="3657600" cy="656881"/>
          </a:xfrm>
        </p:spPr>
        <p:txBody>
          <a:bodyPr>
            <a:normAutofit/>
          </a:bodyPr>
          <a:lstStyle/>
          <a:p>
            <a:pPr>
              <a:lnSpc>
                <a:spcPct val="90000"/>
              </a:lnSpc>
              <a:spcAft>
                <a:spcPts val="600"/>
              </a:spcAft>
            </a:pPr>
            <a:r>
              <a:rPr lang="en-US" dirty="0">
                <a:solidFill>
                  <a:schemeClr val="accent3">
                    <a:lumMod val="75000"/>
                    <a:alpha val="80000"/>
                  </a:schemeClr>
                </a:solidFill>
              </a:rPr>
              <a:t>YENESIS benefits from a € 2.3 M grant from Iceland, Liechtenstein and Norway through the EEA and Norway Grants. The project aims at creating employment opportunities for NEETs in islands</a:t>
            </a:r>
            <a:endParaRPr lang="en-GB" dirty="0">
              <a:solidFill>
                <a:schemeClr val="accent3">
                  <a:lumMod val="75000"/>
                  <a:alpha val="80000"/>
                </a:schemeClr>
              </a:solidFill>
            </a:endParaRPr>
          </a:p>
        </p:txBody>
      </p:sp>
    </p:spTree>
    <p:extLst>
      <p:ext uri="{BB962C8B-B14F-4D97-AF65-F5344CB8AC3E}">
        <p14:creationId xmlns:p14="http://schemas.microsoft.com/office/powerpoint/2010/main" val="3885601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547C74-6513-4E11-A952-DF909130A03C}"/>
              </a:ext>
            </a:extLst>
          </p:cNvPr>
          <p:cNvSpPr>
            <a:spLocks noGrp="1"/>
          </p:cNvSpPr>
          <p:nvPr>
            <p:ph type="body" idx="1"/>
          </p:nvPr>
        </p:nvSpPr>
        <p:spPr>
          <a:xfrm>
            <a:off x="774814" y="2093143"/>
            <a:ext cx="10585335" cy="3244529"/>
          </a:xfrm>
        </p:spPr>
        <p:txBody>
          <a:bodyPr/>
          <a:lstStyle/>
          <a:p>
            <a:pPr marL="457200" indent="-457200">
              <a:buAutoNum type="arabicParenR"/>
            </a:pPr>
            <a:r>
              <a:rPr lang="en-GB" sz="2200" dirty="0" err="1">
                <a:solidFill>
                  <a:schemeClr val="tx1"/>
                </a:solidFill>
              </a:rPr>
              <a:t>Olemasolevad</a:t>
            </a:r>
            <a:r>
              <a:rPr lang="en-GB" sz="2200" dirty="0">
                <a:solidFill>
                  <a:schemeClr val="tx1"/>
                </a:solidFill>
              </a:rPr>
              <a:t> </a:t>
            </a:r>
            <a:r>
              <a:rPr lang="en-GB" sz="2200" dirty="0" err="1">
                <a:solidFill>
                  <a:schemeClr val="tx1"/>
                </a:solidFill>
              </a:rPr>
              <a:t>ja</a:t>
            </a:r>
            <a:r>
              <a:rPr lang="en-GB" sz="2200" dirty="0">
                <a:solidFill>
                  <a:schemeClr val="tx1"/>
                </a:solidFill>
              </a:rPr>
              <a:t> </a:t>
            </a:r>
            <a:r>
              <a:rPr lang="en-GB" sz="2200" dirty="0" err="1">
                <a:solidFill>
                  <a:schemeClr val="tx1"/>
                </a:solidFill>
              </a:rPr>
              <a:t>tuleviku</a:t>
            </a:r>
            <a:r>
              <a:rPr lang="en-GB" sz="2200" dirty="0">
                <a:solidFill>
                  <a:schemeClr val="tx1"/>
                </a:solidFill>
              </a:rPr>
              <a:t> </a:t>
            </a:r>
            <a:r>
              <a:rPr lang="en-GB" sz="2200" dirty="0" err="1">
                <a:solidFill>
                  <a:schemeClr val="tx1"/>
                </a:solidFill>
              </a:rPr>
              <a:t>trendid</a:t>
            </a:r>
            <a:r>
              <a:rPr lang="en-GB" sz="2200" dirty="0">
                <a:solidFill>
                  <a:schemeClr val="tx1"/>
                </a:solidFill>
              </a:rPr>
              <a:t> </a:t>
            </a:r>
          </a:p>
          <a:p>
            <a:pPr marL="457200" indent="-457200">
              <a:buAutoNum type="arabicParenR"/>
            </a:pPr>
            <a:r>
              <a:rPr lang="en-GB" sz="2200" dirty="0" err="1">
                <a:solidFill>
                  <a:schemeClr val="tx1"/>
                </a:solidFill>
              </a:rPr>
              <a:t>Koolitus</a:t>
            </a:r>
            <a:r>
              <a:rPr lang="en-GB" sz="2200" dirty="0">
                <a:solidFill>
                  <a:schemeClr val="tx1"/>
                </a:solidFill>
              </a:rPr>
              <a:t> </a:t>
            </a:r>
            <a:r>
              <a:rPr lang="en-GB" sz="2200" dirty="0" err="1">
                <a:solidFill>
                  <a:schemeClr val="tx1"/>
                </a:solidFill>
              </a:rPr>
              <a:t>ja</a:t>
            </a:r>
            <a:r>
              <a:rPr lang="en-GB" sz="2200" dirty="0">
                <a:solidFill>
                  <a:schemeClr val="tx1"/>
                </a:solidFill>
              </a:rPr>
              <a:t> </a:t>
            </a:r>
            <a:r>
              <a:rPr lang="en-GB" sz="2200" dirty="0" err="1">
                <a:solidFill>
                  <a:schemeClr val="tx1"/>
                </a:solidFill>
              </a:rPr>
              <a:t>väljaõpe</a:t>
            </a:r>
            <a:r>
              <a:rPr lang="en-GB" sz="2200" dirty="0">
                <a:solidFill>
                  <a:schemeClr val="tx1"/>
                </a:solidFill>
              </a:rPr>
              <a:t> mis on </a:t>
            </a:r>
            <a:r>
              <a:rPr lang="en-GB" sz="2200" dirty="0" err="1">
                <a:solidFill>
                  <a:schemeClr val="tx1"/>
                </a:solidFill>
              </a:rPr>
              <a:t>vajalikud</a:t>
            </a:r>
            <a:r>
              <a:rPr lang="en-GB" sz="2200" dirty="0">
                <a:solidFill>
                  <a:schemeClr val="tx1"/>
                </a:solidFill>
              </a:rPr>
              <a:t> </a:t>
            </a:r>
            <a:r>
              <a:rPr lang="en-GB" sz="2200" dirty="0" err="1">
                <a:solidFill>
                  <a:schemeClr val="tx1"/>
                </a:solidFill>
              </a:rPr>
              <a:t>tuleviku</a:t>
            </a:r>
            <a:r>
              <a:rPr lang="en-GB" sz="2200" dirty="0">
                <a:solidFill>
                  <a:schemeClr val="tx1"/>
                </a:solidFill>
              </a:rPr>
              <a:t> </a:t>
            </a:r>
            <a:r>
              <a:rPr lang="en-GB" sz="2200" dirty="0" err="1">
                <a:solidFill>
                  <a:schemeClr val="tx1"/>
                </a:solidFill>
              </a:rPr>
              <a:t>töökohtade</a:t>
            </a:r>
            <a:r>
              <a:rPr lang="en-GB" sz="2200" dirty="0">
                <a:solidFill>
                  <a:schemeClr val="tx1"/>
                </a:solidFill>
              </a:rPr>
              <a:t> </a:t>
            </a:r>
            <a:r>
              <a:rPr lang="en-GB" sz="2200" dirty="0" err="1">
                <a:solidFill>
                  <a:schemeClr val="tx1"/>
                </a:solidFill>
              </a:rPr>
              <a:t>loomiseks</a:t>
            </a:r>
            <a:endParaRPr lang="en-GB" sz="2200" dirty="0">
              <a:solidFill>
                <a:schemeClr val="tx1"/>
              </a:solidFill>
            </a:endParaRPr>
          </a:p>
          <a:p>
            <a:endParaRPr lang="et-EE" dirty="0"/>
          </a:p>
        </p:txBody>
      </p:sp>
      <p:sp>
        <p:nvSpPr>
          <p:cNvPr id="4" name="Date Placeholder 3">
            <a:extLst>
              <a:ext uri="{FF2B5EF4-FFF2-40B4-BE49-F238E27FC236}">
                <a16:creationId xmlns:a16="http://schemas.microsoft.com/office/drawing/2014/main" id="{4663D903-EBE1-4C77-9996-A63667D67DA7}"/>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5" name="TextBox 4">
            <a:extLst>
              <a:ext uri="{FF2B5EF4-FFF2-40B4-BE49-F238E27FC236}">
                <a16:creationId xmlns:a16="http://schemas.microsoft.com/office/drawing/2014/main" id="{1662D715-F51E-42C5-AB50-1AF2236C230B}"/>
              </a:ext>
            </a:extLst>
          </p:cNvPr>
          <p:cNvSpPr txBox="1"/>
          <p:nvPr/>
        </p:nvSpPr>
        <p:spPr>
          <a:xfrm>
            <a:off x="550844" y="1262146"/>
            <a:ext cx="10655070" cy="461665"/>
          </a:xfrm>
          <a:prstGeom prst="rect">
            <a:avLst/>
          </a:prstGeom>
          <a:noFill/>
        </p:spPr>
        <p:txBody>
          <a:bodyPr wrap="square" rtlCol="0">
            <a:spAutoFit/>
          </a:bodyPr>
          <a:lstStyle/>
          <a:p>
            <a:r>
              <a:rPr lang="en-GB" sz="2400" dirty="0"/>
              <a:t>12:45-13:00 </a:t>
            </a:r>
            <a:r>
              <a:rPr lang="en-GB" sz="2400" dirty="0" err="1"/>
              <a:t>Arutelu</a:t>
            </a:r>
            <a:r>
              <a:rPr lang="en-GB" sz="2400" dirty="0"/>
              <a:t> </a:t>
            </a:r>
            <a:r>
              <a:rPr lang="en-GB" sz="2400" dirty="0" err="1"/>
              <a:t>rohemajanduse</a:t>
            </a:r>
            <a:r>
              <a:rPr lang="en-GB" sz="2400" dirty="0"/>
              <a:t> </a:t>
            </a:r>
            <a:r>
              <a:rPr lang="en-GB" sz="2400" dirty="0" err="1"/>
              <a:t>teemadel</a:t>
            </a:r>
            <a:endParaRPr lang="en-GB" sz="2400" dirty="0"/>
          </a:p>
        </p:txBody>
      </p:sp>
    </p:spTree>
    <p:extLst>
      <p:ext uri="{BB962C8B-B14F-4D97-AF65-F5344CB8AC3E}">
        <p14:creationId xmlns:p14="http://schemas.microsoft.com/office/powerpoint/2010/main" val="332663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547C74-6513-4E11-A952-DF909130A03C}"/>
              </a:ext>
            </a:extLst>
          </p:cNvPr>
          <p:cNvSpPr>
            <a:spLocks noGrp="1"/>
          </p:cNvSpPr>
          <p:nvPr>
            <p:ph type="body" idx="1"/>
          </p:nvPr>
        </p:nvSpPr>
        <p:spPr>
          <a:xfrm>
            <a:off x="774814" y="2093143"/>
            <a:ext cx="10585335" cy="3244529"/>
          </a:xfrm>
        </p:spPr>
        <p:txBody>
          <a:bodyPr/>
          <a:lstStyle/>
          <a:p>
            <a:pPr marL="457200" indent="-457200">
              <a:buAutoNum type="arabicParenR"/>
            </a:pPr>
            <a:r>
              <a:rPr lang="en-GB" sz="2200" dirty="0" err="1">
                <a:solidFill>
                  <a:schemeClr val="tx1"/>
                </a:solidFill>
              </a:rPr>
              <a:t>Senised</a:t>
            </a:r>
            <a:r>
              <a:rPr lang="en-GB" sz="2200" dirty="0">
                <a:solidFill>
                  <a:schemeClr val="tx1"/>
                </a:solidFill>
              </a:rPr>
              <a:t> NEET </a:t>
            </a:r>
            <a:r>
              <a:rPr lang="en-GB" sz="2200" dirty="0" err="1">
                <a:solidFill>
                  <a:schemeClr val="tx1"/>
                </a:solidFill>
              </a:rPr>
              <a:t>noorte</a:t>
            </a:r>
            <a:r>
              <a:rPr lang="en-GB" sz="2200" dirty="0">
                <a:solidFill>
                  <a:schemeClr val="tx1"/>
                </a:solidFill>
              </a:rPr>
              <a:t> </a:t>
            </a:r>
            <a:r>
              <a:rPr lang="en-GB" sz="2200" dirty="0" err="1">
                <a:solidFill>
                  <a:schemeClr val="tx1"/>
                </a:solidFill>
              </a:rPr>
              <a:t>värbamiskohad</a:t>
            </a:r>
            <a:r>
              <a:rPr lang="en-GB" sz="2200" dirty="0">
                <a:solidFill>
                  <a:schemeClr val="tx1"/>
                </a:solidFill>
              </a:rPr>
              <a:t> </a:t>
            </a:r>
            <a:r>
              <a:rPr lang="en-GB" sz="2200" dirty="0" err="1">
                <a:solidFill>
                  <a:schemeClr val="tx1"/>
                </a:solidFill>
              </a:rPr>
              <a:t>ning</a:t>
            </a:r>
            <a:r>
              <a:rPr lang="en-GB" sz="2200" dirty="0">
                <a:solidFill>
                  <a:schemeClr val="tx1"/>
                </a:solidFill>
              </a:rPr>
              <a:t> NEET </a:t>
            </a:r>
            <a:r>
              <a:rPr lang="en-GB" sz="2200" dirty="0" err="1">
                <a:solidFill>
                  <a:schemeClr val="tx1"/>
                </a:solidFill>
              </a:rPr>
              <a:t>noorte</a:t>
            </a:r>
            <a:r>
              <a:rPr lang="en-GB" sz="2200" dirty="0">
                <a:solidFill>
                  <a:schemeClr val="tx1"/>
                </a:solidFill>
              </a:rPr>
              <a:t> </a:t>
            </a:r>
            <a:r>
              <a:rPr lang="en-GB" sz="2200" dirty="0" err="1">
                <a:solidFill>
                  <a:schemeClr val="tx1"/>
                </a:solidFill>
              </a:rPr>
              <a:t>tulevik</a:t>
            </a:r>
            <a:r>
              <a:rPr lang="en-GB" sz="2200" dirty="0">
                <a:solidFill>
                  <a:schemeClr val="tx1"/>
                </a:solidFill>
              </a:rPr>
              <a:t> </a:t>
            </a:r>
            <a:r>
              <a:rPr lang="en-GB" sz="2200" dirty="0" err="1">
                <a:solidFill>
                  <a:schemeClr val="tx1"/>
                </a:solidFill>
              </a:rPr>
              <a:t>Eestis</a:t>
            </a:r>
            <a:r>
              <a:rPr lang="en-GB" sz="2200" dirty="0">
                <a:solidFill>
                  <a:schemeClr val="tx1"/>
                </a:solidFill>
              </a:rPr>
              <a:t> </a:t>
            </a:r>
          </a:p>
          <a:p>
            <a:pPr marL="457200" indent="-457200">
              <a:buAutoNum type="arabicParenR"/>
            </a:pPr>
            <a:r>
              <a:rPr lang="en-GB" sz="2200" dirty="0" err="1">
                <a:solidFill>
                  <a:schemeClr val="tx1"/>
                </a:solidFill>
              </a:rPr>
              <a:t>Lüngad</a:t>
            </a:r>
            <a:r>
              <a:rPr lang="en-GB" sz="2200" dirty="0">
                <a:solidFill>
                  <a:schemeClr val="tx1"/>
                </a:solidFill>
              </a:rPr>
              <a:t> </a:t>
            </a:r>
            <a:r>
              <a:rPr lang="en-GB" sz="2200" dirty="0" err="1">
                <a:solidFill>
                  <a:schemeClr val="tx1"/>
                </a:solidFill>
              </a:rPr>
              <a:t>seadustes</a:t>
            </a:r>
            <a:r>
              <a:rPr lang="en-GB" sz="2200" dirty="0">
                <a:solidFill>
                  <a:schemeClr val="tx1"/>
                </a:solidFill>
              </a:rPr>
              <a:t> ? NEET </a:t>
            </a:r>
            <a:r>
              <a:rPr lang="en-GB" sz="2200" dirty="0" err="1">
                <a:solidFill>
                  <a:schemeClr val="tx1"/>
                </a:solidFill>
              </a:rPr>
              <a:t>noore</a:t>
            </a:r>
            <a:r>
              <a:rPr lang="en-GB" sz="2200" dirty="0">
                <a:solidFill>
                  <a:schemeClr val="tx1"/>
                </a:solidFill>
              </a:rPr>
              <a:t> </a:t>
            </a:r>
            <a:r>
              <a:rPr lang="en-GB" sz="2200" dirty="0" err="1">
                <a:solidFill>
                  <a:schemeClr val="tx1"/>
                </a:solidFill>
              </a:rPr>
              <a:t>staatuse</a:t>
            </a:r>
            <a:r>
              <a:rPr lang="en-GB" sz="2200" dirty="0">
                <a:solidFill>
                  <a:schemeClr val="tx1"/>
                </a:solidFill>
              </a:rPr>
              <a:t> </a:t>
            </a:r>
            <a:r>
              <a:rPr lang="en-GB" sz="2200" dirty="0" err="1">
                <a:solidFill>
                  <a:schemeClr val="tx1"/>
                </a:solidFill>
              </a:rPr>
              <a:t>ennetamine</a:t>
            </a:r>
            <a:endParaRPr lang="en-GB" sz="2200" dirty="0">
              <a:solidFill>
                <a:schemeClr val="tx1"/>
              </a:solidFill>
            </a:endParaRPr>
          </a:p>
          <a:p>
            <a:endParaRPr lang="et-EE" dirty="0"/>
          </a:p>
        </p:txBody>
      </p:sp>
      <p:sp>
        <p:nvSpPr>
          <p:cNvPr id="4" name="Date Placeholder 3">
            <a:extLst>
              <a:ext uri="{FF2B5EF4-FFF2-40B4-BE49-F238E27FC236}">
                <a16:creationId xmlns:a16="http://schemas.microsoft.com/office/drawing/2014/main" id="{4663D903-EBE1-4C77-9996-A63667D67DA7}"/>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5" name="TextBox 4">
            <a:extLst>
              <a:ext uri="{FF2B5EF4-FFF2-40B4-BE49-F238E27FC236}">
                <a16:creationId xmlns:a16="http://schemas.microsoft.com/office/drawing/2014/main" id="{1662D715-F51E-42C5-AB50-1AF2236C230B}"/>
              </a:ext>
            </a:extLst>
          </p:cNvPr>
          <p:cNvSpPr txBox="1"/>
          <p:nvPr/>
        </p:nvSpPr>
        <p:spPr>
          <a:xfrm>
            <a:off x="594911" y="1262146"/>
            <a:ext cx="10655070" cy="830997"/>
          </a:xfrm>
          <a:prstGeom prst="rect">
            <a:avLst/>
          </a:prstGeom>
          <a:noFill/>
        </p:spPr>
        <p:txBody>
          <a:bodyPr wrap="square" rtlCol="0">
            <a:spAutoFit/>
          </a:bodyPr>
          <a:lstStyle/>
          <a:p>
            <a:r>
              <a:rPr lang="en-GB" sz="2400" dirty="0"/>
              <a:t>14:00-14:30 </a:t>
            </a:r>
            <a:r>
              <a:rPr lang="en-GB" sz="2400" dirty="0" err="1"/>
              <a:t>Arutelu</a:t>
            </a:r>
            <a:r>
              <a:rPr lang="en-GB" sz="2400" dirty="0"/>
              <a:t> NEET </a:t>
            </a:r>
            <a:r>
              <a:rPr lang="en-GB" sz="2400" dirty="0" err="1"/>
              <a:t>noorte</a:t>
            </a:r>
            <a:r>
              <a:rPr lang="en-GB" sz="2400" dirty="0"/>
              <a:t> </a:t>
            </a:r>
            <a:r>
              <a:rPr lang="en-GB" sz="2400" dirty="0" err="1"/>
              <a:t>problemaatikast</a:t>
            </a:r>
            <a:r>
              <a:rPr lang="en-GB" sz="2400" dirty="0"/>
              <a:t> </a:t>
            </a:r>
            <a:r>
              <a:rPr lang="en-GB" sz="2400" dirty="0" err="1"/>
              <a:t>Eestis</a:t>
            </a:r>
            <a:endParaRPr lang="en-GB" sz="2400" dirty="0"/>
          </a:p>
          <a:p>
            <a:endParaRPr lang="en-GB" sz="2400" dirty="0"/>
          </a:p>
        </p:txBody>
      </p:sp>
    </p:spTree>
    <p:extLst>
      <p:ext uri="{BB962C8B-B14F-4D97-AF65-F5344CB8AC3E}">
        <p14:creationId xmlns:p14="http://schemas.microsoft.com/office/powerpoint/2010/main" val="65105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547C74-6513-4E11-A952-DF909130A03C}"/>
              </a:ext>
            </a:extLst>
          </p:cNvPr>
          <p:cNvSpPr>
            <a:spLocks noGrp="1"/>
          </p:cNvSpPr>
          <p:nvPr>
            <p:ph type="body" idx="1"/>
          </p:nvPr>
        </p:nvSpPr>
        <p:spPr>
          <a:xfrm>
            <a:off x="705080" y="2351017"/>
            <a:ext cx="10585335" cy="3244529"/>
          </a:xfrm>
        </p:spPr>
        <p:txBody>
          <a:bodyPr/>
          <a:lstStyle/>
          <a:p>
            <a:pPr marL="457200" indent="-457200">
              <a:buAutoNum type="arabicParenR"/>
            </a:pPr>
            <a:r>
              <a:rPr lang="en-GB" sz="2200" dirty="0" err="1">
                <a:solidFill>
                  <a:schemeClr val="tx1"/>
                </a:solidFill>
              </a:rPr>
              <a:t>Poliitika</a:t>
            </a:r>
            <a:r>
              <a:rPr lang="en-GB" sz="2200" dirty="0">
                <a:solidFill>
                  <a:schemeClr val="tx1"/>
                </a:solidFill>
              </a:rPr>
              <a:t> </a:t>
            </a:r>
            <a:r>
              <a:rPr lang="en-GB" sz="2200" dirty="0" err="1">
                <a:solidFill>
                  <a:schemeClr val="tx1"/>
                </a:solidFill>
              </a:rPr>
              <a:t>alased</a:t>
            </a:r>
            <a:r>
              <a:rPr lang="en-GB" sz="2200" dirty="0">
                <a:solidFill>
                  <a:schemeClr val="tx1"/>
                </a:solidFill>
              </a:rPr>
              <a:t> </a:t>
            </a:r>
            <a:r>
              <a:rPr lang="en-GB" sz="2200" dirty="0" err="1">
                <a:solidFill>
                  <a:schemeClr val="tx1"/>
                </a:solidFill>
              </a:rPr>
              <a:t>soovitused</a:t>
            </a:r>
            <a:r>
              <a:rPr lang="en-GB" sz="2200" dirty="0">
                <a:solidFill>
                  <a:schemeClr val="tx1"/>
                </a:solidFill>
              </a:rPr>
              <a:t> </a:t>
            </a:r>
            <a:r>
              <a:rPr lang="en-GB" sz="2200" dirty="0" err="1">
                <a:solidFill>
                  <a:schemeClr val="tx1"/>
                </a:solidFill>
              </a:rPr>
              <a:t>NEETide</a:t>
            </a:r>
            <a:r>
              <a:rPr lang="en-GB" sz="2200" dirty="0">
                <a:solidFill>
                  <a:schemeClr val="tx1"/>
                </a:solidFill>
              </a:rPr>
              <a:t> </a:t>
            </a:r>
            <a:r>
              <a:rPr lang="en-GB" sz="2200" dirty="0" err="1">
                <a:solidFill>
                  <a:schemeClr val="tx1"/>
                </a:solidFill>
              </a:rPr>
              <a:t>paremaks</a:t>
            </a:r>
            <a:r>
              <a:rPr lang="en-GB" sz="2200" dirty="0">
                <a:solidFill>
                  <a:schemeClr val="tx1"/>
                </a:solidFill>
              </a:rPr>
              <a:t> </a:t>
            </a:r>
            <a:r>
              <a:rPr lang="en-GB" sz="2200" dirty="0" err="1">
                <a:solidFill>
                  <a:schemeClr val="tx1"/>
                </a:solidFill>
              </a:rPr>
              <a:t>kaasamiseks</a:t>
            </a:r>
            <a:r>
              <a:rPr lang="en-GB" sz="2200" dirty="0">
                <a:solidFill>
                  <a:schemeClr val="tx1"/>
                </a:solidFill>
              </a:rPr>
              <a:t> </a:t>
            </a:r>
            <a:r>
              <a:rPr lang="en-GB" sz="2200" dirty="0" err="1">
                <a:solidFill>
                  <a:schemeClr val="tx1"/>
                </a:solidFill>
              </a:rPr>
              <a:t>ja</a:t>
            </a:r>
            <a:r>
              <a:rPr lang="en-GB" sz="2200" dirty="0">
                <a:solidFill>
                  <a:schemeClr val="tx1"/>
                </a:solidFill>
              </a:rPr>
              <a:t> </a:t>
            </a:r>
            <a:r>
              <a:rPr lang="en-GB" sz="2200" dirty="0" err="1">
                <a:solidFill>
                  <a:schemeClr val="tx1"/>
                </a:solidFill>
              </a:rPr>
              <a:t>kuidas</a:t>
            </a:r>
            <a:r>
              <a:rPr lang="en-GB" sz="2200" dirty="0">
                <a:solidFill>
                  <a:schemeClr val="tx1"/>
                </a:solidFill>
              </a:rPr>
              <a:t> need </a:t>
            </a:r>
            <a:r>
              <a:rPr lang="en-GB" sz="2200" dirty="0" err="1">
                <a:solidFill>
                  <a:schemeClr val="tx1"/>
                </a:solidFill>
              </a:rPr>
              <a:t>siduda</a:t>
            </a:r>
            <a:r>
              <a:rPr lang="en-GB" sz="2200" dirty="0">
                <a:solidFill>
                  <a:schemeClr val="tx1"/>
                </a:solidFill>
              </a:rPr>
              <a:t> </a:t>
            </a:r>
            <a:r>
              <a:rPr lang="en-GB" sz="2200" dirty="0" err="1">
                <a:solidFill>
                  <a:schemeClr val="tx1"/>
                </a:solidFill>
              </a:rPr>
              <a:t>projekti</a:t>
            </a:r>
            <a:r>
              <a:rPr lang="en-GB" sz="2200" dirty="0">
                <a:solidFill>
                  <a:schemeClr val="tx1"/>
                </a:solidFill>
              </a:rPr>
              <a:t> </a:t>
            </a:r>
            <a:r>
              <a:rPr lang="en-GB" sz="2200" dirty="0" err="1">
                <a:solidFill>
                  <a:schemeClr val="tx1"/>
                </a:solidFill>
              </a:rPr>
              <a:t>nelja</a:t>
            </a:r>
            <a:r>
              <a:rPr lang="en-GB" sz="2200" dirty="0">
                <a:solidFill>
                  <a:schemeClr val="tx1"/>
                </a:solidFill>
              </a:rPr>
              <a:t> </a:t>
            </a:r>
            <a:r>
              <a:rPr lang="en-GB" sz="2200" dirty="0" err="1">
                <a:solidFill>
                  <a:schemeClr val="tx1"/>
                </a:solidFill>
              </a:rPr>
              <a:t>teemavaldkonnaga</a:t>
            </a:r>
            <a:r>
              <a:rPr lang="en-GB" sz="2200" dirty="0">
                <a:solidFill>
                  <a:schemeClr val="tx1"/>
                </a:solidFill>
              </a:rPr>
              <a:t> (</a:t>
            </a:r>
            <a:r>
              <a:rPr lang="en-GB" sz="2200" dirty="0" err="1">
                <a:solidFill>
                  <a:schemeClr val="tx1"/>
                </a:solidFill>
              </a:rPr>
              <a:t>taastuvenergia</a:t>
            </a:r>
            <a:r>
              <a:rPr lang="en-GB" sz="2200" dirty="0">
                <a:solidFill>
                  <a:schemeClr val="tx1"/>
                </a:solidFill>
              </a:rPr>
              <a:t>, </a:t>
            </a:r>
            <a:r>
              <a:rPr lang="en-GB" sz="2200" dirty="0" err="1">
                <a:solidFill>
                  <a:schemeClr val="tx1"/>
                </a:solidFill>
              </a:rPr>
              <a:t>energiatõhusu</a:t>
            </a:r>
            <a:r>
              <a:rPr lang="en-GB" sz="2200" dirty="0">
                <a:solidFill>
                  <a:schemeClr val="tx1"/>
                </a:solidFill>
              </a:rPr>
              <a:t>, </a:t>
            </a:r>
            <a:r>
              <a:rPr lang="en-GB" sz="2200" dirty="0" err="1">
                <a:solidFill>
                  <a:schemeClr val="tx1"/>
                </a:solidFill>
              </a:rPr>
              <a:t>jätkusuutlik</a:t>
            </a:r>
            <a:r>
              <a:rPr lang="en-GB" sz="2200" dirty="0">
                <a:solidFill>
                  <a:schemeClr val="tx1"/>
                </a:solidFill>
              </a:rPr>
              <a:t> </a:t>
            </a:r>
            <a:r>
              <a:rPr lang="en-GB" sz="2200" dirty="0" err="1">
                <a:solidFill>
                  <a:schemeClr val="tx1"/>
                </a:solidFill>
              </a:rPr>
              <a:t>turism</a:t>
            </a:r>
            <a:r>
              <a:rPr lang="en-GB" sz="2200" dirty="0">
                <a:solidFill>
                  <a:schemeClr val="tx1"/>
                </a:solidFill>
              </a:rPr>
              <a:t>, </a:t>
            </a:r>
            <a:r>
              <a:rPr lang="en-GB" sz="2200" dirty="0" err="1">
                <a:solidFill>
                  <a:schemeClr val="tx1"/>
                </a:solidFill>
              </a:rPr>
              <a:t>jätkusuutlik</a:t>
            </a:r>
            <a:r>
              <a:rPr lang="en-GB" sz="2200" dirty="0">
                <a:solidFill>
                  <a:schemeClr val="tx1"/>
                </a:solidFill>
              </a:rPr>
              <a:t> transport)</a:t>
            </a:r>
          </a:p>
          <a:p>
            <a:pPr marL="457200" indent="-457200">
              <a:buAutoNum type="arabicParenR"/>
            </a:pPr>
            <a:r>
              <a:rPr lang="en-GB" sz="2200" dirty="0">
                <a:solidFill>
                  <a:schemeClr val="tx1"/>
                </a:solidFill>
              </a:rPr>
              <a:t>NEET </a:t>
            </a:r>
            <a:r>
              <a:rPr lang="en-GB" sz="2200" dirty="0" err="1">
                <a:solidFill>
                  <a:schemeClr val="tx1"/>
                </a:solidFill>
              </a:rPr>
              <a:t>noorte</a:t>
            </a:r>
            <a:r>
              <a:rPr lang="en-GB" sz="2200" dirty="0">
                <a:solidFill>
                  <a:schemeClr val="tx1"/>
                </a:solidFill>
              </a:rPr>
              <a:t> </a:t>
            </a:r>
            <a:r>
              <a:rPr lang="en-GB" sz="2200" dirty="0" err="1">
                <a:solidFill>
                  <a:schemeClr val="tx1"/>
                </a:solidFill>
              </a:rPr>
              <a:t>ja</a:t>
            </a:r>
            <a:r>
              <a:rPr lang="en-GB" sz="2200" dirty="0">
                <a:solidFill>
                  <a:schemeClr val="tx1"/>
                </a:solidFill>
              </a:rPr>
              <a:t> </a:t>
            </a:r>
            <a:r>
              <a:rPr lang="en-GB" sz="2200" dirty="0" err="1">
                <a:solidFill>
                  <a:schemeClr val="tx1"/>
                </a:solidFill>
              </a:rPr>
              <a:t>kandideerimise</a:t>
            </a:r>
            <a:r>
              <a:rPr lang="en-GB" sz="2200" dirty="0">
                <a:solidFill>
                  <a:schemeClr val="tx1"/>
                </a:solidFill>
              </a:rPr>
              <a:t> </a:t>
            </a:r>
            <a:r>
              <a:rPr lang="en-GB" sz="2200" dirty="0" err="1">
                <a:solidFill>
                  <a:schemeClr val="tx1"/>
                </a:solidFill>
              </a:rPr>
              <a:t>kriteeriumid</a:t>
            </a:r>
            <a:r>
              <a:rPr lang="en-GB" sz="2200" dirty="0">
                <a:solidFill>
                  <a:schemeClr val="tx1"/>
                </a:solidFill>
              </a:rPr>
              <a:t> </a:t>
            </a:r>
            <a:r>
              <a:rPr lang="en-GB" sz="2200" dirty="0" err="1">
                <a:solidFill>
                  <a:schemeClr val="tx1"/>
                </a:solidFill>
              </a:rPr>
              <a:t>projektis</a:t>
            </a:r>
            <a:r>
              <a:rPr lang="en-GB" sz="2200" dirty="0">
                <a:solidFill>
                  <a:schemeClr val="tx1"/>
                </a:solidFill>
              </a:rPr>
              <a:t> – </a:t>
            </a:r>
            <a:r>
              <a:rPr lang="en-GB" sz="2200" dirty="0" err="1">
                <a:solidFill>
                  <a:schemeClr val="tx1"/>
                </a:solidFill>
              </a:rPr>
              <a:t>võimalikud</a:t>
            </a:r>
            <a:r>
              <a:rPr lang="en-GB" sz="2200" dirty="0">
                <a:solidFill>
                  <a:schemeClr val="tx1"/>
                </a:solidFill>
              </a:rPr>
              <a:t> </a:t>
            </a:r>
            <a:r>
              <a:rPr lang="en-GB" sz="2200" dirty="0" err="1">
                <a:solidFill>
                  <a:schemeClr val="tx1"/>
                </a:solidFill>
              </a:rPr>
              <a:t>takistused</a:t>
            </a:r>
            <a:r>
              <a:rPr lang="en-GB" sz="2200" dirty="0">
                <a:solidFill>
                  <a:schemeClr val="tx1"/>
                </a:solidFill>
              </a:rPr>
              <a:t> </a:t>
            </a:r>
            <a:r>
              <a:rPr lang="en-GB" sz="2200" dirty="0" err="1">
                <a:solidFill>
                  <a:schemeClr val="tx1"/>
                </a:solidFill>
              </a:rPr>
              <a:t>ja</a:t>
            </a:r>
            <a:r>
              <a:rPr lang="en-GB" sz="2200" dirty="0">
                <a:solidFill>
                  <a:schemeClr val="tx1"/>
                </a:solidFill>
              </a:rPr>
              <a:t> </a:t>
            </a:r>
            <a:r>
              <a:rPr lang="en-GB" sz="2200" dirty="0" err="1">
                <a:solidFill>
                  <a:schemeClr val="tx1"/>
                </a:solidFill>
              </a:rPr>
              <a:t>lahendused</a:t>
            </a:r>
            <a:r>
              <a:rPr lang="en-GB" sz="2200" dirty="0">
                <a:solidFill>
                  <a:schemeClr val="tx1"/>
                </a:solidFill>
              </a:rPr>
              <a:t> </a:t>
            </a:r>
          </a:p>
        </p:txBody>
      </p:sp>
      <p:sp>
        <p:nvSpPr>
          <p:cNvPr id="4" name="Date Placeholder 3">
            <a:extLst>
              <a:ext uri="{FF2B5EF4-FFF2-40B4-BE49-F238E27FC236}">
                <a16:creationId xmlns:a16="http://schemas.microsoft.com/office/drawing/2014/main" id="{4663D903-EBE1-4C77-9996-A63667D67DA7}"/>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5" name="TextBox 4">
            <a:extLst>
              <a:ext uri="{FF2B5EF4-FFF2-40B4-BE49-F238E27FC236}">
                <a16:creationId xmlns:a16="http://schemas.microsoft.com/office/drawing/2014/main" id="{1662D715-F51E-42C5-AB50-1AF2236C230B}"/>
              </a:ext>
            </a:extLst>
          </p:cNvPr>
          <p:cNvSpPr txBox="1"/>
          <p:nvPr/>
        </p:nvSpPr>
        <p:spPr>
          <a:xfrm>
            <a:off x="635345" y="1129164"/>
            <a:ext cx="10655070" cy="1200329"/>
          </a:xfrm>
          <a:prstGeom prst="rect">
            <a:avLst/>
          </a:prstGeom>
          <a:noFill/>
        </p:spPr>
        <p:txBody>
          <a:bodyPr wrap="square" rtlCol="0">
            <a:spAutoFit/>
          </a:bodyPr>
          <a:lstStyle/>
          <a:p>
            <a:r>
              <a:rPr lang="en-GB" sz="2400" dirty="0"/>
              <a:t>15:30 -16:00 </a:t>
            </a:r>
            <a:r>
              <a:rPr lang="en-GB" sz="2400" dirty="0" err="1"/>
              <a:t>Arutelu</a:t>
            </a:r>
            <a:r>
              <a:rPr lang="en-GB" sz="2400" dirty="0"/>
              <a:t>: </a:t>
            </a:r>
            <a:r>
              <a:rPr lang="en-GB" sz="2400" dirty="0" err="1"/>
              <a:t>Kuidas</a:t>
            </a:r>
            <a:r>
              <a:rPr lang="en-GB" sz="2400" dirty="0"/>
              <a:t> </a:t>
            </a:r>
            <a:r>
              <a:rPr lang="en-GB" sz="2400" dirty="0" err="1"/>
              <a:t>edasi</a:t>
            </a:r>
            <a:r>
              <a:rPr lang="en-GB" sz="2400" dirty="0"/>
              <a:t> </a:t>
            </a:r>
            <a:r>
              <a:rPr lang="en-GB" sz="2400" dirty="0" err="1"/>
              <a:t>Yenesis</a:t>
            </a:r>
            <a:r>
              <a:rPr lang="en-GB" sz="2400" dirty="0"/>
              <a:t> </a:t>
            </a:r>
            <a:r>
              <a:rPr lang="en-GB" sz="2400" dirty="0" err="1"/>
              <a:t>projekti</a:t>
            </a:r>
            <a:r>
              <a:rPr lang="en-GB" sz="2400" dirty="0"/>
              <a:t> </a:t>
            </a:r>
            <a:r>
              <a:rPr lang="en-GB" sz="2400" dirty="0" err="1"/>
              <a:t>toel</a:t>
            </a:r>
            <a:r>
              <a:rPr lang="en-GB" sz="2400" dirty="0"/>
              <a:t> – </a:t>
            </a:r>
            <a:r>
              <a:rPr lang="en-GB" sz="2400" dirty="0" err="1"/>
              <a:t>rohemajanduse</a:t>
            </a:r>
            <a:r>
              <a:rPr lang="en-GB" sz="2400" dirty="0"/>
              <a:t> </a:t>
            </a:r>
            <a:r>
              <a:rPr lang="en-GB" sz="2400" dirty="0" err="1"/>
              <a:t>avamine</a:t>
            </a:r>
            <a:r>
              <a:rPr lang="en-GB" sz="2400" dirty="0"/>
              <a:t> </a:t>
            </a:r>
            <a:r>
              <a:rPr lang="en-GB" sz="2400" dirty="0" err="1"/>
              <a:t>ja</a:t>
            </a:r>
            <a:r>
              <a:rPr lang="en-GB" sz="2400" dirty="0"/>
              <a:t> </a:t>
            </a:r>
            <a:r>
              <a:rPr lang="en-GB" sz="2400" dirty="0" err="1"/>
              <a:t>NEETide</a:t>
            </a:r>
            <a:r>
              <a:rPr lang="en-GB" sz="2400" dirty="0"/>
              <a:t> </a:t>
            </a:r>
            <a:r>
              <a:rPr lang="en-GB" sz="2400" dirty="0" err="1"/>
              <a:t>kaasamine</a:t>
            </a:r>
            <a:r>
              <a:rPr lang="en-GB" sz="2400" dirty="0"/>
              <a:t>, </a:t>
            </a:r>
            <a:r>
              <a:rPr lang="en-GB" sz="2400" dirty="0" err="1"/>
              <a:t>kuidas</a:t>
            </a:r>
            <a:r>
              <a:rPr lang="en-GB" sz="2400" dirty="0"/>
              <a:t> olla </a:t>
            </a:r>
            <a:r>
              <a:rPr lang="en-GB" sz="2400" dirty="0" err="1"/>
              <a:t>projektile</a:t>
            </a:r>
            <a:r>
              <a:rPr lang="en-GB" sz="2400" dirty="0"/>
              <a:t> </a:t>
            </a:r>
            <a:r>
              <a:rPr lang="en-GB" sz="2400" dirty="0" err="1"/>
              <a:t>toeks</a:t>
            </a:r>
            <a:r>
              <a:rPr lang="en-GB" sz="2400" dirty="0"/>
              <a:t> </a:t>
            </a:r>
          </a:p>
          <a:p>
            <a:endParaRPr lang="en-GB" sz="2400" dirty="0"/>
          </a:p>
        </p:txBody>
      </p:sp>
    </p:spTree>
    <p:extLst>
      <p:ext uri="{BB962C8B-B14F-4D97-AF65-F5344CB8AC3E}">
        <p14:creationId xmlns:p14="http://schemas.microsoft.com/office/powerpoint/2010/main" val="22958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1F84C-51F6-4D89-AF97-E1487BA710B4}"/>
              </a:ext>
            </a:extLst>
          </p:cNvPr>
          <p:cNvSpPr>
            <a:spLocks noGrp="1"/>
          </p:cNvSpPr>
          <p:nvPr>
            <p:ph type="title"/>
          </p:nvPr>
        </p:nvSpPr>
        <p:spPr>
          <a:xfrm>
            <a:off x="740751" y="950833"/>
            <a:ext cx="3494359" cy="4930246"/>
          </a:xfrm>
        </p:spPr>
        <p:txBody>
          <a:bodyPr>
            <a:normAutofit/>
          </a:bodyPr>
          <a:lstStyle/>
          <a:p>
            <a:pPr algn="r"/>
            <a:r>
              <a:rPr lang="et-EE" dirty="0">
                <a:solidFill>
                  <a:schemeClr val="accent1"/>
                </a:solidFill>
              </a:rPr>
              <a:t>YENESIS - Youth Employment Network for Energy Sustainability</a:t>
            </a:r>
            <a:r>
              <a:rPr lang="en-GB" dirty="0">
                <a:solidFill>
                  <a:schemeClr val="accent1"/>
                </a:solidFill>
              </a:rPr>
              <a:t> in </a:t>
            </a:r>
            <a:br>
              <a:rPr lang="en-GB" dirty="0">
                <a:solidFill>
                  <a:schemeClr val="accent1"/>
                </a:solidFill>
              </a:rPr>
            </a:br>
            <a:r>
              <a:rPr lang="en-GB" dirty="0">
                <a:solidFill>
                  <a:schemeClr val="accent1"/>
                </a:solidFill>
              </a:rPr>
              <a:t>Islands</a:t>
            </a:r>
            <a:r>
              <a:rPr lang="et-EE" dirty="0">
                <a:solidFill>
                  <a:schemeClr val="accent1"/>
                </a:solidFill>
              </a:rPr>
              <a:t> </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193453-8A99-4D73-A3C0-2B0D6899BBFF}"/>
              </a:ext>
            </a:extLst>
          </p:cNvPr>
          <p:cNvSpPr>
            <a:spLocks noGrp="1"/>
          </p:cNvSpPr>
          <p:nvPr>
            <p:ph idx="1"/>
          </p:nvPr>
        </p:nvSpPr>
        <p:spPr>
          <a:xfrm>
            <a:off x="4976031" y="1276283"/>
            <a:ext cx="6377769" cy="4930246"/>
          </a:xfrm>
        </p:spPr>
        <p:txBody>
          <a:bodyPr anchor="ctr">
            <a:normAutofit fontScale="92500" lnSpcReduction="10000"/>
          </a:bodyPr>
          <a:lstStyle/>
          <a:p>
            <a:r>
              <a:rPr lang="en-GB" dirty="0" err="1"/>
              <a:t>Yenesis</a:t>
            </a:r>
            <a:r>
              <a:rPr lang="en-GB" dirty="0"/>
              <a:t>: “</a:t>
            </a:r>
            <a:r>
              <a:rPr lang="en-GB" dirty="0" err="1"/>
              <a:t>Üleeuroopaline</a:t>
            </a:r>
            <a:r>
              <a:rPr lang="en-GB" dirty="0"/>
              <a:t> </a:t>
            </a:r>
            <a:r>
              <a:rPr lang="en-GB" dirty="0" err="1"/>
              <a:t>noorte</a:t>
            </a:r>
            <a:r>
              <a:rPr lang="en-GB" dirty="0"/>
              <a:t> </a:t>
            </a:r>
            <a:r>
              <a:rPr lang="en-GB" dirty="0" err="1"/>
              <a:t>tööhõivevõrgustik</a:t>
            </a:r>
            <a:r>
              <a:rPr lang="en-GB" dirty="0"/>
              <a:t> </a:t>
            </a:r>
            <a:r>
              <a:rPr lang="en-GB" dirty="0" err="1"/>
              <a:t>jätkusuutliku</a:t>
            </a:r>
            <a:r>
              <a:rPr lang="en-GB" dirty="0"/>
              <a:t> </a:t>
            </a:r>
            <a:r>
              <a:rPr lang="en-GB" dirty="0" err="1"/>
              <a:t>energiamajanduse</a:t>
            </a:r>
            <a:r>
              <a:rPr lang="en-GB" dirty="0"/>
              <a:t> </a:t>
            </a:r>
            <a:r>
              <a:rPr lang="en-GB" dirty="0" err="1"/>
              <a:t>arendamiseks</a:t>
            </a:r>
            <a:r>
              <a:rPr lang="en-GB" dirty="0"/>
              <a:t> </a:t>
            </a:r>
            <a:r>
              <a:rPr lang="en-GB" dirty="0" err="1"/>
              <a:t>saartel</a:t>
            </a:r>
            <a:r>
              <a:rPr lang="en-GB" dirty="0"/>
              <a:t>”</a:t>
            </a:r>
          </a:p>
          <a:p>
            <a:r>
              <a:rPr lang="en-GB" dirty="0"/>
              <a:t>Projekti </a:t>
            </a:r>
            <a:r>
              <a:rPr lang="en-GB" dirty="0" err="1"/>
              <a:t>kestus</a:t>
            </a:r>
            <a:r>
              <a:rPr lang="en-GB" dirty="0"/>
              <a:t> 2018 </a:t>
            </a:r>
            <a:r>
              <a:rPr lang="en-GB" dirty="0" err="1"/>
              <a:t>oktoober</a:t>
            </a:r>
            <a:r>
              <a:rPr lang="en-GB" dirty="0"/>
              <a:t> – 2022 </a:t>
            </a:r>
            <a:r>
              <a:rPr lang="en-GB" dirty="0" err="1"/>
              <a:t>mai</a:t>
            </a:r>
            <a:endParaRPr lang="en-GB" dirty="0"/>
          </a:p>
          <a:p>
            <a:r>
              <a:rPr lang="et-EE" dirty="0"/>
              <a:t>Projekti partnerriigid – Küpros, Kreeka, Horvaatia, Norra, Eesti, Portugal, Hispaania, Itaalia.</a:t>
            </a:r>
          </a:p>
          <a:p>
            <a:r>
              <a:rPr lang="et-EE" dirty="0"/>
              <a:t>NEET – noor, kes </a:t>
            </a:r>
            <a:r>
              <a:rPr lang="en-GB" dirty="0" err="1"/>
              <a:t>parasjagu</a:t>
            </a:r>
            <a:r>
              <a:rPr lang="en-GB" dirty="0"/>
              <a:t> </a:t>
            </a:r>
            <a:r>
              <a:rPr lang="et-EE" dirty="0"/>
              <a:t>ei õpi, ei tööta e</a:t>
            </a:r>
            <a:r>
              <a:rPr lang="en-GB" dirty="0"/>
              <a:t>i </a:t>
            </a:r>
            <a:r>
              <a:rPr lang="en-GB" dirty="0" err="1"/>
              <a:t>saa</a:t>
            </a:r>
            <a:r>
              <a:rPr lang="en-GB" dirty="0"/>
              <a:t> </a:t>
            </a:r>
            <a:r>
              <a:rPr lang="en-GB" dirty="0" err="1"/>
              <a:t>väljaõpet</a:t>
            </a:r>
            <a:r>
              <a:rPr lang="en-GB" dirty="0"/>
              <a:t> </a:t>
            </a:r>
            <a:r>
              <a:rPr lang="en-GB" dirty="0" err="1"/>
              <a:t>ega</a:t>
            </a:r>
            <a:r>
              <a:rPr lang="et-EE" dirty="0"/>
              <a:t> </a:t>
            </a:r>
            <a:r>
              <a:rPr lang="en-GB" dirty="0" err="1"/>
              <a:t>osale</a:t>
            </a:r>
            <a:r>
              <a:rPr lang="et-EE" dirty="0"/>
              <a:t> koolitus</a:t>
            </a:r>
            <a:r>
              <a:rPr lang="en-GB" dirty="0" err="1"/>
              <a:t>tel</a:t>
            </a:r>
            <a:r>
              <a:rPr lang="et-EE" dirty="0"/>
              <a:t>.</a:t>
            </a:r>
          </a:p>
          <a:p>
            <a:r>
              <a:rPr lang="et-EE" dirty="0"/>
              <a:t>Eesmärgiks on vähendada NEET noorte töötust saartel, luues </a:t>
            </a:r>
            <a:r>
              <a:rPr lang="en-GB" dirty="0" err="1"/>
              <a:t>eelduseid</a:t>
            </a:r>
            <a:r>
              <a:rPr lang="en-GB" dirty="0"/>
              <a:t> </a:t>
            </a:r>
            <a:r>
              <a:rPr lang="et-EE" dirty="0"/>
              <a:t>rohelis</a:t>
            </a:r>
            <a:r>
              <a:rPr lang="en-GB" dirty="0" err="1"/>
              <a:t>te</a:t>
            </a:r>
            <a:r>
              <a:rPr lang="et-EE" dirty="0"/>
              <a:t> töökoh</a:t>
            </a:r>
            <a:r>
              <a:rPr lang="en-GB" dirty="0" err="1"/>
              <a:t>tade</a:t>
            </a:r>
            <a:r>
              <a:rPr lang="en-GB" dirty="0"/>
              <a:t> </a:t>
            </a:r>
            <a:r>
              <a:rPr lang="en-GB" dirty="0" err="1"/>
              <a:t>tekkimiseks</a:t>
            </a:r>
            <a:r>
              <a:rPr lang="en-GB" dirty="0"/>
              <a:t>.</a:t>
            </a:r>
            <a:endParaRPr lang="et-EE" dirty="0"/>
          </a:p>
          <a:p>
            <a:r>
              <a:rPr lang="et-EE" dirty="0"/>
              <a:t>Neli teemavaldkonda: energiatõhusus, taastuvad energiaallikad, jätkusuutlik turism ja säästev transport. </a:t>
            </a:r>
          </a:p>
          <a:p>
            <a:pPr marL="0" indent="0">
              <a:buNone/>
            </a:pPr>
            <a:endParaRPr lang="et-EE" dirty="0"/>
          </a:p>
        </p:txBody>
      </p:sp>
      <p:sp>
        <p:nvSpPr>
          <p:cNvPr id="4" name="Date Placeholder 3">
            <a:extLst>
              <a:ext uri="{FF2B5EF4-FFF2-40B4-BE49-F238E27FC236}">
                <a16:creationId xmlns:a16="http://schemas.microsoft.com/office/drawing/2014/main" id="{98B93C4B-0EE1-4DF1-A0FA-4557083DACA5}"/>
              </a:ext>
            </a:extLst>
          </p:cNvPr>
          <p:cNvSpPr>
            <a:spLocks noGrp="1"/>
          </p:cNvSpPr>
          <p:nvPr>
            <p:ph type="dt" sz="half" idx="2"/>
          </p:nvPr>
        </p:nvSpPr>
        <p:spPr>
          <a:xfrm>
            <a:off x="838200" y="6201119"/>
            <a:ext cx="3657600" cy="656881"/>
          </a:xfrm>
        </p:spPr>
        <p:txBody>
          <a:bodyPr>
            <a:normAutofit/>
          </a:bodyPr>
          <a:lstStyle/>
          <a:p>
            <a:pPr>
              <a:lnSpc>
                <a:spcPct val="90000"/>
              </a:lnSpc>
              <a:spcAft>
                <a:spcPts val="600"/>
              </a:spcAft>
            </a:pPr>
            <a:r>
              <a:rPr lang="en-US" dirty="0">
                <a:solidFill>
                  <a:schemeClr val="accent3">
                    <a:lumMod val="75000"/>
                    <a:alpha val="80000"/>
                  </a:schemeClr>
                </a:solidFill>
              </a:rPr>
              <a:t>YENESIS benefits from a € 2.3 M grant from Iceland, Liechtenstein and Norway through the EEA and Norway Grants. The project aims at creating employment opportunities for NEETs in islands</a:t>
            </a:r>
            <a:endParaRPr lang="en-GB" dirty="0">
              <a:solidFill>
                <a:schemeClr val="accent3">
                  <a:lumMod val="75000"/>
                  <a:alpha val="80000"/>
                </a:schemeClr>
              </a:solidFill>
            </a:endParaRPr>
          </a:p>
        </p:txBody>
      </p:sp>
    </p:spTree>
    <p:extLst>
      <p:ext uri="{BB962C8B-B14F-4D97-AF65-F5344CB8AC3E}">
        <p14:creationId xmlns:p14="http://schemas.microsoft.com/office/powerpoint/2010/main" val="270040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7B01-553F-4096-9B5F-0FD16D69083A}"/>
              </a:ext>
            </a:extLst>
          </p:cNvPr>
          <p:cNvSpPr>
            <a:spLocks noGrp="1"/>
          </p:cNvSpPr>
          <p:nvPr>
            <p:ph type="title"/>
          </p:nvPr>
        </p:nvSpPr>
        <p:spPr>
          <a:xfrm>
            <a:off x="838199" y="2380444"/>
            <a:ext cx="10515600" cy="643284"/>
          </a:xfrm>
        </p:spPr>
        <p:txBody>
          <a:bodyPr>
            <a:normAutofit fontScale="90000"/>
          </a:bodyPr>
          <a:lstStyle/>
          <a:p>
            <a:br>
              <a:rPr lang="en-GB" dirty="0"/>
            </a:br>
            <a:br>
              <a:rPr lang="en-GB" dirty="0"/>
            </a:br>
            <a:r>
              <a:rPr lang="en-GB" sz="2800" dirty="0" err="1"/>
              <a:t>Yenesis</a:t>
            </a:r>
            <a:r>
              <a:rPr lang="en-GB" sz="2800" dirty="0"/>
              <a:t>- </a:t>
            </a:r>
            <a:r>
              <a:rPr lang="et-EE" sz="2800" dirty="0"/>
              <a:t>Youth Employment Network for Energy Sustainability In Islands</a:t>
            </a:r>
            <a:br>
              <a:rPr lang="en-GB" sz="2800" dirty="0"/>
            </a:br>
            <a:br>
              <a:rPr lang="en-GB" sz="2800" dirty="0"/>
            </a:br>
            <a:r>
              <a:rPr lang="et-EE" sz="2800" dirty="0"/>
              <a:t>Üleeuroopaline noorte tööhõivevõrgustik jätkusuutliku energiamajanduse arendamiseks saartel</a:t>
            </a:r>
            <a:br>
              <a:rPr lang="en-GB" dirty="0"/>
            </a:br>
            <a:br>
              <a:rPr lang="en-GB" dirty="0"/>
            </a:br>
            <a:br>
              <a:rPr lang="en-GB" dirty="0"/>
            </a:br>
            <a:r>
              <a:rPr lang="en-GB" sz="2700" i="1" dirty="0" err="1"/>
              <a:t>Laenatud</a:t>
            </a:r>
            <a:r>
              <a:rPr lang="en-GB" sz="2700" i="1" dirty="0"/>
              <a:t> </a:t>
            </a:r>
            <a:r>
              <a:rPr lang="en-GB" sz="2700" i="1" dirty="0" err="1"/>
              <a:t>iidsest</a:t>
            </a:r>
            <a:r>
              <a:rPr lang="en-GB" sz="2700" i="1" dirty="0"/>
              <a:t> </a:t>
            </a:r>
            <a:r>
              <a:rPr lang="en-GB" sz="2700" i="1" dirty="0" err="1"/>
              <a:t>kreeka</a:t>
            </a:r>
            <a:r>
              <a:rPr lang="en-GB" sz="2700" i="1" dirty="0"/>
              <a:t> </a:t>
            </a:r>
            <a:r>
              <a:rPr lang="en-GB" sz="2700" i="1" dirty="0" err="1"/>
              <a:t>sõnast</a:t>
            </a:r>
            <a:r>
              <a:rPr lang="en-GB" sz="2700" i="1" dirty="0"/>
              <a:t> “</a:t>
            </a:r>
            <a:r>
              <a:rPr lang="el-GR" sz="2700" i="1" dirty="0"/>
              <a:t>ΓΕΝΕΣΙΣ</a:t>
            </a:r>
            <a:r>
              <a:rPr lang="en-GB" sz="2700" i="1" dirty="0"/>
              <a:t>” mis </a:t>
            </a:r>
            <a:r>
              <a:rPr lang="en-GB" sz="2700" i="1" dirty="0" err="1"/>
              <a:t>tähendab</a:t>
            </a:r>
            <a:r>
              <a:rPr lang="en-GB" sz="2700" i="1" dirty="0"/>
              <a:t> </a:t>
            </a:r>
            <a:r>
              <a:rPr lang="en-GB" sz="2700" i="1" dirty="0" err="1"/>
              <a:t>millegi</a:t>
            </a:r>
            <a:r>
              <a:rPr lang="en-GB" sz="2700" i="1" dirty="0"/>
              <a:t> </a:t>
            </a:r>
            <a:r>
              <a:rPr lang="en-GB" sz="2700" i="1" dirty="0" err="1"/>
              <a:t>tekkimise</a:t>
            </a:r>
            <a:r>
              <a:rPr lang="en-GB" sz="2700" i="1" dirty="0"/>
              <a:t> </a:t>
            </a:r>
            <a:r>
              <a:rPr lang="en-GB" sz="2700" i="1" dirty="0" err="1"/>
              <a:t>alguspunkti</a:t>
            </a:r>
            <a:endParaRPr lang="et-EE" sz="2700" i="1" dirty="0"/>
          </a:p>
        </p:txBody>
      </p:sp>
      <p:sp>
        <p:nvSpPr>
          <p:cNvPr id="4" name="Date Placeholder 3">
            <a:extLst>
              <a:ext uri="{FF2B5EF4-FFF2-40B4-BE49-F238E27FC236}">
                <a16:creationId xmlns:a16="http://schemas.microsoft.com/office/drawing/2014/main" id="{24A9E931-69A5-4812-9B67-A17ACA8BE05C}"/>
              </a:ext>
            </a:extLst>
          </p:cNvPr>
          <p:cNvSpPr>
            <a:spLocks noGrp="1"/>
          </p:cNvSpPr>
          <p:nvPr>
            <p:ph type="dt" sz="half" idx="10"/>
          </p:nvPr>
        </p:nvSpPr>
        <p:spPr/>
        <p:txBody>
          <a:bodyPr>
            <a:noAutofit/>
          </a:bodyPr>
          <a:lstStyle/>
          <a:p>
            <a:pPr>
              <a:lnSpc>
                <a:spcPct val="90000"/>
              </a:lnSpc>
              <a:spcAft>
                <a:spcPts val="600"/>
              </a:spcAft>
            </a:pPr>
            <a:r>
              <a:rPr lang="en-US" dirty="0">
                <a:solidFill>
                  <a:schemeClr val="accent3">
                    <a:lumMod val="75000"/>
                  </a:schemeClr>
                </a:solidFill>
              </a:rPr>
              <a:t>YENESIS benefits from a € 2.3 M grant from Iceland, Liechtenstein and Norway through the EEA and Norway Grants. The project aims at creating employment opportunities for NEETs in islands</a:t>
            </a:r>
            <a:endParaRPr lang="en-GB" dirty="0">
              <a:solidFill>
                <a:schemeClr val="accent3">
                  <a:lumMod val="75000"/>
                </a:schemeClr>
              </a:solidFill>
            </a:endParaRPr>
          </a:p>
        </p:txBody>
      </p:sp>
    </p:spTree>
    <p:extLst>
      <p:ext uri="{BB962C8B-B14F-4D97-AF65-F5344CB8AC3E}">
        <p14:creationId xmlns:p14="http://schemas.microsoft.com/office/powerpoint/2010/main" val="15175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A9E931-69A5-4812-9B67-A17ACA8BE05C}"/>
              </a:ext>
            </a:extLst>
          </p:cNvPr>
          <p:cNvSpPr>
            <a:spLocks noGrp="1"/>
          </p:cNvSpPr>
          <p:nvPr>
            <p:ph type="dt" sz="half" idx="10"/>
          </p:nvPr>
        </p:nvSpPr>
        <p:spPr/>
        <p:txBody>
          <a:bodyPr>
            <a:noAutofit/>
          </a:bodyPr>
          <a:lstStyle/>
          <a:p>
            <a:pPr>
              <a:lnSpc>
                <a:spcPct val="90000"/>
              </a:lnSpc>
              <a:spcAft>
                <a:spcPts val="600"/>
              </a:spcAft>
            </a:pPr>
            <a:r>
              <a:rPr lang="en-US" dirty="0">
                <a:solidFill>
                  <a:schemeClr val="accent3">
                    <a:lumMod val="75000"/>
                  </a:schemeClr>
                </a:solidFill>
              </a:rPr>
              <a:t>YENESIS benefits from a € 2.3 M grant from Iceland, Liechtenstein and Norway through the EEA and Norway Grants. The project aims at creating employment opportunities for NEETs in islands</a:t>
            </a:r>
            <a:endParaRPr lang="en-GB" dirty="0">
              <a:solidFill>
                <a:schemeClr val="accent3">
                  <a:lumMod val="75000"/>
                </a:schemeClr>
              </a:solidFill>
            </a:endParaRPr>
          </a:p>
        </p:txBody>
      </p:sp>
      <p:sp>
        <p:nvSpPr>
          <p:cNvPr id="5" name="Title 4">
            <a:extLst>
              <a:ext uri="{FF2B5EF4-FFF2-40B4-BE49-F238E27FC236}">
                <a16:creationId xmlns:a16="http://schemas.microsoft.com/office/drawing/2014/main" id="{CC4EAAA1-7DD9-41C2-880E-6F49F63A78A8}"/>
              </a:ext>
            </a:extLst>
          </p:cNvPr>
          <p:cNvSpPr>
            <a:spLocks noGrp="1"/>
          </p:cNvSpPr>
          <p:nvPr>
            <p:ph type="title"/>
          </p:nvPr>
        </p:nvSpPr>
        <p:spPr>
          <a:xfrm>
            <a:off x="838200" y="1642314"/>
            <a:ext cx="10515600" cy="643284"/>
          </a:xfrm>
        </p:spPr>
        <p:txBody>
          <a:bodyPr>
            <a:normAutofit fontScale="90000"/>
          </a:bodyPr>
          <a:lstStyle/>
          <a:p>
            <a:r>
              <a:rPr lang="en-GB" dirty="0" err="1"/>
              <a:t>Partnerid</a:t>
            </a:r>
            <a:br>
              <a:rPr lang="en-GB" dirty="0"/>
            </a:br>
            <a:br>
              <a:rPr lang="en-GB" dirty="0"/>
            </a:br>
            <a:r>
              <a:rPr lang="en-GB" dirty="0"/>
              <a:t> </a:t>
            </a:r>
            <a:br>
              <a:rPr lang="en-GB" dirty="0"/>
            </a:br>
            <a:endParaRPr lang="en-GB" dirty="0"/>
          </a:p>
        </p:txBody>
      </p:sp>
      <p:graphicFrame>
        <p:nvGraphicFramePr>
          <p:cNvPr id="10" name="Table 10">
            <a:extLst>
              <a:ext uri="{FF2B5EF4-FFF2-40B4-BE49-F238E27FC236}">
                <a16:creationId xmlns:a16="http://schemas.microsoft.com/office/drawing/2014/main" id="{40CCF23F-4A8E-4429-A1CC-770682B4DE27}"/>
              </a:ext>
            </a:extLst>
          </p:cNvPr>
          <p:cNvGraphicFramePr>
            <a:graphicFrameLocks noGrp="1"/>
          </p:cNvGraphicFramePr>
          <p:nvPr>
            <p:extLst>
              <p:ext uri="{D42A27DB-BD31-4B8C-83A1-F6EECF244321}">
                <p14:modId xmlns:p14="http://schemas.microsoft.com/office/powerpoint/2010/main" val="2464323892"/>
              </p:ext>
            </p:extLst>
          </p:nvPr>
        </p:nvGraphicFramePr>
        <p:xfrm>
          <a:off x="495758" y="1499094"/>
          <a:ext cx="10858042" cy="4294115"/>
        </p:xfrm>
        <a:graphic>
          <a:graphicData uri="http://schemas.openxmlformats.org/drawingml/2006/table">
            <a:tbl>
              <a:tblPr firstRow="1" bandRow="1">
                <a:tableStyleId>{5C22544A-7EE6-4342-B048-85BDC9FD1C3A}</a:tableStyleId>
              </a:tblPr>
              <a:tblGrid>
                <a:gridCol w="8560107">
                  <a:extLst>
                    <a:ext uri="{9D8B030D-6E8A-4147-A177-3AD203B41FA5}">
                      <a16:colId xmlns:a16="http://schemas.microsoft.com/office/drawing/2014/main" val="288460008"/>
                    </a:ext>
                  </a:extLst>
                </a:gridCol>
                <a:gridCol w="2297935">
                  <a:extLst>
                    <a:ext uri="{9D8B030D-6E8A-4147-A177-3AD203B41FA5}">
                      <a16:colId xmlns:a16="http://schemas.microsoft.com/office/drawing/2014/main" val="3577916848"/>
                    </a:ext>
                  </a:extLst>
                </a:gridCol>
              </a:tblGrid>
              <a:tr h="363723">
                <a:tc>
                  <a:txBody>
                    <a:bodyPr/>
                    <a:lstStyle/>
                    <a:p>
                      <a:r>
                        <a:rPr lang="en-GB" dirty="0"/>
                        <a:t>Partner</a:t>
                      </a:r>
                    </a:p>
                  </a:txBody>
                  <a:tcPr/>
                </a:tc>
                <a:tc>
                  <a:txBody>
                    <a:bodyPr/>
                    <a:lstStyle/>
                    <a:p>
                      <a:r>
                        <a:rPr lang="en-GB" dirty="0" err="1"/>
                        <a:t>Riik</a:t>
                      </a:r>
                      <a:endParaRPr lang="en-GB" dirty="0"/>
                    </a:p>
                  </a:txBody>
                  <a:tcPr/>
                </a:tc>
                <a:extLst>
                  <a:ext uri="{0D108BD9-81ED-4DB2-BD59-A6C34878D82A}">
                    <a16:rowId xmlns:a16="http://schemas.microsoft.com/office/drawing/2014/main" val="1825229095"/>
                  </a:ext>
                </a:extLst>
              </a:tr>
              <a:tr h="363723">
                <a:tc>
                  <a:txBody>
                    <a:bodyPr/>
                    <a:lstStyle/>
                    <a:p>
                      <a:r>
                        <a:rPr lang="en-GB" dirty="0" err="1"/>
                        <a:t>Küprose</a:t>
                      </a:r>
                      <a:r>
                        <a:rPr lang="en-GB" dirty="0"/>
                        <a:t> </a:t>
                      </a:r>
                      <a:r>
                        <a:rPr lang="en-GB" dirty="0" err="1"/>
                        <a:t>Energiaagentuur</a:t>
                      </a:r>
                      <a:r>
                        <a:rPr lang="en-GB" dirty="0"/>
                        <a:t> (</a:t>
                      </a:r>
                      <a:r>
                        <a:rPr lang="en-GB" dirty="0" err="1"/>
                        <a:t>juhtpartner</a:t>
                      </a:r>
                      <a:r>
                        <a:rPr lang="en-GB" dirty="0"/>
                        <a:t>)</a:t>
                      </a:r>
                    </a:p>
                  </a:txBody>
                  <a:tcPr/>
                </a:tc>
                <a:tc>
                  <a:txBody>
                    <a:bodyPr/>
                    <a:lstStyle/>
                    <a:p>
                      <a:r>
                        <a:rPr lang="en-GB" dirty="0" err="1"/>
                        <a:t>Küpros</a:t>
                      </a:r>
                      <a:endParaRPr lang="en-GB" dirty="0"/>
                    </a:p>
                  </a:txBody>
                  <a:tcPr/>
                </a:tc>
                <a:extLst>
                  <a:ext uri="{0D108BD9-81ED-4DB2-BD59-A6C34878D82A}">
                    <a16:rowId xmlns:a16="http://schemas.microsoft.com/office/drawing/2014/main" val="1392279226"/>
                  </a:ext>
                </a:extLst>
              </a:tr>
              <a:tr h="363723">
                <a:tc>
                  <a:txBody>
                    <a:bodyPr/>
                    <a:lstStyle/>
                    <a:p>
                      <a:r>
                        <a:rPr lang="en-GB" dirty="0" err="1"/>
                        <a:t>Kreeka</a:t>
                      </a:r>
                      <a:r>
                        <a:rPr lang="en-GB" dirty="0"/>
                        <a:t> </a:t>
                      </a:r>
                      <a:r>
                        <a:rPr lang="en-GB" dirty="0" err="1"/>
                        <a:t>jätkusuutlike</a:t>
                      </a:r>
                      <a:r>
                        <a:rPr lang="en-GB" dirty="0"/>
                        <a:t> </a:t>
                      </a:r>
                      <a:r>
                        <a:rPr lang="en-GB" dirty="0" err="1"/>
                        <a:t>saarte</a:t>
                      </a:r>
                      <a:r>
                        <a:rPr lang="en-GB" dirty="0"/>
                        <a:t> </a:t>
                      </a:r>
                      <a:r>
                        <a:rPr lang="en-GB" dirty="0" err="1"/>
                        <a:t>võrgustik</a:t>
                      </a:r>
                      <a:endParaRPr lang="en-GB" dirty="0"/>
                    </a:p>
                  </a:txBody>
                  <a:tcPr/>
                </a:tc>
                <a:tc>
                  <a:txBody>
                    <a:bodyPr/>
                    <a:lstStyle/>
                    <a:p>
                      <a:r>
                        <a:rPr lang="en-GB" dirty="0" err="1"/>
                        <a:t>Kreeka</a:t>
                      </a:r>
                      <a:endParaRPr lang="en-GB" dirty="0"/>
                    </a:p>
                  </a:txBody>
                  <a:tcPr/>
                </a:tc>
                <a:extLst>
                  <a:ext uri="{0D108BD9-81ED-4DB2-BD59-A6C34878D82A}">
                    <a16:rowId xmlns:a16="http://schemas.microsoft.com/office/drawing/2014/main" val="2503167154"/>
                  </a:ext>
                </a:extLst>
              </a:tr>
              <a:tr h="363723">
                <a:tc>
                  <a:txBody>
                    <a:bodyPr/>
                    <a:lstStyle/>
                    <a:p>
                      <a:r>
                        <a:rPr lang="en-GB" dirty="0"/>
                        <a:t>SEI Tallinn</a:t>
                      </a:r>
                    </a:p>
                  </a:txBody>
                  <a:tcPr/>
                </a:tc>
                <a:tc>
                  <a:txBody>
                    <a:bodyPr/>
                    <a:lstStyle/>
                    <a:p>
                      <a:r>
                        <a:rPr lang="en-GB" dirty="0" err="1"/>
                        <a:t>Eesti</a:t>
                      </a:r>
                      <a:endParaRPr lang="en-GB" dirty="0"/>
                    </a:p>
                  </a:txBody>
                  <a:tcPr/>
                </a:tc>
                <a:extLst>
                  <a:ext uri="{0D108BD9-81ED-4DB2-BD59-A6C34878D82A}">
                    <a16:rowId xmlns:a16="http://schemas.microsoft.com/office/drawing/2014/main" val="1929113550"/>
                  </a:ext>
                </a:extLst>
              </a:tr>
              <a:tr h="636515">
                <a:tc>
                  <a:txBody>
                    <a:bodyPr/>
                    <a:lstStyle/>
                    <a:p>
                      <a:r>
                        <a:rPr lang="en-GB" dirty="0"/>
                        <a:t>Madeira </a:t>
                      </a:r>
                      <a:r>
                        <a:rPr lang="en-GB" dirty="0" err="1"/>
                        <a:t>autonoomse</a:t>
                      </a:r>
                      <a:r>
                        <a:rPr lang="en-GB" dirty="0"/>
                        <a:t> </a:t>
                      </a:r>
                      <a:r>
                        <a:rPr lang="en-GB" dirty="0" err="1"/>
                        <a:t>piirkonna</a:t>
                      </a:r>
                      <a:r>
                        <a:rPr lang="en-GB" dirty="0"/>
                        <a:t> </a:t>
                      </a:r>
                      <a:r>
                        <a:rPr lang="en-GB" dirty="0" err="1"/>
                        <a:t>energia-ja</a:t>
                      </a:r>
                      <a:r>
                        <a:rPr lang="en-GB" dirty="0"/>
                        <a:t> </a:t>
                      </a:r>
                      <a:r>
                        <a:rPr lang="en-GB" dirty="0" err="1"/>
                        <a:t>keskkonnaamet</a:t>
                      </a:r>
                      <a:endParaRPr lang="en-GB" dirty="0"/>
                    </a:p>
                  </a:txBody>
                  <a:tcPr/>
                </a:tc>
                <a:tc>
                  <a:txBody>
                    <a:bodyPr/>
                    <a:lstStyle/>
                    <a:p>
                      <a:r>
                        <a:rPr lang="en-GB" dirty="0"/>
                        <a:t>Portugal</a:t>
                      </a:r>
                    </a:p>
                  </a:txBody>
                  <a:tcPr/>
                </a:tc>
                <a:extLst>
                  <a:ext uri="{0D108BD9-81ED-4DB2-BD59-A6C34878D82A}">
                    <a16:rowId xmlns:a16="http://schemas.microsoft.com/office/drawing/2014/main" val="3351774783"/>
                  </a:ext>
                </a:extLst>
              </a:tr>
              <a:tr h="363723">
                <a:tc>
                  <a:txBody>
                    <a:bodyPr/>
                    <a:lstStyle/>
                    <a:p>
                      <a:r>
                        <a:rPr lang="en-GB" dirty="0" err="1"/>
                        <a:t>Energia</a:t>
                      </a:r>
                      <a:r>
                        <a:rPr lang="en-GB" dirty="0"/>
                        <a:t>, vee </a:t>
                      </a:r>
                      <a:r>
                        <a:rPr lang="en-GB" dirty="0" err="1"/>
                        <a:t>ja</a:t>
                      </a:r>
                      <a:r>
                        <a:rPr lang="en-GB" dirty="0"/>
                        <a:t> </a:t>
                      </a:r>
                      <a:r>
                        <a:rPr lang="en-GB" dirty="0" err="1"/>
                        <a:t>keskkonnasüsteemide</a:t>
                      </a:r>
                      <a:r>
                        <a:rPr lang="en-GB" dirty="0"/>
                        <a:t> </a:t>
                      </a:r>
                      <a:r>
                        <a:rPr lang="en-GB" dirty="0" err="1"/>
                        <a:t>rahvusvaheline</a:t>
                      </a:r>
                      <a:r>
                        <a:rPr lang="en-GB" dirty="0"/>
                        <a:t> </a:t>
                      </a:r>
                      <a:r>
                        <a:rPr lang="en-GB" dirty="0" err="1"/>
                        <a:t>säätsva</a:t>
                      </a:r>
                      <a:r>
                        <a:rPr lang="en-GB" dirty="0"/>
                        <a:t> </a:t>
                      </a:r>
                      <a:r>
                        <a:rPr lang="en-GB" dirty="0" err="1"/>
                        <a:t>arengu</a:t>
                      </a:r>
                      <a:r>
                        <a:rPr lang="en-GB" dirty="0"/>
                        <a:t> </a:t>
                      </a:r>
                      <a:r>
                        <a:rPr lang="en-GB" dirty="0" err="1"/>
                        <a:t>keskus</a:t>
                      </a:r>
                      <a:endParaRPr lang="en-GB" dirty="0"/>
                    </a:p>
                  </a:txBody>
                  <a:tcPr/>
                </a:tc>
                <a:tc>
                  <a:txBody>
                    <a:bodyPr/>
                    <a:lstStyle/>
                    <a:p>
                      <a:r>
                        <a:rPr lang="en-GB" dirty="0" err="1"/>
                        <a:t>Horvaatia</a:t>
                      </a:r>
                      <a:endParaRPr lang="en-GB" dirty="0"/>
                    </a:p>
                  </a:txBody>
                  <a:tcPr/>
                </a:tc>
                <a:extLst>
                  <a:ext uri="{0D108BD9-81ED-4DB2-BD59-A6C34878D82A}">
                    <a16:rowId xmlns:a16="http://schemas.microsoft.com/office/drawing/2014/main" val="3323959356"/>
                  </a:ext>
                </a:extLst>
              </a:tr>
              <a:tr h="363723">
                <a:tc>
                  <a:txBody>
                    <a:bodyPr/>
                    <a:lstStyle/>
                    <a:p>
                      <a:r>
                        <a:rPr lang="en-GB" dirty="0"/>
                        <a:t>Roopa Sapienza </a:t>
                      </a:r>
                      <a:r>
                        <a:rPr lang="en-GB" dirty="0" err="1"/>
                        <a:t>Ülikool</a:t>
                      </a:r>
                      <a:endParaRPr lang="en-GB" dirty="0"/>
                    </a:p>
                  </a:txBody>
                  <a:tcPr/>
                </a:tc>
                <a:tc>
                  <a:txBody>
                    <a:bodyPr/>
                    <a:lstStyle/>
                    <a:p>
                      <a:r>
                        <a:rPr lang="en-GB" dirty="0" err="1"/>
                        <a:t>Itaalia</a:t>
                      </a:r>
                      <a:endParaRPr lang="en-GB" dirty="0"/>
                    </a:p>
                  </a:txBody>
                  <a:tcPr/>
                </a:tc>
                <a:extLst>
                  <a:ext uri="{0D108BD9-81ED-4DB2-BD59-A6C34878D82A}">
                    <a16:rowId xmlns:a16="http://schemas.microsoft.com/office/drawing/2014/main" val="3473537416"/>
                  </a:ext>
                </a:extLst>
              </a:tr>
              <a:tr h="363723">
                <a:tc>
                  <a:txBody>
                    <a:bodyPr/>
                    <a:lstStyle/>
                    <a:p>
                      <a:r>
                        <a:rPr lang="en-GB" dirty="0"/>
                        <a:t>Frederick </a:t>
                      </a:r>
                      <a:r>
                        <a:rPr lang="en-GB" dirty="0" err="1"/>
                        <a:t>Ülikool</a:t>
                      </a:r>
                      <a:endParaRPr lang="en-GB" dirty="0"/>
                    </a:p>
                  </a:txBody>
                  <a:tcPr/>
                </a:tc>
                <a:tc>
                  <a:txBody>
                    <a:bodyPr/>
                    <a:lstStyle/>
                    <a:p>
                      <a:r>
                        <a:rPr lang="en-GB" dirty="0" err="1"/>
                        <a:t>Küpros</a:t>
                      </a:r>
                      <a:endParaRPr lang="en-GB" dirty="0"/>
                    </a:p>
                  </a:txBody>
                  <a:tcPr/>
                </a:tc>
                <a:extLst>
                  <a:ext uri="{0D108BD9-81ED-4DB2-BD59-A6C34878D82A}">
                    <a16:rowId xmlns:a16="http://schemas.microsoft.com/office/drawing/2014/main" val="328053977"/>
                  </a:ext>
                </a:extLst>
              </a:tr>
              <a:tr h="363723">
                <a:tc>
                  <a:txBody>
                    <a:bodyPr/>
                    <a:lstStyle/>
                    <a:p>
                      <a:r>
                        <a:rPr lang="en-GB" dirty="0"/>
                        <a:t>Chrysalis Leap</a:t>
                      </a:r>
                    </a:p>
                  </a:txBody>
                  <a:tcPr/>
                </a:tc>
                <a:tc>
                  <a:txBody>
                    <a:bodyPr/>
                    <a:lstStyle/>
                    <a:p>
                      <a:r>
                        <a:rPr lang="en-GB" dirty="0" err="1"/>
                        <a:t>Küpros</a:t>
                      </a:r>
                      <a:endParaRPr lang="en-GB" dirty="0"/>
                    </a:p>
                  </a:txBody>
                  <a:tcPr/>
                </a:tc>
                <a:extLst>
                  <a:ext uri="{0D108BD9-81ED-4DB2-BD59-A6C34878D82A}">
                    <a16:rowId xmlns:a16="http://schemas.microsoft.com/office/drawing/2014/main" val="292689910"/>
                  </a:ext>
                </a:extLst>
              </a:tr>
              <a:tr h="363723">
                <a:tc>
                  <a:txBody>
                    <a:bodyPr/>
                    <a:lstStyle/>
                    <a:p>
                      <a:r>
                        <a:rPr lang="en-GB" dirty="0" err="1"/>
                        <a:t>Kanaari</a:t>
                      </a:r>
                      <a:r>
                        <a:rPr lang="en-GB" dirty="0"/>
                        <a:t> </a:t>
                      </a:r>
                      <a:r>
                        <a:rPr lang="en-GB" dirty="0" err="1"/>
                        <a:t>Saarte</a:t>
                      </a:r>
                      <a:r>
                        <a:rPr lang="en-GB" dirty="0"/>
                        <a:t> </a:t>
                      </a:r>
                      <a:r>
                        <a:rPr lang="en-GB" dirty="0" err="1"/>
                        <a:t>Tehnoloogiainstituut</a:t>
                      </a:r>
                      <a:endParaRPr lang="en-GB" dirty="0"/>
                    </a:p>
                  </a:txBody>
                  <a:tcPr/>
                </a:tc>
                <a:tc>
                  <a:txBody>
                    <a:bodyPr/>
                    <a:lstStyle/>
                    <a:p>
                      <a:r>
                        <a:rPr lang="en-GB" dirty="0" err="1"/>
                        <a:t>Hispaania</a:t>
                      </a:r>
                      <a:endParaRPr lang="en-GB" dirty="0"/>
                    </a:p>
                  </a:txBody>
                  <a:tcPr/>
                </a:tc>
                <a:extLst>
                  <a:ext uri="{0D108BD9-81ED-4DB2-BD59-A6C34878D82A}">
                    <a16:rowId xmlns:a16="http://schemas.microsoft.com/office/drawing/2014/main" val="87104403"/>
                  </a:ext>
                </a:extLst>
              </a:tr>
              <a:tr h="363723">
                <a:tc>
                  <a:txBody>
                    <a:bodyPr/>
                    <a:lstStyle/>
                    <a:p>
                      <a:r>
                        <a:rPr lang="en-GB" sz="1800" b="0" i="0" kern="1200" dirty="0" err="1">
                          <a:solidFill>
                            <a:schemeClr val="dk1"/>
                          </a:solidFill>
                          <a:effectLst/>
                          <a:latin typeface="+mn-lt"/>
                          <a:ea typeface="+mn-ea"/>
                          <a:cs typeface="+mn-cs"/>
                        </a:rPr>
                        <a:t>Møre</a:t>
                      </a:r>
                      <a:r>
                        <a:rPr lang="en-GB" dirty="0"/>
                        <a:t> </a:t>
                      </a:r>
                      <a:r>
                        <a:rPr lang="en-GB" dirty="0" err="1"/>
                        <a:t>ja</a:t>
                      </a:r>
                      <a:r>
                        <a:rPr lang="en-GB" dirty="0"/>
                        <a:t> </a:t>
                      </a:r>
                      <a:r>
                        <a:rPr lang="en-GB" dirty="0" err="1"/>
                        <a:t>Romsdali</a:t>
                      </a:r>
                      <a:r>
                        <a:rPr lang="en-GB" dirty="0"/>
                        <a:t> </a:t>
                      </a:r>
                      <a:r>
                        <a:rPr lang="en-GB" dirty="0" err="1"/>
                        <a:t>maakonna</a:t>
                      </a:r>
                      <a:r>
                        <a:rPr lang="en-GB" dirty="0"/>
                        <a:t> </a:t>
                      </a:r>
                      <a:r>
                        <a:rPr lang="en-GB" dirty="0" err="1"/>
                        <a:t>omavalitsus</a:t>
                      </a:r>
                      <a:endParaRPr lang="en-GB" dirty="0"/>
                    </a:p>
                  </a:txBody>
                  <a:tcPr/>
                </a:tc>
                <a:tc>
                  <a:txBody>
                    <a:bodyPr/>
                    <a:lstStyle/>
                    <a:p>
                      <a:r>
                        <a:rPr lang="en-GB" dirty="0" err="1"/>
                        <a:t>Norra</a:t>
                      </a:r>
                      <a:endParaRPr lang="en-GB" dirty="0"/>
                    </a:p>
                  </a:txBody>
                  <a:tcPr/>
                </a:tc>
                <a:extLst>
                  <a:ext uri="{0D108BD9-81ED-4DB2-BD59-A6C34878D82A}">
                    <a16:rowId xmlns:a16="http://schemas.microsoft.com/office/drawing/2014/main" val="1237937938"/>
                  </a:ext>
                </a:extLst>
              </a:tr>
            </a:tbl>
          </a:graphicData>
        </a:graphic>
      </p:graphicFrame>
    </p:spTree>
    <p:extLst>
      <p:ext uri="{BB962C8B-B14F-4D97-AF65-F5344CB8AC3E}">
        <p14:creationId xmlns:p14="http://schemas.microsoft.com/office/powerpoint/2010/main" val="361033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A9E931-69A5-4812-9B67-A17ACA8BE05C}"/>
              </a:ext>
            </a:extLst>
          </p:cNvPr>
          <p:cNvSpPr>
            <a:spLocks noGrp="1"/>
          </p:cNvSpPr>
          <p:nvPr>
            <p:ph type="dt" sz="half" idx="10"/>
          </p:nvPr>
        </p:nvSpPr>
        <p:spPr/>
        <p:txBody>
          <a:bodyPr>
            <a:noAutofit/>
          </a:bodyPr>
          <a:lstStyle/>
          <a:p>
            <a:pPr>
              <a:lnSpc>
                <a:spcPct val="90000"/>
              </a:lnSpc>
              <a:spcAft>
                <a:spcPts val="600"/>
              </a:spcAft>
            </a:pPr>
            <a:r>
              <a:rPr lang="en-US" dirty="0">
                <a:solidFill>
                  <a:schemeClr val="accent3">
                    <a:lumMod val="75000"/>
                  </a:schemeClr>
                </a:solidFill>
              </a:rPr>
              <a:t>YENESIS benefits from a € 2.3 M grant from Iceland, Liechtenstein and Norway through the EEA and Norway Grants. The project aims at creating employment opportunities for NEETs in islands</a:t>
            </a:r>
            <a:endParaRPr lang="en-GB" dirty="0">
              <a:solidFill>
                <a:schemeClr val="accent3">
                  <a:lumMod val="75000"/>
                </a:schemeClr>
              </a:solidFill>
            </a:endParaRPr>
          </a:p>
        </p:txBody>
      </p:sp>
      <p:pic>
        <p:nvPicPr>
          <p:cNvPr id="7" name="Picture 6" descr="A screenshot of a map&#10;&#10;Description automatically generated">
            <a:extLst>
              <a:ext uri="{FF2B5EF4-FFF2-40B4-BE49-F238E27FC236}">
                <a16:creationId xmlns:a16="http://schemas.microsoft.com/office/drawing/2014/main" id="{6BF9CE1F-E435-4E31-93AD-E47FDF011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37" y="136524"/>
            <a:ext cx="11821099" cy="6773049"/>
          </a:xfrm>
          <a:prstGeom prst="rect">
            <a:avLst/>
          </a:prstGeom>
        </p:spPr>
      </p:pic>
    </p:spTree>
    <p:extLst>
      <p:ext uri="{BB962C8B-B14F-4D97-AF65-F5344CB8AC3E}">
        <p14:creationId xmlns:p14="http://schemas.microsoft.com/office/powerpoint/2010/main" val="396839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A9E931-69A5-4812-9B67-A17ACA8BE05C}"/>
              </a:ext>
            </a:extLst>
          </p:cNvPr>
          <p:cNvSpPr>
            <a:spLocks noGrp="1"/>
          </p:cNvSpPr>
          <p:nvPr>
            <p:ph type="dt" sz="half" idx="10"/>
          </p:nvPr>
        </p:nvSpPr>
        <p:spPr/>
        <p:txBody>
          <a:bodyPr>
            <a:noAutofit/>
          </a:bodyPr>
          <a:lstStyle/>
          <a:p>
            <a:pPr>
              <a:lnSpc>
                <a:spcPct val="90000"/>
              </a:lnSpc>
              <a:spcAft>
                <a:spcPts val="600"/>
              </a:spcAft>
            </a:pPr>
            <a:r>
              <a:rPr lang="en-US" dirty="0">
                <a:solidFill>
                  <a:schemeClr val="accent3">
                    <a:lumMod val="75000"/>
                  </a:schemeClr>
                </a:solidFill>
              </a:rPr>
              <a:t>YENESIS benefits from a € 2.3 M grant from Iceland, Liechtenstein and Norway through the EEA and Norway Grants. The project aims at creating employment opportunities for NEETs in islands</a:t>
            </a:r>
            <a:endParaRPr lang="en-GB" dirty="0">
              <a:solidFill>
                <a:schemeClr val="accent3">
                  <a:lumMod val="75000"/>
                </a:schemeClr>
              </a:solidFill>
            </a:endParaRPr>
          </a:p>
        </p:txBody>
      </p:sp>
      <p:sp>
        <p:nvSpPr>
          <p:cNvPr id="5" name="Title 4">
            <a:extLst>
              <a:ext uri="{FF2B5EF4-FFF2-40B4-BE49-F238E27FC236}">
                <a16:creationId xmlns:a16="http://schemas.microsoft.com/office/drawing/2014/main" id="{CC4EAAA1-7DD9-41C2-880E-6F49F63A78A8}"/>
              </a:ext>
            </a:extLst>
          </p:cNvPr>
          <p:cNvSpPr>
            <a:spLocks noGrp="1"/>
          </p:cNvSpPr>
          <p:nvPr>
            <p:ph type="title"/>
          </p:nvPr>
        </p:nvSpPr>
        <p:spPr>
          <a:xfrm>
            <a:off x="838201" y="2785715"/>
            <a:ext cx="5342262" cy="761716"/>
          </a:xfrm>
        </p:spPr>
        <p:txBody>
          <a:bodyPr>
            <a:normAutofit fontScale="90000"/>
          </a:bodyPr>
          <a:lstStyle/>
          <a:p>
            <a:pPr algn="just"/>
            <a:br>
              <a:rPr lang="en-GB" dirty="0"/>
            </a:br>
            <a:br>
              <a:rPr lang="en-GB" dirty="0"/>
            </a:br>
            <a:r>
              <a:rPr lang="en-GB" dirty="0"/>
              <a:t> </a:t>
            </a:r>
            <a:r>
              <a:rPr lang="en-GB" sz="2800" dirty="0" err="1"/>
              <a:t>Vaatamata</a:t>
            </a:r>
            <a:r>
              <a:rPr lang="en-GB" sz="2800" dirty="0"/>
              <a:t> </a:t>
            </a:r>
            <a:r>
              <a:rPr lang="en-GB" sz="2800" dirty="0" err="1"/>
              <a:t>sellele</a:t>
            </a:r>
            <a:r>
              <a:rPr lang="en-GB" sz="2800" dirty="0"/>
              <a:t>, et </a:t>
            </a:r>
            <a:r>
              <a:rPr lang="en-GB" sz="2800" dirty="0" err="1"/>
              <a:t>tegemist</a:t>
            </a:r>
            <a:r>
              <a:rPr lang="en-GB" sz="2800" dirty="0"/>
              <a:t> on </a:t>
            </a:r>
            <a:r>
              <a:rPr lang="en-GB" sz="2800" dirty="0" err="1"/>
              <a:t>erineva</a:t>
            </a:r>
            <a:r>
              <a:rPr lang="en-GB" sz="2800" dirty="0"/>
              <a:t> </a:t>
            </a:r>
            <a:r>
              <a:rPr lang="en-GB" sz="2800" dirty="0" err="1"/>
              <a:t>suurusega</a:t>
            </a:r>
            <a:r>
              <a:rPr lang="en-GB" sz="2800" dirty="0"/>
              <a:t> </a:t>
            </a:r>
            <a:r>
              <a:rPr lang="en-GB" sz="2800" dirty="0" err="1"/>
              <a:t>ja</a:t>
            </a:r>
            <a:r>
              <a:rPr lang="en-GB" sz="2800" dirty="0"/>
              <a:t> </a:t>
            </a:r>
            <a:r>
              <a:rPr lang="en-GB" sz="2800" dirty="0" err="1"/>
              <a:t>rahvaarvuga</a:t>
            </a:r>
            <a:r>
              <a:rPr lang="en-GB" sz="2800" dirty="0"/>
              <a:t> </a:t>
            </a:r>
            <a:r>
              <a:rPr lang="en-GB" sz="2800" dirty="0" err="1"/>
              <a:t>riikidega</a:t>
            </a:r>
            <a:r>
              <a:rPr lang="en-GB" sz="2800" dirty="0"/>
              <a:t>, </a:t>
            </a:r>
            <a:r>
              <a:rPr lang="en-GB" sz="2800" dirty="0" err="1"/>
              <a:t>seisavad</a:t>
            </a:r>
            <a:r>
              <a:rPr lang="en-GB" sz="2800" dirty="0"/>
              <a:t> </a:t>
            </a:r>
            <a:r>
              <a:rPr lang="en-GB" sz="2800" dirty="0" err="1"/>
              <a:t>projekti</a:t>
            </a:r>
            <a:r>
              <a:rPr lang="en-GB" sz="2800" dirty="0"/>
              <a:t> </a:t>
            </a:r>
            <a:r>
              <a:rPr lang="en-GB" sz="2800" dirty="0" err="1"/>
              <a:t>partnerriikide</a:t>
            </a:r>
            <a:r>
              <a:rPr lang="en-GB" sz="2800" dirty="0"/>
              <a:t> </a:t>
            </a:r>
            <a:r>
              <a:rPr lang="en-GB" sz="2800" dirty="0" err="1"/>
              <a:t>saared</a:t>
            </a:r>
            <a:r>
              <a:rPr lang="en-GB" sz="2800" dirty="0"/>
              <a:t> </a:t>
            </a:r>
            <a:r>
              <a:rPr lang="en-GB" sz="2800" dirty="0" err="1"/>
              <a:t>silmitsi</a:t>
            </a:r>
            <a:r>
              <a:rPr lang="en-GB" sz="2800" dirty="0"/>
              <a:t> </a:t>
            </a:r>
            <a:r>
              <a:rPr lang="en-GB" sz="2800" dirty="0" err="1"/>
              <a:t>sarnaste</a:t>
            </a:r>
            <a:r>
              <a:rPr lang="en-GB" sz="2800" dirty="0"/>
              <a:t> </a:t>
            </a:r>
            <a:r>
              <a:rPr lang="en-GB" sz="2800" dirty="0" err="1"/>
              <a:t>territoriaalsete</a:t>
            </a:r>
            <a:r>
              <a:rPr lang="en-GB" sz="2800" dirty="0"/>
              <a:t> </a:t>
            </a:r>
            <a:r>
              <a:rPr lang="en-GB" sz="2800" dirty="0" err="1"/>
              <a:t>ja</a:t>
            </a:r>
            <a:r>
              <a:rPr lang="en-GB" sz="2800" dirty="0"/>
              <a:t> </a:t>
            </a:r>
            <a:r>
              <a:rPr lang="en-GB" sz="2800" dirty="0" err="1"/>
              <a:t>majanduslike</a:t>
            </a:r>
            <a:r>
              <a:rPr lang="en-GB" sz="2800" dirty="0"/>
              <a:t> </a:t>
            </a:r>
            <a:r>
              <a:rPr lang="en-GB" sz="2800" dirty="0" err="1"/>
              <a:t>väljakutsetega</a:t>
            </a:r>
            <a:r>
              <a:rPr lang="en-GB" sz="2800" dirty="0"/>
              <a:t> </a:t>
            </a:r>
            <a:r>
              <a:rPr lang="en-GB" sz="2800" dirty="0" err="1"/>
              <a:t>nagu</a:t>
            </a:r>
            <a:r>
              <a:rPr lang="en-GB" sz="2800" dirty="0"/>
              <a:t> </a:t>
            </a:r>
            <a:r>
              <a:rPr lang="en-GB" sz="2800" dirty="0" err="1"/>
              <a:t>piiratud</a:t>
            </a:r>
            <a:r>
              <a:rPr lang="en-GB" sz="2800" dirty="0"/>
              <a:t> </a:t>
            </a:r>
            <a:r>
              <a:rPr lang="en-GB" sz="2800" dirty="0" err="1"/>
              <a:t>ressursid</a:t>
            </a:r>
            <a:r>
              <a:rPr lang="en-GB" sz="2800" dirty="0"/>
              <a:t> </a:t>
            </a:r>
            <a:r>
              <a:rPr lang="en-GB" sz="2800" dirty="0" err="1"/>
              <a:t>ja</a:t>
            </a:r>
            <a:r>
              <a:rPr lang="en-GB" sz="2800" dirty="0"/>
              <a:t> </a:t>
            </a:r>
            <a:r>
              <a:rPr lang="en-GB" sz="2800" dirty="0" err="1"/>
              <a:t>haavatavus</a:t>
            </a:r>
            <a:r>
              <a:rPr lang="en-GB" sz="2800" dirty="0"/>
              <a:t> </a:t>
            </a:r>
            <a:r>
              <a:rPr lang="en-GB" sz="2800" dirty="0" err="1"/>
              <a:t>kliimamuutuste</a:t>
            </a:r>
            <a:r>
              <a:rPr lang="en-GB" sz="2800" dirty="0"/>
              <a:t> </a:t>
            </a:r>
            <a:r>
              <a:rPr lang="en-GB" sz="2800" dirty="0" err="1"/>
              <a:t>suhtes</a:t>
            </a:r>
            <a:r>
              <a:rPr lang="en-GB" sz="2800" dirty="0"/>
              <a:t>. </a:t>
            </a:r>
            <a:br>
              <a:rPr lang="en-GB" dirty="0"/>
            </a:br>
            <a:endParaRPr lang="en-GB" dirty="0"/>
          </a:p>
        </p:txBody>
      </p:sp>
      <p:sp>
        <p:nvSpPr>
          <p:cNvPr id="2" name="TextBox 1">
            <a:extLst>
              <a:ext uri="{FF2B5EF4-FFF2-40B4-BE49-F238E27FC236}">
                <a16:creationId xmlns:a16="http://schemas.microsoft.com/office/drawing/2014/main" id="{FD3C9B66-3CE0-4CE6-B48E-680F2224636A}"/>
              </a:ext>
            </a:extLst>
          </p:cNvPr>
          <p:cNvSpPr txBox="1"/>
          <p:nvPr/>
        </p:nvSpPr>
        <p:spPr>
          <a:xfrm>
            <a:off x="980501" y="1322024"/>
            <a:ext cx="6786391" cy="553998"/>
          </a:xfrm>
          <a:prstGeom prst="rect">
            <a:avLst/>
          </a:prstGeom>
          <a:noFill/>
        </p:spPr>
        <p:txBody>
          <a:bodyPr wrap="square" rtlCol="0">
            <a:spAutoFit/>
          </a:bodyPr>
          <a:lstStyle/>
          <a:p>
            <a:r>
              <a:rPr lang="en-GB" sz="3000" b="1" dirty="0" err="1"/>
              <a:t>Ühised</a:t>
            </a:r>
            <a:r>
              <a:rPr lang="en-GB" sz="3000" b="1" dirty="0"/>
              <a:t> </a:t>
            </a:r>
            <a:r>
              <a:rPr lang="en-GB" sz="3000" b="1" dirty="0" err="1"/>
              <a:t>väljakutsed</a:t>
            </a:r>
            <a:r>
              <a:rPr lang="en-GB" sz="3000" b="1" dirty="0"/>
              <a:t> </a:t>
            </a:r>
            <a:r>
              <a:rPr lang="en-GB" sz="3000" b="1" dirty="0" err="1"/>
              <a:t>saartel</a:t>
            </a:r>
            <a:endParaRPr lang="en-GB" sz="3000" b="1" dirty="0"/>
          </a:p>
        </p:txBody>
      </p:sp>
      <p:pic>
        <p:nvPicPr>
          <p:cNvPr id="4098" name="Picture 2" descr="Image result for island">
            <a:extLst>
              <a:ext uri="{FF2B5EF4-FFF2-40B4-BE49-F238E27FC236}">
                <a16:creationId xmlns:a16="http://schemas.microsoft.com/office/drawing/2014/main" id="{A69B0A87-C2BC-4794-AA1D-2A9B7C558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960" y="1396630"/>
            <a:ext cx="5497237" cy="412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5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7B01-553F-4096-9B5F-0FD16D69083A}"/>
              </a:ext>
            </a:extLst>
          </p:cNvPr>
          <p:cNvSpPr>
            <a:spLocks noGrp="1"/>
          </p:cNvSpPr>
          <p:nvPr>
            <p:ph type="title"/>
          </p:nvPr>
        </p:nvSpPr>
        <p:spPr/>
        <p:txBody>
          <a:bodyPr>
            <a:normAutofit/>
          </a:bodyPr>
          <a:lstStyle/>
          <a:p>
            <a:r>
              <a:rPr lang="et-EE" dirty="0"/>
              <a:t>Noorte </a:t>
            </a:r>
            <a:r>
              <a:rPr lang="en-GB" dirty="0" err="1"/>
              <a:t>piirangud</a:t>
            </a:r>
            <a:r>
              <a:rPr lang="et-EE" dirty="0"/>
              <a:t> saartel</a:t>
            </a:r>
          </a:p>
        </p:txBody>
      </p:sp>
      <p:sp>
        <p:nvSpPr>
          <p:cNvPr id="5" name="Content Placeholder 4">
            <a:extLst>
              <a:ext uri="{FF2B5EF4-FFF2-40B4-BE49-F238E27FC236}">
                <a16:creationId xmlns:a16="http://schemas.microsoft.com/office/drawing/2014/main" id="{30891A94-C889-41FD-A26C-E01849B6581C}"/>
              </a:ext>
            </a:extLst>
          </p:cNvPr>
          <p:cNvSpPr>
            <a:spLocks noGrp="1"/>
          </p:cNvSpPr>
          <p:nvPr>
            <p:ph sz="half" idx="1"/>
          </p:nvPr>
        </p:nvSpPr>
        <p:spPr>
          <a:xfrm>
            <a:off x="838200" y="2381249"/>
            <a:ext cx="4251960" cy="3795713"/>
          </a:xfrm>
        </p:spPr>
        <p:txBody>
          <a:bodyPr/>
          <a:lstStyle/>
          <a:p>
            <a:pPr marL="457200" indent="-457200">
              <a:buFont typeface="+mj-lt"/>
              <a:buAutoNum type="arabicPeriod"/>
            </a:pPr>
            <a:r>
              <a:rPr lang="et-EE" dirty="0"/>
              <a:t>Töövõimalused on piiratud</a:t>
            </a:r>
          </a:p>
          <a:p>
            <a:pPr marL="457200" indent="-457200">
              <a:buFont typeface="+mj-lt"/>
              <a:buAutoNum type="arabicPeriod"/>
            </a:pPr>
            <a:r>
              <a:rPr lang="et-EE" dirty="0"/>
              <a:t>Kõrged nõudmised</a:t>
            </a:r>
          </a:p>
          <a:p>
            <a:pPr marL="457200" indent="-457200">
              <a:buFont typeface="+mj-lt"/>
              <a:buAutoNum type="arabicPeriod"/>
            </a:pPr>
            <a:r>
              <a:rPr lang="et-EE" dirty="0"/>
              <a:t>Noortel pole ärialaseid oskusi ega kapitali</a:t>
            </a:r>
          </a:p>
        </p:txBody>
      </p:sp>
      <p:pic>
        <p:nvPicPr>
          <p:cNvPr id="8" name="Content Placeholder 7">
            <a:extLst>
              <a:ext uri="{FF2B5EF4-FFF2-40B4-BE49-F238E27FC236}">
                <a16:creationId xmlns:a16="http://schemas.microsoft.com/office/drawing/2014/main" id="{96E861DE-D7A2-4D62-A7D6-05397C43D3C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99760" y="1825625"/>
            <a:ext cx="5432146" cy="4351338"/>
          </a:xfrm>
        </p:spPr>
      </p:pic>
      <p:sp>
        <p:nvSpPr>
          <p:cNvPr id="4" name="Date Placeholder 3">
            <a:extLst>
              <a:ext uri="{FF2B5EF4-FFF2-40B4-BE49-F238E27FC236}">
                <a16:creationId xmlns:a16="http://schemas.microsoft.com/office/drawing/2014/main" id="{24A9E931-69A5-4812-9B67-A17ACA8BE05C}"/>
              </a:ext>
            </a:extLst>
          </p:cNvPr>
          <p:cNvSpPr>
            <a:spLocks noGrp="1"/>
          </p:cNvSpPr>
          <p:nvPr>
            <p:ph type="dt" sz="half" idx="10"/>
          </p:nvPr>
        </p:nvSpPr>
        <p:spPr/>
        <p:txBody>
          <a:bodyPr>
            <a:noAutofit/>
          </a:bodyPr>
          <a:lstStyle/>
          <a:p>
            <a:pPr>
              <a:lnSpc>
                <a:spcPct val="90000"/>
              </a:lnSpc>
              <a:spcAft>
                <a:spcPts val="600"/>
              </a:spcAft>
            </a:pPr>
            <a:r>
              <a:rPr lang="en-US" dirty="0">
                <a:solidFill>
                  <a:schemeClr val="accent3">
                    <a:lumMod val="75000"/>
                  </a:schemeClr>
                </a:solidFill>
              </a:rPr>
              <a:t>YENESIS benefits from a € 2.3 M grant from Iceland, Liechtenstein and Norway through the EEA and Norway Grants. The project aims at creating employment opportunities for NEETs in islands</a:t>
            </a:r>
            <a:endParaRPr lang="en-GB" dirty="0">
              <a:solidFill>
                <a:schemeClr val="accent3">
                  <a:lumMod val="75000"/>
                </a:schemeClr>
              </a:solidFill>
            </a:endParaRPr>
          </a:p>
        </p:txBody>
      </p:sp>
    </p:spTree>
    <p:extLst>
      <p:ext uri="{BB962C8B-B14F-4D97-AF65-F5344CB8AC3E}">
        <p14:creationId xmlns:p14="http://schemas.microsoft.com/office/powerpoint/2010/main" val="413684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035D-C60A-438D-980C-BD7AEDEEE6A9}"/>
              </a:ext>
            </a:extLst>
          </p:cNvPr>
          <p:cNvSpPr>
            <a:spLocks noGrp="1"/>
          </p:cNvSpPr>
          <p:nvPr>
            <p:ph type="title"/>
          </p:nvPr>
        </p:nvSpPr>
        <p:spPr>
          <a:xfrm>
            <a:off x="1473200" y="1047404"/>
            <a:ext cx="10515600" cy="643284"/>
          </a:xfrm>
        </p:spPr>
        <p:txBody>
          <a:bodyPr/>
          <a:lstStyle/>
          <a:p>
            <a:r>
              <a:rPr lang="et-EE" dirty="0"/>
              <a:t>Projekti neli etappi</a:t>
            </a:r>
          </a:p>
        </p:txBody>
      </p:sp>
      <p:sp>
        <p:nvSpPr>
          <p:cNvPr id="3" name="Content Placeholder 2">
            <a:extLst>
              <a:ext uri="{FF2B5EF4-FFF2-40B4-BE49-F238E27FC236}">
                <a16:creationId xmlns:a16="http://schemas.microsoft.com/office/drawing/2014/main" id="{0D285F56-89FD-4DD0-9554-38B2373E30CD}"/>
              </a:ext>
            </a:extLst>
          </p:cNvPr>
          <p:cNvSpPr>
            <a:spLocks noGrp="1"/>
          </p:cNvSpPr>
          <p:nvPr>
            <p:ph sz="half" idx="1"/>
          </p:nvPr>
        </p:nvSpPr>
        <p:spPr>
          <a:xfrm>
            <a:off x="838199" y="1847850"/>
            <a:ext cx="5181600" cy="4351338"/>
          </a:xfrm>
        </p:spPr>
        <p:txBody>
          <a:bodyPr/>
          <a:lstStyle/>
          <a:p>
            <a:pPr marL="457200" indent="-457200">
              <a:buFont typeface="+mj-lt"/>
              <a:buAutoNum type="arabicPeriod"/>
            </a:pPr>
            <a:r>
              <a:rPr lang="et-EE" dirty="0"/>
              <a:t>Eeltöö</a:t>
            </a:r>
            <a:r>
              <a:rPr lang="en-GB" dirty="0"/>
              <a:t> </a:t>
            </a:r>
            <a:r>
              <a:rPr lang="en-GB" dirty="0" err="1"/>
              <a:t>etapp</a:t>
            </a:r>
            <a:r>
              <a:rPr lang="en-GB" dirty="0"/>
              <a:t> </a:t>
            </a:r>
          </a:p>
          <a:p>
            <a:pPr marL="457200" indent="-457200">
              <a:buFont typeface="+mj-lt"/>
              <a:buAutoNum type="arabicPeriod"/>
            </a:pPr>
            <a:r>
              <a:rPr lang="et-EE" dirty="0"/>
              <a:t>Õppeetapp</a:t>
            </a:r>
            <a:endParaRPr lang="en-GB" dirty="0"/>
          </a:p>
          <a:p>
            <a:pPr marL="457200" indent="-457200">
              <a:buFont typeface="+mj-lt"/>
              <a:buAutoNum type="arabicPeriod"/>
            </a:pPr>
            <a:r>
              <a:rPr lang="et-EE" dirty="0"/>
              <a:t>Rakendusetapp</a:t>
            </a:r>
          </a:p>
          <a:p>
            <a:pPr marL="457200" indent="-457200">
              <a:buFont typeface="+mj-lt"/>
              <a:buAutoNum type="arabicPeriod"/>
            </a:pPr>
            <a:r>
              <a:rPr lang="et-EE" dirty="0"/>
              <a:t>Avalikkuse teavitamine</a:t>
            </a:r>
          </a:p>
        </p:txBody>
      </p:sp>
      <p:pic>
        <p:nvPicPr>
          <p:cNvPr id="7" name="Content Placeholder 6">
            <a:extLst>
              <a:ext uri="{FF2B5EF4-FFF2-40B4-BE49-F238E27FC236}">
                <a16:creationId xmlns:a16="http://schemas.microsoft.com/office/drawing/2014/main" id="{19687C2C-79C3-4E18-80DA-56B41C697653}"/>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0" b="98577" l="0" r="96210">
                        <a14:foregroundMark x1="87463" y1="41281" x2="99125" y2="21352"/>
                        <a14:foregroundMark x1="86519" y1="42895" x2="87463" y2="41281"/>
                        <a14:foregroundMark x1="86291" y1="43282" x2="86390" y2="43114"/>
                        <a14:foregroundMark x1="82766" y1="49308" x2="86136" y2="43549"/>
                        <a14:foregroundMark x1="53936" y1="98577" x2="54642" y2="97370"/>
                        <a14:foregroundMark x1="99125" y1="21352" x2="99708" y2="6050"/>
                        <a14:foregroundMark x1="99708" y1="6050" x2="88047" y2="1068"/>
                        <a14:foregroundMark x1="81153" y1="974" x2="79646" y2="954"/>
                        <a14:foregroundMark x1="88047" y1="1068" x2="81487" y2="979"/>
                        <a14:foregroundMark x1="81274" y1="1592" x2="83382" y2="1779"/>
                        <a14:foregroundMark x1="80171" y1="1494" x2="80949" y2="1563"/>
                        <a14:foregroundMark x1="83382" y1="1779" x2="81125" y2="2019"/>
                        <a14:foregroundMark x1="82759" y1="5636" x2="92420" y2="7473"/>
                        <a14:foregroundMark x1="92420" y1="7473" x2="80176" y2="8451"/>
                        <a14:foregroundMark x1="34383" y1="32884" x2="33819" y2="37011"/>
                        <a14:foregroundMark x1="35003" y1="28340" x2="34399" y2="32763"/>
                        <a14:foregroundMark x1="34696" y1="32438" x2="35518" y2="28148"/>
                        <a14:foregroundMark x1="33819" y1="37011" x2="34612" y2="32874"/>
                        <a14:foregroundMark x1="31618" y1="25609" x2="20491" y2="36562"/>
                        <a14:foregroundMark x1="20395" y1="37284" x2="38138" y2="27538"/>
                        <a14:foregroundMark x1="42823" y1="36301" x2="39650" y2="41281"/>
                        <a14:foregroundMark x1="55436" y1="27306" x2="60900" y2="22469"/>
                        <a14:foregroundMark x1="53341" y1="29161" x2="53486" y2="29033"/>
                        <a14:foregroundMark x1="39650" y1="41281" x2="46484" y2="35231"/>
                        <a14:foregroundMark x1="49145" y1="33853" x2="36735" y2="45552"/>
                        <a14:foregroundMark x1="53881" y1="29387" x2="52837" y2="30372"/>
                        <a14:foregroundMark x1="61723" y1="21996" x2="55606" y2="27762"/>
                        <a14:foregroundMark x1="55349" y1="27072" x2="58601" y2="23843"/>
                        <a14:foregroundMark x1="36735" y1="45552" x2="47836" y2="34531"/>
                        <a14:foregroundMark x1="38818" y1="35075" x2="20991" y2="45196"/>
                        <a14:foregroundMark x1="44726" y1="31720" x2="42807" y2="32809"/>
                        <a14:foregroundMark x1="58601" y1="23843" x2="54925" y2="25930"/>
                        <a14:foregroundMark x1="20991" y1="45196" x2="34602" y2="32869"/>
                        <a14:foregroundMark x1="37928" y1="27837" x2="19962" y2="40542"/>
                        <a14:foregroundMark x1="19899" y1="41016" x2="36616" y2="29705"/>
                        <a14:foregroundMark x1="45706" y1="29361" x2="42702" y2="32959"/>
                        <a14:foregroundMark x1="42156" y1="33736" x2="45196" y2="30589"/>
                        <a14:foregroundMark x1="37488" y1="34379" x2="32070" y2="39146"/>
                        <a14:foregroundMark x1="32070" y1="39146" x2="37579" y2="34427"/>
                        <a14:foregroundMark x1="63588" y1="20925" x2="89213" y2="9964"/>
                        <a14:foregroundMark x1="89213" y1="9964" x2="62974" y2="26690"/>
                        <a14:foregroundMark x1="73259" y1="12631" x2="73657" y2="12086"/>
                        <a14:foregroundMark x1="62974" y1="26690" x2="69802" y2="17355"/>
                        <a14:foregroundMark x1="78392" y1="10395" x2="82799" y2="11388"/>
                        <a14:foregroundMark x1="82799" y1="11388" x2="78530" y2="10244"/>
                        <a14:foregroundMark x1="80741" y1="7835" x2="90962" y2="7473"/>
                        <a14:foregroundMark x1="90962" y1="7473" x2="81236" y2="7296"/>
                        <a14:foregroundMark x1="80395" y1="8212" x2="86006" y2="8897"/>
                        <a14:foregroundMark x1="86006" y1="8897" x2="81345" y2="7177"/>
                        <a14:foregroundMark x1="81611" y1="2974" x2="93586" y2="1068"/>
                        <a14:foregroundMark x1="93586" y1="1068" x2="81061" y2="2409"/>
                        <a14:foregroundMark x1="81709" y1="3074" x2="91837" y2="3559"/>
                        <a14:foregroundMark x1="91837" y1="3559" x2="82898" y2="4296"/>
                        <a14:foregroundMark x1="80724" y1="7853" x2="89504" y2="9964"/>
                        <a14:foregroundMark x1="89504" y1="9964" x2="92711" y2="32384"/>
                        <a14:foregroundMark x1="92711" y1="32384" x2="98542" y2="17082"/>
                        <a14:foregroundMark x1="98542" y1="17082" x2="93294" y2="3915"/>
                        <a14:foregroundMark x1="93294" y1="3915" x2="81184" y2="7352"/>
                        <a14:foregroundMark x1="81061" y1="7487" x2="96501" y2="8185"/>
                        <a14:foregroundMark x1="96501" y1="8185" x2="81199" y2="7336"/>
                        <a14:foregroundMark x1="81929" y1="6540" x2="88630" y2="6406"/>
                        <a14:foregroundMark x1="88630" y1="6406" x2="83209" y2="5146"/>
                        <a14:foregroundMark x1="82870" y1="4268" x2="90379" y2="5694"/>
                        <a14:foregroundMark x1="90379" y1="5694" x2="83090" y2="17438"/>
                        <a14:foregroundMark x1="83090" y1="17438" x2="97376" y2="16014"/>
                        <a14:foregroundMark x1="97376" y1="16014" x2="83965" y2="18861"/>
                        <a14:foregroundMark x1="83965" y1="18861" x2="98834" y2="21352"/>
                        <a14:foregroundMark x1="98834" y1="21352" x2="83673" y2="21708"/>
                        <a14:foregroundMark x1="83673" y1="21708" x2="96793" y2="24199"/>
                        <a14:foregroundMark x1="96793" y1="24199" x2="88921" y2="35587"/>
                        <a14:foregroundMark x1="86436" y1="44484" x2="85004" y2="49612"/>
                        <a14:foregroundMark x1="86597" y1="43907" x2="86548" y2="44082"/>
                        <a14:foregroundMark x1="87330" y1="41281" x2="86693" y2="43563"/>
                        <a14:foregroundMark x1="88921" y1="35587" x2="87330" y2="41281"/>
                        <a14:foregroundMark x1="89796" y1="41281" x2="92420" y2="36299"/>
                        <a14:foregroundMark x1="87323" y1="45978" x2="89796" y2="41281"/>
                        <a14:foregroundMark x1="85382" y1="49663" x2="87069" y2="46459"/>
                        <a14:foregroundMark x1="87210" y1="46898" x2="85822" y2="49723"/>
                        <a14:foregroundMark x1="89972" y1="41281" x2="87441" y2="46430"/>
                        <a14:foregroundMark x1="92420" y1="36299" x2="89972" y2="41281"/>
                        <a14:foregroundMark x1="48537" y1="86266" x2="27697" y2="96441"/>
                        <a14:foregroundMark x1="60256" y1="80544" x2="58927" y2="81193"/>
                        <a14:foregroundMark x1="61413" y1="79979" x2="60287" y2="80529"/>
                        <a14:foregroundMark x1="27697" y1="96441" x2="27988" y2="94662"/>
                        <a14:foregroundMark x1="14243" y1="59411" x2="16035" y2="59075"/>
                        <a14:foregroundMark x1="9176" y1="60364" x2="9586" y2="60287"/>
                        <a14:foregroundMark x1="16035" y1="59075" x2="14724" y2="58638"/>
                        <a14:foregroundMark x1="11662" y1="99644" x2="40525" y2="93950"/>
                        <a14:foregroundMark x1="40525" y1="93950" x2="50729" y2="99644"/>
                        <a14:foregroundMark x1="16949" y1="56334" x2="19534" y2="58363"/>
                        <a14:foregroundMark x1="19534" y1="58363" x2="32945" y2="54448"/>
                        <a14:foregroundMark x1="32945" y1="54448" x2="41691" y2="39502"/>
                        <a14:foregroundMark x1="41691" y1="39502" x2="41993" y2="33968"/>
                        <a14:foregroundMark x1="85131" y1="356" x2="97376" y2="356"/>
                        <a14:foregroundMark x1="97376" y1="356" x2="98542" y2="35587"/>
                        <a14:foregroundMark x1="98542" y1="35587" x2="86880" y2="26335"/>
                        <a14:foregroundMark x1="86880" y1="26335" x2="86297" y2="712"/>
                        <a14:foregroundMark x1="88338" y1="1068" x2="99708" y2="10676"/>
                        <a14:foregroundMark x1="99708" y1="10676" x2="99125" y2="27046"/>
                        <a14:foregroundMark x1="99125" y1="27046" x2="90671" y2="37722"/>
                        <a14:foregroundMark x1="90671" y1="37722" x2="86006" y2="20641"/>
                        <a14:foregroundMark x1="86006" y1="20641" x2="88630" y2="0"/>
                        <a14:foregroundMark x1="12245" y1="61210" x2="11662" y2="62633"/>
                        <a14:foregroundMark x1="15452" y1="61922" x2="6122" y2="67972"/>
                        <a14:foregroundMark x1="6122" y1="67972" x2="15743" y2="62633"/>
                        <a14:foregroundMark x1="59184" y1="70107" x2="69971" y2="69751"/>
                        <a14:foregroundMark x1="69971" y1="69751" x2="59475" y2="71886"/>
                        <a14:foregroundMark x1="59475" y1="71886" x2="58601" y2="70107"/>
                        <a14:foregroundMark x1="92420" y1="712" x2="95627" y2="12811"/>
                        <a14:foregroundMark x1="95627" y1="12811" x2="93878" y2="25623"/>
                        <a14:foregroundMark x1="93878" y1="25623" x2="93294" y2="1423"/>
                        <a14:foregroundMark x1="95627" y1="27046" x2="99417" y2="13879"/>
                        <a14:foregroundMark x1="99417" y1="13879" x2="98834" y2="1068"/>
                        <a14:foregroundMark x1="98834" y1="1068" x2="95044" y2="12811"/>
                        <a14:foregroundMark x1="95044" y1="12811" x2="96210" y2="26335"/>
                        <a14:foregroundMark x1="4956" y1="72242" x2="0" y2="89680"/>
                        <a14:foregroundMark x1="0" y1="89680" x2="4082" y2="77580"/>
                        <a14:foregroundMark x1="4082" y1="77580" x2="4082" y2="73665"/>
                        <a14:foregroundMark x1="38776" y1="30249" x2="38776" y2="30249"/>
                        <a14:foregroundMark x1="36735" y1="29537" x2="37318" y2="29537"/>
                        <a14:foregroundMark x1="39650" y1="28470" x2="39650" y2="28826"/>
                        <a14:foregroundMark x1="37901" y1="30249" x2="38192" y2="28470"/>
                        <a14:foregroundMark x1="38484" y1="28470" x2="37901" y2="27758"/>
                        <a14:foregroundMark x1="39359" y1="29893" x2="39650" y2="30249"/>
                        <a14:foregroundMark x1="41108" y1="30249" x2="43732" y2="31317"/>
                        <a14:foregroundMark x1="39067" y1="29893" x2="41691" y2="28470"/>
                        <a14:backgroundMark x1="79592" y1="64769" x2="78426" y2="66192"/>
                        <a14:backgroundMark x1="69168" y1="76810" x2="62974" y2="81851"/>
                        <a14:backgroundMark x1="62974" y1="81851" x2="69914" y2="76658"/>
                        <a14:backgroundMark x1="81341" y1="60498" x2="81633" y2="61566"/>
                        <a14:backgroundMark x1="83382" y1="56940" x2="83382" y2="56584"/>
                        <a14:backgroundMark x1="86880" y1="51601" x2="88047" y2="51957"/>
                        <a14:backgroundMark x1="85714" y1="59786" x2="85423" y2="59431"/>
                        <a14:backgroundMark x1="81633" y1="64057" x2="71840" y2="66106"/>
                        <a14:backgroundMark x1="71841" y1="66103" x2="81341" y2="64057"/>
                        <a14:backgroundMark x1="87172" y1="56584" x2="76385" y2="55160"/>
                        <a14:backgroundMark x1="76385" y1="55160" x2="86880" y2="56584"/>
                        <a14:backgroundMark x1="88047" y1="49466" x2="88047" y2="48754"/>
                        <a14:backgroundMark x1="88047" y1="48754" x2="87464" y2="47687"/>
                        <a14:backgroundMark x1="93294" y1="41281" x2="93294" y2="41281"/>
                        <a14:backgroundMark x1="62391" y1="86121" x2="52187" y2="91459"/>
                        <a14:backgroundMark x1="52187" y1="91459" x2="62974" y2="90391"/>
                        <a14:backgroundMark x1="62974" y1="90391" x2="62099" y2="86833"/>
                        <a14:backgroundMark x1="0" y1="1068" x2="10496" y2="0"/>
                        <a14:backgroundMark x1="10496" y1="0" x2="55977" y2="3203"/>
                        <a14:backgroundMark x1="55977" y1="3203" x2="45190" y2="9253"/>
                        <a14:backgroundMark x1="45190" y1="9253" x2="9621" y2="11388"/>
                        <a14:backgroundMark x1="9621" y1="11388" x2="0" y2="7473"/>
                        <a14:backgroundMark x1="55394" y1="356" x2="78717" y2="0"/>
                        <a14:backgroundMark x1="78717" y1="0" x2="70554" y2="8897"/>
                        <a14:backgroundMark x1="70554" y1="8897" x2="50729" y2="20285"/>
                        <a14:backgroundMark x1="50729" y1="20285" x2="51312" y2="7117"/>
                        <a14:backgroundMark x1="51312" y1="7117" x2="55977" y2="712"/>
                        <a14:backgroundMark x1="79883" y1="4626" x2="80466" y2="3915"/>
                        <a14:backgroundMark x1="2041" y1="13879" x2="13411" y2="12100"/>
                        <a14:backgroundMark x1="13411" y1="12100" x2="19534" y2="22776"/>
                        <a14:backgroundMark x1="19534" y1="22776" x2="14577" y2="33808"/>
                        <a14:backgroundMark x1="14577" y1="33808" x2="12828" y2="46975"/>
                        <a14:backgroundMark x1="12828" y1="46975" x2="6414" y2="57295"/>
                        <a14:backgroundMark x1="6414" y1="57295" x2="0" y2="38790"/>
                        <a14:backgroundMark x1="0" y1="38790" x2="1166" y2="14591"/>
                        <a14:backgroundMark x1="17201" y1="16726" x2="5248" y2="15302"/>
                        <a14:backgroundMark x1="5248" y1="15302" x2="583" y2="33452"/>
                        <a14:backgroundMark x1="583" y1="33452" x2="4373" y2="45552"/>
                        <a14:backgroundMark x1="4373" y1="45552" x2="11662" y2="36299"/>
                        <a14:backgroundMark x1="11662" y1="36299" x2="17493" y2="16370"/>
                        <a14:backgroundMark x1="15743" y1="20996" x2="5831" y2="24911"/>
                        <a14:backgroundMark x1="5831" y1="24911" x2="17493" y2="21708"/>
                        <a14:backgroundMark x1="17493" y1="21708" x2="18076" y2="21708"/>
                        <a14:backgroundMark x1="12802" y1="58420" x2="18367" y2="49466"/>
                        <a14:backgroundMark x1="18367" y1="49466" x2="6997" y2="50890"/>
                        <a14:backgroundMark x1="6997" y1="50890" x2="0" y2="63345"/>
                        <a14:backgroundMark x1="0" y1="63345" x2="5257" y2="70083"/>
                        <a14:backgroundMark x1="45190" y1="30605" x2="54810" y2="25623"/>
                        <a14:backgroundMark x1="54810" y1="25623" x2="46064" y2="17794"/>
                        <a14:backgroundMark x1="46064" y1="17794" x2="35277" y2="14591"/>
                        <a14:backgroundMark x1="35277" y1="14591" x2="38335" y2="26468"/>
                        <a14:backgroundMark x1="44477" y1="30181" x2="44606" y2="30249"/>
                        <a14:backgroundMark x1="41886" y1="28826" x2="42002" y2="28887"/>
                        <a14:backgroundMark x1="38753" y1="27187" x2="39929" y2="27802"/>
                        <a14:backgroundMark x1="38588" y1="27101" x2="38575" y2="2709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12860" y="1275070"/>
            <a:ext cx="4540941" cy="3801744"/>
          </a:xfrm>
        </p:spPr>
      </p:pic>
      <p:sp>
        <p:nvSpPr>
          <p:cNvPr id="5" name="Date Placeholder 4">
            <a:extLst>
              <a:ext uri="{FF2B5EF4-FFF2-40B4-BE49-F238E27FC236}">
                <a16:creationId xmlns:a16="http://schemas.microsoft.com/office/drawing/2014/main" id="{F8407C7B-8319-4AA1-A55A-A0B4CA35D0EA}"/>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8" name="TextBox 7">
            <a:extLst>
              <a:ext uri="{FF2B5EF4-FFF2-40B4-BE49-F238E27FC236}">
                <a16:creationId xmlns:a16="http://schemas.microsoft.com/office/drawing/2014/main" id="{9AD0A325-56F6-48FB-88DA-45D2032E1313}"/>
              </a:ext>
            </a:extLst>
          </p:cNvPr>
          <p:cNvSpPr txBox="1"/>
          <p:nvPr/>
        </p:nvSpPr>
        <p:spPr>
          <a:xfrm>
            <a:off x="5554749" y="5189064"/>
            <a:ext cx="3756081" cy="230832"/>
          </a:xfrm>
          <a:prstGeom prst="rect">
            <a:avLst/>
          </a:prstGeom>
          <a:noFill/>
        </p:spPr>
        <p:txBody>
          <a:bodyPr wrap="square" rtlCol="0">
            <a:spAutoFit/>
          </a:bodyPr>
          <a:lstStyle/>
          <a:p>
            <a:r>
              <a:rPr lang="et-EE" sz="900" dirty="0">
                <a:hlinkClick r:id="rId5" tooltip="http://writersally.blogspot.com/2015/12/iwsgprepping-for-next-step.html"/>
              </a:rPr>
              <a:t>This Photo</a:t>
            </a:r>
            <a:r>
              <a:rPr lang="et-EE" sz="900" dirty="0"/>
              <a:t> by Unknown Author is licensed under </a:t>
            </a:r>
            <a:r>
              <a:rPr lang="et-EE" sz="900" dirty="0">
                <a:hlinkClick r:id="rId6" tooltip="https://creativecommons.org/licenses/by-nc-nd/3.0/"/>
              </a:rPr>
              <a:t>CC BY-NC-ND</a:t>
            </a:r>
            <a:endParaRPr lang="et-EE" sz="900" dirty="0"/>
          </a:p>
        </p:txBody>
      </p:sp>
    </p:spTree>
    <p:extLst>
      <p:ext uri="{BB962C8B-B14F-4D97-AF65-F5344CB8AC3E}">
        <p14:creationId xmlns:p14="http://schemas.microsoft.com/office/powerpoint/2010/main" val="3193115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12464</TotalTime>
  <Words>3623</Words>
  <Application>Microsoft Office PowerPoint</Application>
  <PresentationFormat>Widescreen</PresentationFormat>
  <Paragraphs>250</Paragraphs>
  <Slides>22</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YENESIS projekt </vt:lpstr>
      <vt:lpstr>PowerPoint Presentation</vt:lpstr>
      <vt:lpstr>YENESIS - Youth Employment Network for Energy Sustainability in  Islands </vt:lpstr>
      <vt:lpstr>  Yenesis- Youth Employment Network for Energy Sustainability In Islands  Üleeuroopaline noorte tööhõivevõrgustik jätkusuutliku energiamajanduse arendamiseks saartel   Laenatud iidsest kreeka sõnast “ΓΕΝΕΣΙΣ” mis tähendab millegi tekkimise alguspunkti</vt:lpstr>
      <vt:lpstr>Partnerid    </vt:lpstr>
      <vt:lpstr>PowerPoint Presentation</vt:lpstr>
      <vt:lpstr>   Vaatamata sellele, et tegemist on erineva suurusega ja rahvaarvuga riikidega, seisavad projekti partnerriikide saared silmitsi sarnaste territoriaalsete ja majanduslike väljakutsetega nagu piiratud ressursid ja haavatavus kliimamuutuste suhtes.  </vt:lpstr>
      <vt:lpstr>Noorte piirangud saartel</vt:lpstr>
      <vt:lpstr>Projekti neli etappi</vt:lpstr>
      <vt:lpstr>I Eeltöö etapp </vt:lpstr>
      <vt:lpstr>II Õppeetapp</vt:lpstr>
      <vt:lpstr>III Rakendus</vt:lpstr>
      <vt:lpstr>IV Avalikkuse teavitamine</vt:lpstr>
      <vt:lpstr>Projekti väljundid</vt:lpstr>
      <vt:lpstr>YENESIS projekti erilisus</vt:lpstr>
      <vt:lpstr>Kriteeriumid noortele (paindlikud)</vt:lpstr>
      <vt:lpstr>Projekti ajakava programmis osalevatele NEET noortele</vt:lpstr>
      <vt:lpstr>Projekti tutvustav video</vt:lpstr>
      <vt:lpstr>Täname!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 e n e s ı s</dc:title>
  <dc:creator>Myrto Skouroupathi</dc:creator>
  <cp:lastModifiedBy>Kerli Kirsimaa</cp:lastModifiedBy>
  <cp:revision>130</cp:revision>
  <dcterms:created xsi:type="dcterms:W3CDTF">2018-05-09T12:16:05Z</dcterms:created>
  <dcterms:modified xsi:type="dcterms:W3CDTF">2019-10-03T17:05:36Z</dcterms:modified>
</cp:coreProperties>
</file>