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8" r:id="rId4"/>
    <p:sldId id="276" r:id="rId5"/>
    <p:sldId id="267" r:id="rId6"/>
    <p:sldId id="277" r:id="rId7"/>
    <p:sldId id="268" r:id="rId8"/>
    <p:sldId id="279" r:id="rId9"/>
    <p:sldId id="280" r:id="rId10"/>
    <p:sldId id="275" r:id="rId11"/>
    <p:sldId id="258" r:id="rId12"/>
    <p:sldId id="281" r:id="rId13"/>
    <p:sldId id="259" r:id="rId14"/>
    <p:sldId id="261" r:id="rId15"/>
    <p:sldId id="260"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li Kirsimaa" initials="KK" lastIdx="1" clrIdx="0">
    <p:extLst>
      <p:ext uri="{19B8F6BF-5375-455C-9EA6-DF929625EA0E}">
        <p15:presenceInfo xmlns:p15="http://schemas.microsoft.com/office/powerpoint/2012/main" userId="S-1-5-21-3901022103-2463748215-2455528337-1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6" autoAdjust="0"/>
    <p:restoredTop sz="76286" autoAdjust="0"/>
  </p:normalViewPr>
  <p:slideViewPr>
    <p:cSldViewPr snapToGrid="0">
      <p:cViewPr varScale="1">
        <p:scale>
          <a:sx n="87" d="100"/>
          <a:sy n="87" d="100"/>
        </p:scale>
        <p:origin x="13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1F98A-7672-4556-AC85-7C3D2811768B}" type="datetimeFigureOut">
              <a:rPr lang="en-GB" smtClean="0"/>
              <a:t>03/10/2019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50261-53C7-4795-9573-C6CCB5761E0A}" type="slidenum">
              <a:rPr lang="en-GB" smtClean="0"/>
              <a:t>‹#›</a:t>
            </a:fld>
            <a:endParaRPr lang="en-GB"/>
          </a:p>
        </p:txBody>
      </p:sp>
    </p:spTree>
    <p:extLst>
      <p:ext uri="{BB962C8B-B14F-4D97-AF65-F5344CB8AC3E}">
        <p14:creationId xmlns:p14="http://schemas.microsoft.com/office/powerpoint/2010/main" val="314051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ergiatalgud.ee/index.php/M%C3%B5iste:Energi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ecd.org/greengrowt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t.wikipedia.org/wiki/Euroopa_Lii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t.wikipedia.org/wiki/Rohemajandus#cite_note-Rohemajandus-2" TargetMode="External"/><Relationship Id="rId4" Type="http://schemas.openxmlformats.org/officeDocument/2006/relationships/hyperlink" Target="https://et.wikipedia.org/wiki/Rohemajandus#cite_note-Eesti-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wake of the 2008 financial crisis the green economy emerged as a policy approach to help solve two problems: the economic slowdown and consequent loss of jobs, and the continuing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deterioration of the natural environment, most visible in terms of climate change and ecosystem degradation. This potential double dividend led many European countries to adopt recovery policies in 2008 and 2009 that had a green economy focus. However, as policy focus shifted to the fiscal consolidation and sovereign debt crises in Europe, the concept of the green economy began to lose appeal within short‑term macro‑economic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the same time, the green economy became a pillar of major European and international strategies: most notably within the Europe 2020 strategy adopted in 2010 by the EU to drive sustainable growth, and in the Rio+20 outcome The future we want (UN, 2012) as a tool for achieving sustainable development. The green economy can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be seen as an approach that can achieve a structural and permanent transformation of the economy. </a:t>
            </a:r>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2</a:t>
            </a:fld>
            <a:endParaRPr lang="en-GB"/>
          </a:p>
        </p:txBody>
      </p:sp>
    </p:spTree>
    <p:extLst>
      <p:ext uri="{BB962C8B-B14F-4D97-AF65-F5344CB8AC3E}">
        <p14:creationId xmlns:p14="http://schemas.microsoft.com/office/powerpoint/2010/main" val="2440915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Energiatõhusus tähistab energia ja muude ressursside tarbimise ökonoomsust seadme või ehitise sihtotstarbelise kasutamise korral. </a:t>
            </a:r>
          </a:p>
          <a:p>
            <a:r>
              <a:rPr lang="et-EE" sz="1200" kern="1200" dirty="0">
                <a:solidFill>
                  <a:schemeClr val="tx1"/>
                </a:solidFill>
                <a:effectLst/>
                <a:latin typeface="+mn-lt"/>
                <a:ea typeface="+mn-ea"/>
                <a:cs typeface="+mn-cs"/>
              </a:rPr>
              <a:t>Tarbijate jaoks tähendab energiatõhusus madalamaid elektriarveid. Energiatõhususe alla ei kuulu ainult kodumajapidamistes kasutatavad seadmed, vaid see hõlmab kogu energiaahelat tootmisest lõpptarbimiseni. </a:t>
            </a:r>
          </a:p>
          <a:p>
            <a:r>
              <a:rPr lang="et-EE" sz="1200" b="0" i="0" kern="1200" dirty="0">
                <a:solidFill>
                  <a:schemeClr val="tx1"/>
                </a:solidFill>
                <a:effectLst/>
                <a:latin typeface="+mn-lt"/>
                <a:ea typeface="+mn-ea"/>
                <a:cs typeface="+mn-cs"/>
              </a:rPr>
              <a:t>Ajal, mil energiaressursside kättesaadavus on piiratud, ent nõudlus kasvab pidevalt, on tähtsam kui eales varem leida viise, kuidas me kõik saaksime energiat tõhusamalt kasutada. Kõige usaldusväärsem, odavam ja keskkonnasäästlikum energiakasutuse viis on energiatarbimise vähendamine.</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11</a:t>
            </a:fld>
            <a:endParaRPr lang="en-GB"/>
          </a:p>
        </p:txBody>
      </p:sp>
    </p:spTree>
    <p:extLst>
      <p:ext uri="{BB962C8B-B14F-4D97-AF65-F5344CB8AC3E}">
        <p14:creationId xmlns:p14="http://schemas.microsoft.com/office/powerpoint/2010/main" val="351722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Energiatõhusus tähistab energia ja muude ressursside tarbimise ökonoomsust seadme või ehitise sihtotstarbelise kasutamise korral. </a:t>
            </a:r>
          </a:p>
          <a:p>
            <a:r>
              <a:rPr lang="et-EE" sz="1200" kern="1200" dirty="0">
                <a:solidFill>
                  <a:schemeClr val="tx1"/>
                </a:solidFill>
                <a:effectLst/>
                <a:latin typeface="+mn-lt"/>
                <a:ea typeface="+mn-ea"/>
                <a:cs typeface="+mn-cs"/>
              </a:rPr>
              <a:t>Tarbijate jaoks tähendab energiatõhusus madalamaid elektriarveid. Energiatõhususe alla ei kuulu ainult kodumajapidamistes kasutatavad seadmed, vaid see hõlmab kogu energiaahelat tootmisest lõpptarbimiseni. </a:t>
            </a:r>
          </a:p>
          <a:p>
            <a:r>
              <a:rPr lang="et-EE" sz="1200" b="0" i="0" kern="1200" dirty="0">
                <a:solidFill>
                  <a:schemeClr val="tx1"/>
                </a:solidFill>
                <a:effectLst/>
                <a:latin typeface="+mn-lt"/>
                <a:ea typeface="+mn-ea"/>
                <a:cs typeface="+mn-cs"/>
              </a:rPr>
              <a:t>Ajal, mil energiaressursside kättesaadavus on piiratud, ent nõudlus kasvab pidevalt, on tähtsam kui eales varem leida viise, kuidas me kõik saaksime energiat tõhusamalt kasutada. Kõige usaldusväärsem, odavam ja keskkonnasäästlikum energiakasutuse viis on energiatarbimise vähendamine.</a:t>
            </a:r>
          </a:p>
          <a:p>
            <a:endParaRPr lang="en-GB" dirty="0"/>
          </a:p>
          <a:p>
            <a:endParaRPr lang="en-GB" dirty="0"/>
          </a:p>
          <a:p>
            <a:r>
              <a:rPr lang="et-EE" sz="1200" kern="1200" dirty="0">
                <a:solidFill>
                  <a:schemeClr val="tx1"/>
                </a:solidFill>
                <a:effectLst/>
                <a:latin typeface="+mn-lt"/>
                <a:ea typeface="+mn-ea"/>
                <a:cs typeface="+mn-cs"/>
              </a:rPr>
              <a:t>Energiaaudiitorid</a:t>
            </a:r>
            <a:endParaRPr lang="en-GB" sz="1200" kern="1200" dirty="0">
              <a:solidFill>
                <a:schemeClr val="tx1"/>
              </a:solidFill>
              <a:effectLst/>
              <a:latin typeface="+mn-lt"/>
              <a:ea typeface="+mn-ea"/>
              <a:cs typeface="+mn-cs"/>
            </a:endParaRPr>
          </a:p>
          <a:p>
            <a:r>
              <a:rPr lang="et-EE" sz="1200" kern="1200" dirty="0">
                <a:solidFill>
                  <a:schemeClr val="tx1"/>
                </a:solidFill>
                <a:effectLst/>
                <a:latin typeface="+mn-lt"/>
                <a:ea typeface="+mn-ea"/>
                <a:cs typeface="+mn-cs"/>
              </a:rPr>
              <a:t>Energiakonsultandid</a:t>
            </a:r>
            <a:endParaRPr lang="en-GB" sz="1200" kern="1200" dirty="0">
              <a:solidFill>
                <a:schemeClr val="tx1"/>
              </a:solidFill>
              <a:effectLst/>
              <a:latin typeface="+mn-lt"/>
              <a:ea typeface="+mn-ea"/>
              <a:cs typeface="+mn-cs"/>
            </a:endParaRPr>
          </a:p>
          <a:p>
            <a:r>
              <a:rPr lang="et-EE" sz="1200" kern="1200" dirty="0">
                <a:solidFill>
                  <a:schemeClr val="tx1"/>
                </a:solidFill>
                <a:effectLst/>
                <a:latin typeface="+mn-lt"/>
                <a:ea typeface="+mn-ea"/>
                <a:cs typeface="+mn-cs"/>
              </a:rPr>
              <a:t>Energiakontrolli analüütikud</a:t>
            </a:r>
            <a:endParaRPr lang="en-GB" sz="1200" kern="1200" dirty="0">
              <a:solidFill>
                <a:schemeClr val="tx1"/>
              </a:solidFill>
              <a:effectLst/>
              <a:latin typeface="+mn-lt"/>
              <a:ea typeface="+mn-ea"/>
              <a:cs typeface="+mn-cs"/>
            </a:endParaRPr>
          </a:p>
          <a:p>
            <a:r>
              <a:rPr lang="et-EE" sz="1200" kern="1200" dirty="0">
                <a:solidFill>
                  <a:schemeClr val="tx1"/>
                </a:solidFill>
                <a:effectLst/>
                <a:latin typeface="+mn-lt"/>
                <a:ea typeface="+mn-ea"/>
                <a:cs typeface="+mn-cs"/>
              </a:rPr>
              <a:t>Energiatõhususe juhid</a:t>
            </a:r>
            <a:endParaRPr lang="en-GB" sz="1200" kern="1200" dirty="0">
              <a:solidFill>
                <a:schemeClr val="tx1"/>
              </a:solidFill>
              <a:effectLst/>
              <a:latin typeface="+mn-lt"/>
              <a:ea typeface="+mn-ea"/>
              <a:cs typeface="+mn-cs"/>
            </a:endParaRPr>
          </a:p>
          <a:p>
            <a:r>
              <a:rPr lang="et-EE" sz="1200" kern="1200" dirty="0">
                <a:solidFill>
                  <a:schemeClr val="tx1"/>
                </a:solidFill>
                <a:effectLst/>
                <a:latin typeface="+mn-lt"/>
                <a:ea typeface="+mn-ea"/>
                <a:cs typeface="+mn-cs"/>
              </a:rPr>
              <a:t>Energiatõhususe tehnikud</a:t>
            </a:r>
            <a:endParaRPr lang="en-GB" sz="1200" kern="1200" dirty="0">
              <a:solidFill>
                <a:schemeClr val="tx1"/>
              </a:solidFill>
              <a:effectLst/>
              <a:latin typeface="+mn-lt"/>
              <a:ea typeface="+mn-ea"/>
              <a:cs typeface="+mn-cs"/>
            </a:endParaRPr>
          </a:p>
          <a:p>
            <a:r>
              <a:rPr lang="et-EE" sz="1200" kern="1200" dirty="0">
                <a:solidFill>
                  <a:schemeClr val="tx1"/>
                </a:solidFill>
                <a:effectLst/>
                <a:latin typeface="+mn-lt"/>
                <a:ea typeface="+mn-ea"/>
                <a:cs typeface="+mn-cs"/>
              </a:rPr>
              <a:t>Energiatõhususe koolitajad</a:t>
            </a:r>
            <a:endParaRPr lang="en-GB" sz="1200" kern="1200" dirty="0">
              <a:solidFill>
                <a:schemeClr val="tx1"/>
              </a:solidFill>
              <a:effectLst/>
              <a:latin typeface="+mn-lt"/>
              <a:ea typeface="+mn-ea"/>
              <a:cs typeface="+mn-cs"/>
            </a:endParaRP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12</a:t>
            </a:fld>
            <a:endParaRPr lang="en-GB"/>
          </a:p>
        </p:txBody>
      </p:sp>
    </p:spTree>
    <p:extLst>
      <p:ext uri="{BB962C8B-B14F-4D97-AF65-F5344CB8AC3E}">
        <p14:creationId xmlns:p14="http://schemas.microsoft.com/office/powerpoint/2010/main" val="45402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Taastuvad energiaallikad on energiakandjad, mis saadakse ja mis täienevad looduslike protsesside kaudu ning kasutamisel ei ammendu. Taastuvatest mittefossiilsetest allikatest pärit energia on tuuleenergia, päikeseenergia, aerotermiline energia, geotermiline energia, hüdrotermiline energia, ookeanienergia, hüdroenergia, biomass, prügilagaas, reoveepuhasti gaas ja biogaasid.</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Puitu ja muud biomassi ning nende saadusi nimetatakse samuti taastuvateks, ehkki nende asendumine võtab kauem aega kui eespool loetletutel. Taastuva energiakandja põletamisel vabanev süsinikdioksiid seotakse uuesti aineringes ja seda ei arvestata kasvuhoonegaasi heitkoguste hulka.</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Eesti taastuvenergia potentsiaal avaldub eeskätt bioenergial baseeruval elektri ja soojuse koostootmises ning tuuleenergias ning rohegaasi (biometaani) tootmises, mis on kasutatav kõikjal, kus täna kasutatakse maagaasi. Arendatakse väikesemahulist hüdroenergeetikat ning päikeseenergeetikat.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Graafik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näitab</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kasvutrendi</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taastuvenergia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populaarsuse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tõus</a:t>
            </a:r>
            <a:endParaRPr lang="et-EE" sz="1200" kern="1200" dirty="0">
              <a:solidFill>
                <a:schemeClr val="tx1"/>
              </a:solidFill>
              <a:effectLst/>
              <a:latin typeface="+mn-lt"/>
              <a:ea typeface="+mn-ea"/>
              <a:cs typeface="+mn-cs"/>
            </a:endParaRPr>
          </a:p>
          <a:p>
            <a:endParaRPr lang="en-GB" dirty="0"/>
          </a:p>
          <a:p>
            <a:r>
              <a:rPr lang="et-EE" sz="1200" kern="1200" dirty="0">
                <a:solidFill>
                  <a:schemeClr val="tx1"/>
                </a:solidFill>
                <a:effectLst/>
                <a:latin typeface="+mn-lt"/>
                <a:ea typeface="+mn-ea"/>
                <a:cs typeface="+mn-cs"/>
              </a:rPr>
              <a:t>Biomassi (puit) kütuse tarnijad</a:t>
            </a:r>
            <a:endParaRPr lang="en-GB" sz="1200" kern="1200" dirty="0">
              <a:solidFill>
                <a:schemeClr val="tx1"/>
              </a:solidFill>
              <a:effectLst/>
              <a:latin typeface="+mn-lt"/>
              <a:ea typeface="+mn-ea"/>
              <a:cs typeface="+mn-cs"/>
            </a:endParaRPr>
          </a:p>
          <a:p>
            <a:r>
              <a:rPr lang="et-EE" sz="1200" kern="1200" dirty="0">
                <a:solidFill>
                  <a:schemeClr val="tx1"/>
                </a:solidFill>
                <a:effectLst/>
                <a:latin typeface="+mn-lt"/>
                <a:ea typeface="+mn-ea"/>
                <a:cs typeface="+mn-cs"/>
              </a:rPr>
              <a:t>Biojaamade tehnikud</a:t>
            </a:r>
            <a:endParaRPr lang="en-GB" dirty="0">
              <a:effectLst/>
            </a:endParaRPr>
          </a:p>
          <a:p>
            <a:r>
              <a:rPr lang="et-EE" sz="1200" kern="1200" dirty="0">
                <a:solidFill>
                  <a:schemeClr val="tx1"/>
                </a:solidFill>
                <a:effectLst/>
                <a:latin typeface="+mn-lt"/>
                <a:ea typeface="+mn-ea"/>
                <a:cs typeface="+mn-cs"/>
              </a:rPr>
              <a:t>Elektrotehnikud</a:t>
            </a:r>
            <a:endParaRPr lang="en-GB" dirty="0">
              <a:effectLst/>
            </a:endParaRPr>
          </a:p>
          <a:p>
            <a:r>
              <a:rPr lang="et-EE" sz="1200" kern="1200" dirty="0">
                <a:solidFill>
                  <a:schemeClr val="tx1"/>
                </a:solidFill>
                <a:effectLst/>
                <a:latin typeface="+mn-lt"/>
                <a:ea typeface="+mn-ea"/>
                <a:cs typeface="+mn-cs"/>
              </a:rPr>
              <a:t>Päikesepaneelide, päikesesoojus- ja tuuleenergiaseadmete paigaldajad</a:t>
            </a:r>
            <a:endParaRPr lang="en-GB" dirty="0">
              <a:effectLst/>
            </a:endParaRP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13</a:t>
            </a:fld>
            <a:endParaRPr lang="en-GB"/>
          </a:p>
        </p:txBody>
      </p:sp>
    </p:spTree>
    <p:extLst>
      <p:ext uri="{BB962C8B-B14F-4D97-AF65-F5344CB8AC3E}">
        <p14:creationId xmlns:p14="http://schemas.microsoft.com/office/powerpoint/2010/main" val="327151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Säästev turism on tööstusharu, mis püüab võimalikult vähe kahjustada keskkonda ja kohalikku kultuuri, aidates samal ajal kaasa tulu teenimisele, kohaliku tööhõive kasvule ja kohalike ökosüsteemide säilimisele.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Säästev turism: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1)Kasutab optimaalselt keskkonda, mis on turismi arendamise põhielemendiks ja säilitab ökoloogilised protsessid, looduspärandid ning bioloogilise mitmekesisuse.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2)Austab vastuvõtvate kogukondade sotsiaal-kultuurilisi traditsioone, säilitab nende ülesehitatud ja olemasolevat kultuuripärandit ja traditsioonilisi väärtusi ning aitab kaasa kultuuride vahelisele arusaamisele ja sallivusele.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3)Tagab elujõulised ja pikaajalised majandustegevused, pakub sotsiaalseid ja majanduslikke eeliseid kõikidele asjaosalistele. Seal hulgas tagab ka stabiilse tööhõive ja sisstetuleku teenimise võimalused, sotsiaalteenused vastuvõtvatele kogukondadele ning aitab kaasa vaesuse vähendamisele.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Jätkusuutliku turismi töökohad: loodusteadlane, energia ekspert, põllumajandus turismi juhataja, ökoturismi edendaja, jätkusuutlikuse juhendaja, jäätmekäitlemis ekspert.</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14</a:t>
            </a:fld>
            <a:endParaRPr lang="en-GB"/>
          </a:p>
        </p:txBody>
      </p:sp>
    </p:spTree>
    <p:extLst>
      <p:ext uri="{BB962C8B-B14F-4D97-AF65-F5344CB8AC3E}">
        <p14:creationId xmlns:p14="http://schemas.microsoft.com/office/powerpoint/2010/main" val="252932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Säästev transport on arengusuund, mis eelistab inimeste ja kaubaveol väiksema energiatarbe, ressursikulu ja keskkonnamõjuga transpordiliike. </a:t>
            </a:r>
          </a:p>
          <a:p>
            <a:r>
              <a:rPr lang="et-EE" sz="1200" kern="1200" dirty="0">
                <a:solidFill>
                  <a:schemeClr val="tx1"/>
                </a:solidFill>
                <a:effectLst/>
                <a:latin typeface="+mn-lt"/>
                <a:ea typeface="+mn-ea"/>
                <a:cs typeface="+mn-cs"/>
              </a:rPr>
              <a:t>Säästev transport ei tähenda autode keelustamist ja autoliikluse sulgemist, vaid et maakasutus, liikuvus ja majandus on sellised, et vajadus isikliku auto ja kaubavedude järele on võimalikult väike. See kujutab endast mugavat ühistransporti, turvalist ja kõikjale viivat jalgratta-ja kõnniteid ja igapäevaselt toimivat autode ühiskasutust. </a:t>
            </a:r>
          </a:p>
          <a:p>
            <a:r>
              <a:rPr lang="et-EE" sz="1200" kern="1200" dirty="0">
                <a:solidFill>
                  <a:schemeClr val="tx1"/>
                </a:solidFill>
                <a:effectLst/>
                <a:latin typeface="+mn-lt"/>
                <a:ea typeface="+mn-ea"/>
                <a:cs typeface="+mn-cs"/>
              </a:rPr>
              <a:t>Jätkusuutlikumale liikuvusele aitavad kaasa ka tehnilised uuendused ja üleminek kõige vähem saastavale ja energiatõhusamale transpordiliigile, eriti pikamaa- ja linnatranspordi korral. </a:t>
            </a:r>
          </a:p>
          <a:p>
            <a:r>
              <a:rPr lang="et-EE" sz="1200" kern="1200" dirty="0">
                <a:solidFill>
                  <a:schemeClr val="tx1"/>
                </a:solidFill>
                <a:effectLst/>
                <a:latin typeface="+mn-lt"/>
                <a:ea typeface="+mn-ea"/>
                <a:cs typeface="+mn-cs"/>
              </a:rPr>
              <a:t>Selline transpordisüsteem vähendab nii heitkoguseid ja jäätmeid, kuid rahuldab ühiskonna nõudlust. </a:t>
            </a:r>
          </a:p>
          <a:p>
            <a:r>
              <a:rPr lang="et-EE" dirty="0"/>
              <a:t>Säästva transpordi töökohad: elektribussijuht, transpordi planeerija, elektrisõidukite või –jalgrataste rentija, elektrisõidukite laadimisjaamade paigaldamine. </a:t>
            </a:r>
          </a:p>
        </p:txBody>
      </p:sp>
      <p:sp>
        <p:nvSpPr>
          <p:cNvPr id="4" name="Slide Number Placeholder 3"/>
          <p:cNvSpPr>
            <a:spLocks noGrp="1"/>
          </p:cNvSpPr>
          <p:nvPr>
            <p:ph type="sldNum" sz="quarter" idx="5"/>
          </p:nvPr>
        </p:nvSpPr>
        <p:spPr/>
        <p:txBody>
          <a:bodyPr/>
          <a:lstStyle/>
          <a:p>
            <a:fld id="{6AB50261-53C7-4795-9573-C6CCB5761E0A}" type="slidenum">
              <a:rPr lang="en-GB" smtClean="0"/>
              <a:t>15</a:t>
            </a:fld>
            <a:endParaRPr lang="en-GB"/>
          </a:p>
        </p:txBody>
      </p:sp>
    </p:spTree>
    <p:extLst>
      <p:ext uri="{BB962C8B-B14F-4D97-AF65-F5344CB8AC3E}">
        <p14:creationId xmlns:p14="http://schemas.microsoft.com/office/powerpoint/2010/main" val="39331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16</a:t>
            </a:fld>
            <a:endParaRPr lang="en-GB"/>
          </a:p>
        </p:txBody>
      </p:sp>
    </p:spTree>
    <p:extLst>
      <p:ext uri="{BB962C8B-B14F-4D97-AF65-F5344CB8AC3E}">
        <p14:creationId xmlns:p14="http://schemas.microsoft.com/office/powerpoint/2010/main" val="3151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sz="1200" b="1" i="0" kern="1200" dirty="0" err="1">
                <a:solidFill>
                  <a:schemeClr val="tx1"/>
                </a:solidFill>
                <a:effectLst/>
                <a:latin typeface="+mn-lt"/>
                <a:ea typeface="+mn-ea"/>
                <a:cs typeface="+mn-cs"/>
              </a:rPr>
              <a:t>Rohemajandus</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rPr>
              <a:t>madala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süsinikusisaldusega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ressursitõhus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sotsiaalselt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kaasav</a:t>
            </a:r>
            <a:r>
              <a:rPr lang="en-GB" sz="1200" b="0" i="0" kern="1200" dirty="0">
                <a:solidFill>
                  <a:schemeClr val="tx1"/>
                </a:solidFill>
                <a:effectLst/>
                <a:latin typeface="+mn-lt"/>
                <a:ea typeface="+mn-ea"/>
                <a:cs typeface="+mn-cs"/>
              </a:rPr>
              <a:t> (UNEP </a:t>
            </a:r>
            <a:r>
              <a:rPr lang="en-GB" sz="1200" b="0" i="0" kern="1200" dirty="0" err="1">
                <a:solidFill>
                  <a:schemeClr val="tx1"/>
                </a:solidFill>
                <a:effectLst/>
                <a:latin typeface="+mn-lt"/>
                <a:ea typeface="+mn-ea"/>
                <a:cs typeface="+mn-cs"/>
              </a:rPr>
              <a:t>määratlus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Rohemajanduse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tulemusel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paraneb</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heaolu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sotsiaalne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võrdsus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samal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oluliselt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vähendades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keskkonnariske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ökoloogilisi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kahjusid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Rohemajanduses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saavutatakse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sissetulekute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kasv</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tööhõive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avalike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erainvesteeringutega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süsinikuemissiooni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saastatuse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vähendamisse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energia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ressursitõhususse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elurikkuse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vähenemise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vältimisse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ökosüsteemiteenustesse</a:t>
            </a:r>
            <a:r>
              <a:rPr lang="en-GB" sz="1200" b="0" i="0" kern="1200" dirty="0">
                <a:solidFill>
                  <a:schemeClr val="tx1"/>
                </a:solidFill>
                <a:effectLst/>
                <a:latin typeface="+mn-lt"/>
                <a:ea typeface="+mn-ea"/>
                <a:cs typeface="+mn-cs"/>
              </a:rPr>
              <a:t>. Need </a:t>
            </a:r>
            <a:r>
              <a:rPr lang="en-GB" sz="1200" b="0" i="0" kern="1200" dirty="0" err="1">
                <a:solidFill>
                  <a:schemeClr val="tx1"/>
                </a:solidFill>
                <a:effectLst/>
                <a:latin typeface="+mn-lt"/>
                <a:ea typeface="+mn-ea"/>
                <a:cs typeface="+mn-cs"/>
              </a:rPr>
              <a:t>investeeringud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käivitatakse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toetatakse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avalike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sihtkulutustega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poliitikareformidega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õigusnõuete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muudatustega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Selline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arengutee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peab</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hoidma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kasvatama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vajadusel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taastama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looduskapitali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kui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kriitilise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majandusliku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väärtuse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heaolu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ressursi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eriti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vaesuses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elavatele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inimestele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kelle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elatusvahendid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julgeolek</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sõltuvad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suuresti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loodusest</a:t>
            </a:r>
            <a:r>
              <a:rPr lang="en-GB" sz="1200" b="0"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Rohemajandus</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rPr>
              <a:t>arenguvisioon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mille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eesmärkideks</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rPr>
              <a:t>täita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inimkonna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vajadusi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toidu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transpordi</a:t>
            </a:r>
            <a:r>
              <a:rPr lang="en-GB" sz="1200" b="0" i="0"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hlinkClick r:id="rId3" tooltip="Mõiste:Energia"/>
              </a:rPr>
              <a:t>energia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järele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jätkusuutlikul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tasakaalustatud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viisil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Pikas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perspektiivis</a:t>
            </a:r>
            <a:r>
              <a:rPr lang="en-GB" sz="1200" b="0" i="0" kern="1200" dirty="0">
                <a:solidFill>
                  <a:schemeClr val="tx1"/>
                </a:solidFill>
                <a:effectLst/>
                <a:latin typeface="+mn-lt"/>
                <a:ea typeface="+mn-ea"/>
                <a:cs typeface="+mn-cs"/>
              </a:rPr>
              <a:t> on see </a:t>
            </a:r>
            <a:r>
              <a:rPr lang="en-GB" sz="1200" b="0" i="0" kern="1200" dirty="0" err="1">
                <a:solidFill>
                  <a:schemeClr val="tx1"/>
                </a:solidFill>
                <a:effectLst/>
                <a:latin typeface="+mn-lt"/>
                <a:ea typeface="+mn-ea"/>
                <a:cs typeface="+mn-cs"/>
              </a:rPr>
              <a:t>ainus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viis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säilitada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majanduskasv</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Rohemajanduse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poliitikad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innovatsioonid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võimaldavad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ühiskonnal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luua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igal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aastal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rohkem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väärtusi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hoides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looduslikke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süsteeme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millest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meie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püsimajäämine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sõltub</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Euroopa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Keskkonnaagentuuri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määratlus</a:t>
            </a:r>
            <a:r>
              <a:rPr lang="en-GB" sz="1200" b="0"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Kaasav</a:t>
            </a:r>
            <a:r>
              <a:rPr lang="en-GB" sz="1200" b="1" i="0" kern="1200" dirty="0">
                <a:solidFill>
                  <a:schemeClr val="tx1"/>
                </a:solidFill>
                <a:effectLst/>
                <a:latin typeface="+mn-lt"/>
                <a:ea typeface="+mn-ea"/>
                <a:cs typeface="+mn-cs"/>
              </a:rPr>
              <a:t> </a:t>
            </a:r>
            <a:r>
              <a:rPr lang="en-GB" sz="1200" b="1" i="0" kern="1200" dirty="0" err="1">
                <a:solidFill>
                  <a:schemeClr val="tx1"/>
                </a:solidFill>
                <a:effectLst/>
                <a:latin typeface="+mn-lt"/>
                <a:ea typeface="+mn-ea"/>
                <a:cs typeface="+mn-cs"/>
              </a:rPr>
              <a:t>rohemajandus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põhineb</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jagamisel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ringluses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koostööl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solidaarsusel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paindlikkusel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võimalustel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vastastikusel</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sõltuvusel</a:t>
            </a:r>
            <a:r>
              <a:rPr lang="en-GB" sz="1200" b="0" i="0" kern="1200" dirty="0">
                <a:solidFill>
                  <a:schemeClr val="tx1"/>
                </a:solidFill>
                <a:effectLst/>
                <a:latin typeface="+mn-lt"/>
                <a:ea typeface="+mn-ea"/>
                <a:cs typeface="+mn-cs"/>
              </a:rPr>
              <a:t>.</a:t>
            </a:r>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3</a:t>
            </a:fld>
            <a:endParaRPr lang="en-GB"/>
          </a:p>
        </p:txBody>
      </p:sp>
    </p:spTree>
    <p:extLst>
      <p:ext uri="{BB962C8B-B14F-4D97-AF65-F5344CB8AC3E}">
        <p14:creationId xmlns:p14="http://schemas.microsoft.com/office/powerpoint/2010/main" val="284029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Green Growth</a:t>
            </a:r>
            <a:r>
              <a:rPr lang="en-GB" sz="1200" b="0" i="0" kern="1200" dirty="0">
                <a:solidFill>
                  <a:schemeClr val="tx1"/>
                </a:solidFill>
                <a:effectLst/>
                <a:latin typeface="+mn-lt"/>
                <a:ea typeface="+mn-ea"/>
                <a:cs typeface="+mn-cs"/>
              </a:rPr>
              <a:t> means fostering economic growth and development, while ensuring that natural </a:t>
            </a:r>
            <a:r>
              <a:rPr lang="en-GB" sz="1200" b="0" i="0" kern="1200" dirty="0" err="1">
                <a:solidFill>
                  <a:schemeClr val="tx1"/>
                </a:solidFill>
                <a:effectLst/>
                <a:latin typeface="+mn-lt"/>
                <a:ea typeface="+mn-ea"/>
                <a:cs typeface="+mn-cs"/>
              </a:rPr>
              <a:t>assests</a:t>
            </a:r>
            <a:r>
              <a:rPr lang="en-GB" sz="1200" b="0" i="0" kern="1200" dirty="0">
                <a:solidFill>
                  <a:schemeClr val="tx1"/>
                </a:solidFill>
                <a:effectLst/>
                <a:latin typeface="+mn-lt"/>
                <a:ea typeface="+mn-ea"/>
                <a:cs typeface="+mn-cs"/>
              </a:rPr>
              <a:t> continue to provide the resources and environmental services on which our well-being relies.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https://www.oecd.org/greengrowth/</a:t>
            </a:r>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4</a:t>
            </a:fld>
            <a:endParaRPr lang="en-GB"/>
          </a:p>
        </p:txBody>
      </p:sp>
    </p:spTree>
    <p:extLst>
      <p:ext uri="{BB962C8B-B14F-4D97-AF65-F5344CB8AC3E}">
        <p14:creationId xmlns:p14="http://schemas.microsoft.com/office/powerpoint/2010/main" val="224800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Rohemajandus on arenguvisioon, mille eesmärkideks on täita inimkonna vajadusi (toidu, transpordi, energia jne järele) jätkusuutlikul ja tasakaalustatud viisil.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Rohemajanduse eesmärgi täitmiseks on oluline saavutada energiatõhusus, taastuvenergiaallikate ja biokütuste kasutus, kasvuhoonegaaside ja osoonikihi hõrenemist tekitavate ainete heite vähenemine, transpordi õhuheite vähenemine, säästlik tarbimine ja tootmine, säästlik maakasutus, puhas vesi ja õhk. Pikas perspektiivis on see ainus viis säilitada majanduskasv.</a:t>
            </a:r>
          </a:p>
          <a:p>
            <a:r>
              <a:rPr lang="et-EE" sz="1200" kern="1200" dirty="0">
                <a:solidFill>
                  <a:schemeClr val="tx1"/>
                </a:solidFill>
                <a:effectLst/>
                <a:latin typeface="+mn-lt"/>
                <a:ea typeface="+mn-ea"/>
                <a:cs typeface="+mn-cs"/>
              </a:rPr>
              <a:t>Säästva ressursikasutuse ja rohelise majanduse kontseptsioon on olemuselt horisontaalne, mistõttu võiks sellest kujuneda mitte niivõrd regulatsioonidega rangelt sätestatud tegevuste kogum, kuivõrd inimeste üldist hoiakut, käitumist ja elustiili saatev mõtteviis</a:t>
            </a:r>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5</a:t>
            </a:fld>
            <a:endParaRPr lang="en-GB"/>
          </a:p>
        </p:txBody>
      </p:sp>
    </p:spTree>
    <p:extLst>
      <p:ext uri="{BB962C8B-B14F-4D97-AF65-F5344CB8AC3E}">
        <p14:creationId xmlns:p14="http://schemas.microsoft.com/office/powerpoint/2010/main" val="240019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Essentially, the green economy concept comprises a twin challenge. First, we need to focus on the economy, finding ways to increase prosperity </a:t>
            </a:r>
          </a:p>
          <a:p>
            <a:r>
              <a:rPr lang="en-GB" sz="1200" b="0" i="0" kern="1200" dirty="0">
                <a:solidFill>
                  <a:schemeClr val="tx1"/>
                </a:solidFill>
                <a:effectLst/>
                <a:latin typeface="+mn-lt"/>
                <a:ea typeface="+mn-ea"/>
                <a:cs typeface="+mn-cs"/>
              </a:rPr>
              <a:t>without increasing resource use and environmental impacts. Put simply, we need to become more. By itself, however, resource efficiency will not </a:t>
            </a:r>
          </a:p>
          <a:p>
            <a:r>
              <a:rPr lang="en-GB" sz="1200" b="0" i="0" kern="1200" dirty="0">
                <a:solidFill>
                  <a:schemeClr val="tx1"/>
                </a:solidFill>
                <a:effectLst/>
                <a:latin typeface="+mn-lt"/>
                <a:ea typeface="+mn-ea"/>
                <a:cs typeface="+mn-cs"/>
              </a:rPr>
              <a:t>guarantee steady or declining resource use. After all, we could become more efficient but still put excessive demands on the environment. For that </a:t>
            </a:r>
          </a:p>
          <a:p>
            <a:r>
              <a:rPr lang="en-GB" sz="1200" b="0" i="0" kern="1200" dirty="0">
                <a:solidFill>
                  <a:schemeClr val="tx1"/>
                </a:solidFill>
                <a:effectLst/>
                <a:latin typeface="+mn-lt"/>
                <a:ea typeface="+mn-ea"/>
                <a:cs typeface="+mn-cs"/>
              </a:rPr>
              <a:t>reason, to achieve sustainability we also need to focus on ecosystem resilience — the status, trends and limits of natural systems.</a:t>
            </a:r>
          </a:p>
          <a:p>
            <a:r>
              <a:rPr lang="en-GB" sz="1200" b="0" i="0" kern="1200" dirty="0">
                <a:solidFill>
                  <a:schemeClr val="tx1"/>
                </a:solidFill>
                <a:effectLst/>
                <a:latin typeface="+mn-lt"/>
                <a:ea typeface="+mn-ea"/>
                <a:cs typeface="+mn-cs"/>
              </a:rPr>
              <a:t>While addressing the twin challenge of boosting resource efficiency and maintaining ecosystem resilience, there is a clear need to integrate a third </a:t>
            </a:r>
          </a:p>
          <a:p>
            <a:r>
              <a:rPr lang="en-GB" sz="1200" b="0" i="0" kern="1200" dirty="0">
                <a:solidFill>
                  <a:schemeClr val="tx1"/>
                </a:solidFill>
                <a:effectLst/>
                <a:latin typeface="+mn-lt"/>
                <a:ea typeface="+mn-ea"/>
                <a:cs typeface="+mn-cs"/>
              </a:rPr>
              <a:t>focus: human well-being. This aspect is important because the benefits we derive from the environment and the harms that we suffer due its degradation are </a:t>
            </a:r>
          </a:p>
          <a:p>
            <a:r>
              <a:rPr lang="en-GB" sz="1200" b="0" i="0" kern="1200" dirty="0">
                <a:solidFill>
                  <a:schemeClr val="tx1"/>
                </a:solidFill>
                <a:effectLst/>
                <a:latin typeface="+mn-lt"/>
                <a:ea typeface="+mn-ea"/>
                <a:cs typeface="+mn-cs"/>
              </a:rPr>
              <a:t>not always reflected in market prices and therefore require separate consideration. Equally important, there is a need to ensure an equitable distribution of </a:t>
            </a:r>
          </a:p>
          <a:p>
            <a:r>
              <a:rPr lang="en-GB" sz="1200" b="0" i="0" kern="1200" dirty="0">
                <a:solidFill>
                  <a:schemeClr val="tx1"/>
                </a:solidFill>
                <a:effectLst/>
                <a:latin typeface="+mn-lt"/>
                <a:ea typeface="+mn-ea"/>
                <a:cs typeface="+mn-cs"/>
              </a:rPr>
              <a:t>the benefits and costs of economic restructuring </a:t>
            </a:r>
          </a:p>
        </p:txBody>
      </p:sp>
      <p:sp>
        <p:nvSpPr>
          <p:cNvPr id="4" name="Slide Number Placeholder 3"/>
          <p:cNvSpPr>
            <a:spLocks noGrp="1"/>
          </p:cNvSpPr>
          <p:nvPr>
            <p:ph type="sldNum" sz="quarter" idx="5"/>
          </p:nvPr>
        </p:nvSpPr>
        <p:spPr/>
        <p:txBody>
          <a:bodyPr/>
          <a:lstStyle/>
          <a:p>
            <a:fld id="{6AB50261-53C7-4795-9573-C6CCB5761E0A}" type="slidenum">
              <a:rPr lang="en-GB" smtClean="0"/>
              <a:t>6</a:t>
            </a:fld>
            <a:endParaRPr lang="en-GB"/>
          </a:p>
        </p:txBody>
      </p:sp>
    </p:spTree>
    <p:extLst>
      <p:ext uri="{BB962C8B-B14F-4D97-AF65-F5344CB8AC3E}">
        <p14:creationId xmlns:p14="http://schemas.microsoft.com/office/powerpoint/2010/main" val="326349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Rohemajandus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mängib</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maailmas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aina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suuremat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rolli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Sellele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aitab</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kaasa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taastumatute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loodusvarade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kiire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vähenemine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tarbimisharjumuste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muutumine</a:t>
            </a:r>
            <a:r>
              <a:rPr lang="en-GB" sz="1200" b="0" i="0"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hlinkClick r:id="rId3" tooltip="Euroopa Liit"/>
              </a:rPr>
              <a:t>Euroopa</a:t>
            </a:r>
            <a:r>
              <a:rPr lang="en-GB" sz="1200" b="0" i="0" u="none" strike="noStrike" kern="1200" dirty="0">
                <a:solidFill>
                  <a:schemeClr val="tx1"/>
                </a:solidFill>
                <a:effectLst/>
                <a:latin typeface="+mn-lt"/>
                <a:ea typeface="+mn-ea"/>
                <a:cs typeface="+mn-cs"/>
                <a:hlinkClick r:id="rId3" tooltip="Euroopa Liit"/>
              </a:rPr>
              <a:t> </a:t>
            </a:r>
            <a:r>
              <a:rPr lang="en-GB" sz="1200" b="0" i="0" u="none" strike="noStrike" kern="1200" dirty="0" err="1">
                <a:solidFill>
                  <a:schemeClr val="tx1"/>
                </a:solidFill>
                <a:effectLst/>
                <a:latin typeface="+mn-lt"/>
                <a:ea typeface="+mn-ea"/>
                <a:cs typeface="+mn-cs"/>
                <a:hlinkClick r:id="rId3" tooltip="Euroopa Liit"/>
              </a:rPr>
              <a:t>Liit</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rPr>
              <a:t>seadnud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oluliseks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eesmärgiks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arendada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rohemajandust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sest</a:t>
            </a:r>
            <a:r>
              <a:rPr lang="en-GB" sz="1200" b="0" i="0" kern="1200" dirty="0">
                <a:solidFill>
                  <a:schemeClr val="tx1"/>
                </a:solidFill>
                <a:effectLst/>
                <a:latin typeface="+mn-lt"/>
                <a:ea typeface="+mn-ea"/>
                <a:cs typeface="+mn-cs"/>
              </a:rPr>
              <a:t> see on </a:t>
            </a:r>
            <a:r>
              <a:rPr lang="en-GB" sz="1200" b="0" i="0" kern="1200" dirty="0" err="1">
                <a:solidFill>
                  <a:schemeClr val="tx1"/>
                </a:solidFill>
                <a:effectLst/>
                <a:latin typeface="+mn-lt"/>
                <a:ea typeface="+mn-ea"/>
                <a:cs typeface="+mn-cs"/>
              </a:rPr>
              <a:t>eelduseks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majanduskasvule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heaolu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jätkumisele</a:t>
            </a:r>
            <a:r>
              <a:rPr lang="en-GB" sz="1200" b="0" i="0" kern="1200" dirty="0">
                <a:solidFill>
                  <a:schemeClr val="tx1"/>
                </a:solidFill>
                <a:effectLst/>
                <a:latin typeface="+mn-lt"/>
                <a:ea typeface="+mn-ea"/>
                <a:cs typeface="+mn-cs"/>
              </a:rPr>
              <a:t>.</a:t>
            </a:r>
            <a:r>
              <a:rPr lang="en-GB" sz="1200" b="0" i="0" u="none" strike="noStrike" kern="1200" baseline="30000" dirty="0">
                <a:solidFill>
                  <a:schemeClr val="tx1"/>
                </a:solidFill>
                <a:effectLst/>
                <a:latin typeface="+mn-lt"/>
                <a:ea typeface="+mn-ea"/>
                <a:cs typeface="+mn-cs"/>
                <a:hlinkClick r:id="rId4"/>
              </a:rPr>
              <a:t>[7]</a:t>
            </a:r>
            <a:br>
              <a:rPr lang="en-GB" dirty="0"/>
            </a:br>
            <a:r>
              <a:rPr lang="en-GB" sz="1200" b="0" i="0" kern="1200" dirty="0" err="1">
                <a:solidFill>
                  <a:schemeClr val="tx1"/>
                </a:solidFill>
                <a:effectLst/>
                <a:latin typeface="+mn-lt"/>
                <a:ea typeface="+mn-ea"/>
                <a:cs typeface="+mn-cs"/>
              </a:rPr>
              <a:t>Eesti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säästva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arengu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näitajad</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rPr>
              <a:t>kesised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mitmes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valdkonnas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Näiteks</a:t>
            </a:r>
            <a:r>
              <a:rPr lang="en-GB" sz="1200" b="0" i="0" kern="1200" dirty="0">
                <a:solidFill>
                  <a:schemeClr val="tx1"/>
                </a:solidFill>
                <a:effectLst/>
                <a:latin typeface="+mn-lt"/>
                <a:ea typeface="+mn-ea"/>
                <a:cs typeface="+mn-cs"/>
              </a:rPr>
              <a:t> on </a:t>
            </a:r>
            <a:r>
              <a:rPr lang="en-GB" sz="1200" b="0" i="0" kern="1200" dirty="0" err="1">
                <a:solidFill>
                  <a:schemeClr val="tx1"/>
                </a:solidFill>
                <a:effectLst/>
                <a:latin typeface="+mn-lt"/>
                <a:ea typeface="+mn-ea"/>
                <a:cs typeface="+mn-cs"/>
              </a:rPr>
              <a:t>Eestis</a:t>
            </a:r>
            <a:r>
              <a:rPr lang="en-GB" sz="1200" b="0" i="0" kern="1200" dirty="0">
                <a:solidFill>
                  <a:schemeClr val="tx1"/>
                </a:solidFill>
                <a:effectLst/>
                <a:latin typeface="+mn-lt"/>
                <a:ea typeface="+mn-ea"/>
                <a:cs typeface="+mn-cs"/>
              </a:rPr>
              <a:t> CO</a:t>
            </a:r>
            <a:r>
              <a:rPr lang="en-GB" sz="1200" b="0" i="0" kern="1200" baseline="-25000" dirty="0">
                <a:solidFill>
                  <a:schemeClr val="tx1"/>
                </a:solidFill>
                <a:effectLst/>
                <a:latin typeface="+mn-lt"/>
                <a:ea typeface="+mn-ea"/>
                <a:cs typeface="+mn-cs"/>
              </a:rPr>
              <a:t>2</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emissioon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ühe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elaniku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kohta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Euroopa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Liidu</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kõrgemaid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Lisaks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tekib</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jäätmeid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inimese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kohta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rohkem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kui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Euroopas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keskmiselt</a:t>
            </a:r>
            <a:r>
              <a:rPr lang="en-GB" sz="1200" b="0" i="0" u="none" strike="noStrike" kern="1200" baseline="30000" dirty="0">
                <a:solidFill>
                  <a:schemeClr val="tx1"/>
                </a:solidFill>
                <a:effectLst/>
                <a:latin typeface="+mn-lt"/>
                <a:ea typeface="+mn-ea"/>
                <a:cs typeface="+mn-cs"/>
                <a:hlinkClick r:id="rId5"/>
              </a:rPr>
              <a:t>[2]</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Eesti</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rohemajanduse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arengut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takistavad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ettevõtete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liiga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väikesed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investeeringud</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tootmise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laiendamiseks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ja</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uute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toodete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pakkumiseks</a:t>
            </a:r>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7</a:t>
            </a:fld>
            <a:endParaRPr lang="en-GB"/>
          </a:p>
        </p:txBody>
      </p:sp>
    </p:spTree>
    <p:extLst>
      <p:ext uri="{BB962C8B-B14F-4D97-AF65-F5344CB8AC3E}">
        <p14:creationId xmlns:p14="http://schemas.microsoft.com/office/powerpoint/2010/main" val="251964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kern="1200" dirty="0">
                <a:solidFill>
                  <a:schemeClr val="tx1"/>
                </a:solidFill>
                <a:effectLst/>
                <a:latin typeface="+mn-lt"/>
                <a:ea typeface="+mn-ea"/>
                <a:cs typeface="+mn-cs"/>
              </a:rPr>
              <a:t>Eestis on suurima potentsiaaliga rohemajandusele üleminekul energiatootmine, ehitusmaterjalidetööstus, ehitussektor ja kodumajapidamised. Põllumajanduses tuleks üle minna mahetootmisele ja jäätmed ümber töödelda kütuseks, elektriks või soojuseks.</a:t>
            </a:r>
          </a:p>
          <a:p>
            <a:r>
              <a:rPr lang="et-EE" sz="1200" kern="1200" dirty="0">
                <a:solidFill>
                  <a:schemeClr val="tx1"/>
                </a:solidFill>
                <a:effectLst/>
                <a:latin typeface="+mn-lt"/>
                <a:ea typeface="+mn-ea"/>
                <a:cs typeface="+mn-cs"/>
              </a:rPr>
              <a:t>Eestile oleks perspektiivne eelisarendada bioenergeetika klastrit (sh biovedelkütuste ja –kemikaalide tootmist), arvestades metsasektori potentsiaali.</a:t>
            </a:r>
          </a:p>
          <a:p>
            <a:r>
              <a:rPr lang="et-EE" sz="1200" kern="1200" dirty="0">
                <a:solidFill>
                  <a:schemeClr val="tx1"/>
                </a:solidFill>
                <a:effectLst/>
                <a:latin typeface="+mn-lt"/>
                <a:ea typeface="+mn-ea"/>
                <a:cs typeface="+mn-cs"/>
              </a:rPr>
              <a:t>See sektor on tihedalt seotud prügimajandusea – hulk jäätmeid, mida ei saa taaskasutada, aga on energetilise väärtusega. Põlevkivielektri tootmisel tekkivatele jäätmetele tuleks leida taaskasutusviis näiteks ehitusmaterjalitööstuses.</a:t>
            </a:r>
          </a:p>
          <a:p>
            <a:r>
              <a:rPr lang="et-EE" sz="1200" kern="1200" dirty="0">
                <a:solidFill>
                  <a:schemeClr val="tx1"/>
                </a:solidFill>
                <a:effectLst/>
                <a:latin typeface="+mn-lt"/>
                <a:ea typeface="+mn-ea"/>
                <a:cs typeface="+mn-cs"/>
              </a:rPr>
              <a:t>Roheline kleebis ja ökomärgis on aina rohkem levinud, kuna keskkonnasõbralikku tegevust peetakse oluliseks. Paljud ettevõtted on läinud üle rohelisele tootmisele, kuna see annab eeliseid globaalsel turul.</a:t>
            </a:r>
          </a:p>
          <a:p>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8</a:t>
            </a:fld>
            <a:endParaRPr lang="en-GB"/>
          </a:p>
        </p:txBody>
      </p:sp>
    </p:spTree>
    <p:extLst>
      <p:ext uri="{BB962C8B-B14F-4D97-AF65-F5344CB8AC3E}">
        <p14:creationId xmlns:p14="http://schemas.microsoft.com/office/powerpoint/2010/main" val="325677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Siin</a:t>
            </a:r>
            <a:r>
              <a:rPr lang="en-GB" dirty="0"/>
              <a:t> </a:t>
            </a:r>
            <a:r>
              <a:rPr lang="en-GB" dirty="0" err="1"/>
              <a:t>võid</a:t>
            </a:r>
            <a:r>
              <a:rPr lang="en-GB" dirty="0"/>
              <a:t> </a:t>
            </a:r>
            <a:r>
              <a:rPr lang="en-GB" dirty="0" err="1"/>
              <a:t>lihtsalt</a:t>
            </a:r>
            <a:r>
              <a:rPr lang="en-GB" dirty="0"/>
              <a:t> </a:t>
            </a:r>
            <a:r>
              <a:rPr lang="en-GB" dirty="0" err="1"/>
              <a:t>öelda</a:t>
            </a:r>
            <a:r>
              <a:rPr lang="en-GB" dirty="0"/>
              <a:t> et </a:t>
            </a:r>
            <a:r>
              <a:rPr lang="en-GB" dirty="0" err="1"/>
              <a:t>sa</a:t>
            </a:r>
            <a:r>
              <a:rPr lang="en-GB" dirty="0"/>
              <a:t> </a:t>
            </a:r>
            <a:r>
              <a:rPr lang="en-GB" dirty="0" err="1"/>
              <a:t>neid</a:t>
            </a:r>
            <a:r>
              <a:rPr lang="en-GB" dirty="0"/>
              <a:t> </a:t>
            </a:r>
            <a:r>
              <a:rPr lang="en-GB" dirty="0" err="1"/>
              <a:t>ette</a:t>
            </a:r>
            <a:r>
              <a:rPr lang="en-GB" dirty="0"/>
              <a:t> </a:t>
            </a:r>
            <a:r>
              <a:rPr lang="en-GB" dirty="0" err="1"/>
              <a:t>lugema</a:t>
            </a:r>
            <a:r>
              <a:rPr lang="en-GB" dirty="0"/>
              <a:t> </a:t>
            </a:r>
            <a:r>
              <a:rPr lang="en-GB" dirty="0" err="1"/>
              <a:t>ei</a:t>
            </a:r>
            <a:r>
              <a:rPr lang="en-GB" dirty="0"/>
              <a:t> </a:t>
            </a:r>
            <a:r>
              <a:rPr lang="en-GB" dirty="0" err="1"/>
              <a:t>hakka</a:t>
            </a:r>
            <a:r>
              <a:rPr lang="en-GB" dirty="0"/>
              <a:t> – on </a:t>
            </a:r>
            <a:r>
              <a:rPr lang="en-GB" dirty="0" err="1"/>
              <a:t>lihtsalt</a:t>
            </a:r>
            <a:r>
              <a:rPr lang="en-GB" dirty="0"/>
              <a:t> </a:t>
            </a:r>
            <a:r>
              <a:rPr lang="en-GB" dirty="0" err="1"/>
              <a:t>taustaks</a:t>
            </a:r>
            <a:r>
              <a:rPr lang="en-GB" dirty="0"/>
              <a:t> </a:t>
            </a:r>
            <a:r>
              <a:rPr lang="en-GB" dirty="0" err="1"/>
              <a:t>ja</a:t>
            </a:r>
            <a:r>
              <a:rPr lang="en-GB" dirty="0"/>
              <a:t> </a:t>
            </a:r>
            <a:r>
              <a:rPr lang="en-GB" dirty="0" err="1"/>
              <a:t>teadmiseks</a:t>
            </a:r>
            <a:r>
              <a:rPr lang="en-GB" dirty="0"/>
              <a:t> </a:t>
            </a:r>
            <a:r>
              <a:rPr lang="en-GB" dirty="0" err="1"/>
              <a:t>kui</a:t>
            </a:r>
            <a:r>
              <a:rPr lang="en-GB" dirty="0"/>
              <a:t> </a:t>
            </a:r>
            <a:r>
              <a:rPr lang="en-GB" dirty="0" err="1"/>
              <a:t>palju</a:t>
            </a:r>
            <a:r>
              <a:rPr lang="en-GB" dirty="0"/>
              <a:t> </a:t>
            </a:r>
            <a:r>
              <a:rPr lang="en-GB" dirty="0" err="1"/>
              <a:t>arengukavasid</a:t>
            </a:r>
            <a:r>
              <a:rPr lang="en-GB" dirty="0"/>
              <a:t>, </a:t>
            </a:r>
            <a:r>
              <a:rPr lang="en-GB" dirty="0" err="1"/>
              <a:t>strateegiaid</a:t>
            </a:r>
            <a:r>
              <a:rPr lang="en-GB" dirty="0"/>
              <a:t> </a:t>
            </a:r>
            <a:r>
              <a:rPr lang="en-GB" dirty="0" err="1"/>
              <a:t>suunavad</a:t>
            </a:r>
            <a:r>
              <a:rPr lang="en-GB" dirty="0"/>
              <a:t> </a:t>
            </a:r>
            <a:r>
              <a:rPr lang="en-GB" dirty="0" err="1"/>
              <a:t>Eesti</a:t>
            </a:r>
            <a:r>
              <a:rPr lang="en-GB" dirty="0"/>
              <a:t> </a:t>
            </a:r>
            <a:r>
              <a:rPr lang="en-GB" dirty="0" err="1"/>
              <a:t>majandusarengut</a:t>
            </a:r>
            <a:r>
              <a:rPr lang="en-GB" dirty="0"/>
              <a:t> </a:t>
            </a:r>
            <a:r>
              <a:rPr lang="en-GB" dirty="0" err="1"/>
              <a:t>ja</a:t>
            </a:r>
            <a:r>
              <a:rPr lang="en-GB" dirty="0"/>
              <a:t> </a:t>
            </a:r>
            <a:r>
              <a:rPr lang="en-GB" dirty="0" err="1"/>
              <a:t>sealhulgas</a:t>
            </a:r>
            <a:r>
              <a:rPr lang="en-GB" dirty="0"/>
              <a:t> </a:t>
            </a:r>
            <a:r>
              <a:rPr lang="en-GB" dirty="0" err="1"/>
              <a:t>siis</a:t>
            </a:r>
            <a:r>
              <a:rPr lang="en-GB" dirty="0"/>
              <a:t> ka </a:t>
            </a:r>
            <a:r>
              <a:rPr lang="en-GB" dirty="0" err="1"/>
              <a:t>mõjutavad</a:t>
            </a:r>
            <a:r>
              <a:rPr lang="en-GB" dirty="0"/>
              <a:t> </a:t>
            </a:r>
            <a:r>
              <a:rPr lang="en-GB" dirty="0" err="1"/>
              <a:t>ühel</a:t>
            </a:r>
            <a:r>
              <a:rPr lang="en-GB" dirty="0"/>
              <a:t> </a:t>
            </a:r>
            <a:r>
              <a:rPr lang="en-GB" dirty="0" err="1"/>
              <a:t>või</a:t>
            </a:r>
            <a:r>
              <a:rPr lang="en-GB" dirty="0"/>
              <a:t> </a:t>
            </a:r>
            <a:r>
              <a:rPr lang="en-GB" dirty="0" err="1"/>
              <a:t>teisel</a:t>
            </a:r>
            <a:r>
              <a:rPr lang="en-GB" dirty="0"/>
              <a:t> </a:t>
            </a:r>
            <a:r>
              <a:rPr lang="en-GB" dirty="0" err="1"/>
              <a:t>määral</a:t>
            </a:r>
            <a:r>
              <a:rPr lang="en-GB" dirty="0"/>
              <a:t> </a:t>
            </a:r>
            <a:r>
              <a:rPr lang="en-GB" dirty="0" err="1"/>
              <a:t>rohemajanduse</a:t>
            </a:r>
            <a:r>
              <a:rPr lang="en-GB" dirty="0"/>
              <a:t> </a:t>
            </a:r>
            <a:r>
              <a:rPr lang="en-GB" dirty="0" err="1"/>
              <a:t>arengut</a:t>
            </a:r>
            <a:r>
              <a:rPr lang="en-GB" dirty="0"/>
              <a:t> </a:t>
            </a:r>
            <a:r>
              <a:rPr lang="en-GB" dirty="0" err="1"/>
              <a:t>Eestis</a:t>
            </a:r>
            <a:r>
              <a:rPr lang="en-GB" dirty="0"/>
              <a:t>. </a:t>
            </a:r>
          </a:p>
          <a:p>
            <a:endParaRPr lang="en-GB" dirty="0"/>
          </a:p>
          <a:p>
            <a:r>
              <a:rPr lang="en-GB" dirty="0" err="1"/>
              <a:t>Säästev</a:t>
            </a:r>
            <a:r>
              <a:rPr lang="en-GB" dirty="0"/>
              <a:t> </a:t>
            </a:r>
            <a:r>
              <a:rPr lang="en-GB" dirty="0" err="1"/>
              <a:t>Eesti</a:t>
            </a:r>
            <a:r>
              <a:rPr lang="en-GB" dirty="0"/>
              <a:t> 21 </a:t>
            </a:r>
            <a:r>
              <a:rPr lang="en-GB" dirty="0" err="1"/>
              <a:t>oli</a:t>
            </a:r>
            <a:r>
              <a:rPr lang="en-GB" dirty="0"/>
              <a:t> vast </a:t>
            </a:r>
            <a:r>
              <a:rPr lang="en-GB" dirty="0" err="1"/>
              <a:t>üks</a:t>
            </a:r>
            <a:r>
              <a:rPr lang="en-GB" dirty="0"/>
              <a:t> </a:t>
            </a:r>
            <a:r>
              <a:rPr lang="en-GB" dirty="0" err="1"/>
              <a:t>esimesi</a:t>
            </a:r>
            <a:r>
              <a:rPr lang="en-GB" dirty="0"/>
              <a:t> </a:t>
            </a:r>
            <a:r>
              <a:rPr lang="en-GB" dirty="0" err="1"/>
              <a:t>strateegiaid</a:t>
            </a:r>
            <a:r>
              <a:rPr lang="en-GB" dirty="0"/>
              <a:t> mis </a:t>
            </a:r>
            <a:r>
              <a:rPr lang="en-GB" dirty="0" err="1"/>
              <a:t>Eestit</a:t>
            </a:r>
            <a:r>
              <a:rPr lang="en-GB" dirty="0"/>
              <a:t> </a:t>
            </a:r>
            <a:r>
              <a:rPr lang="en-GB" dirty="0" err="1"/>
              <a:t>rohemajanduse</a:t>
            </a:r>
            <a:r>
              <a:rPr lang="en-GB" dirty="0"/>
              <a:t> </a:t>
            </a:r>
            <a:r>
              <a:rPr lang="en-GB" dirty="0" err="1"/>
              <a:t>suunale</a:t>
            </a:r>
            <a:r>
              <a:rPr lang="en-GB" dirty="0"/>
              <a:t> </a:t>
            </a:r>
            <a:r>
              <a:rPr lang="en-GB" dirty="0" err="1"/>
              <a:t>juhtima</a:t>
            </a:r>
            <a:r>
              <a:rPr lang="en-GB" dirty="0"/>
              <a:t> </a:t>
            </a:r>
            <a:r>
              <a:rPr lang="en-GB" dirty="0" err="1"/>
              <a:t>hakkas</a:t>
            </a:r>
            <a:r>
              <a:rPr lang="en-GB" dirty="0"/>
              <a:t>. </a:t>
            </a:r>
            <a:r>
              <a:rPr lang="en-GB" dirty="0" err="1"/>
              <a:t>Selles</a:t>
            </a:r>
            <a:r>
              <a:rPr lang="en-GB" dirty="0"/>
              <a:t> </a:t>
            </a:r>
            <a:r>
              <a:rPr lang="en-GB" dirty="0" err="1"/>
              <a:t>starteegias</a:t>
            </a:r>
            <a:r>
              <a:rPr lang="en-GB" dirty="0"/>
              <a:t> </a:t>
            </a:r>
            <a:r>
              <a:rPr lang="en-GB" dirty="0" err="1"/>
              <a:t>seisab</a:t>
            </a:r>
            <a:r>
              <a:rPr lang="en-GB" dirty="0"/>
              <a:t> </a:t>
            </a:r>
            <a:r>
              <a:rPr lang="en-GB" dirty="0" err="1"/>
              <a:t>järgminelause</a:t>
            </a:r>
            <a:r>
              <a:rPr lang="en-GB" dirty="0"/>
              <a:t>: </a:t>
            </a:r>
            <a:r>
              <a:rPr lang="en-GB" b="1" dirty="0" err="1"/>
              <a:t>Jätkusuutlik</a:t>
            </a:r>
            <a:r>
              <a:rPr lang="en-GB" b="1" dirty="0"/>
              <a:t> on </a:t>
            </a:r>
            <a:r>
              <a:rPr lang="en-GB" b="1" dirty="0" err="1"/>
              <a:t>Eesti</a:t>
            </a:r>
            <a:r>
              <a:rPr lang="en-GB" b="1" dirty="0"/>
              <a:t>, </a:t>
            </a:r>
            <a:r>
              <a:rPr lang="en-GB" b="1" dirty="0" err="1"/>
              <a:t>kus</a:t>
            </a:r>
            <a:r>
              <a:rPr lang="en-GB" b="1" dirty="0"/>
              <a:t> on </a:t>
            </a:r>
            <a:r>
              <a:rPr lang="en-GB" b="1" dirty="0" err="1"/>
              <a:t>kindlustatud</a:t>
            </a:r>
            <a:r>
              <a:rPr lang="en-GB" b="1" dirty="0"/>
              <a:t> </a:t>
            </a:r>
            <a:r>
              <a:rPr lang="en-GB" b="1" dirty="0" err="1"/>
              <a:t>eestiliku</a:t>
            </a:r>
            <a:r>
              <a:rPr lang="en-GB" b="1" dirty="0"/>
              <a:t> </a:t>
            </a:r>
            <a:r>
              <a:rPr lang="en-GB" b="1" dirty="0" err="1"/>
              <a:t>kultuuriruumi</a:t>
            </a:r>
            <a:r>
              <a:rPr lang="en-GB" b="1" dirty="0"/>
              <a:t> </a:t>
            </a:r>
            <a:r>
              <a:rPr lang="en-GB" b="1" dirty="0" err="1"/>
              <a:t>püsimine</a:t>
            </a:r>
            <a:r>
              <a:rPr lang="en-GB" b="1" dirty="0"/>
              <a:t>, </a:t>
            </a:r>
            <a:r>
              <a:rPr lang="en-GB" b="1" dirty="0" err="1"/>
              <a:t>inimeste</a:t>
            </a:r>
            <a:r>
              <a:rPr lang="en-GB" b="1" dirty="0"/>
              <a:t> </a:t>
            </a:r>
            <a:r>
              <a:rPr lang="en-GB" b="1" dirty="0" err="1"/>
              <a:t>heaolu</a:t>
            </a:r>
            <a:r>
              <a:rPr lang="en-GB" b="1" dirty="0"/>
              <a:t> </a:t>
            </a:r>
            <a:r>
              <a:rPr lang="en-GB" b="1" dirty="0" err="1"/>
              <a:t>kasv</a:t>
            </a:r>
            <a:r>
              <a:rPr lang="en-GB" b="1" dirty="0"/>
              <a:t>, </a:t>
            </a:r>
            <a:r>
              <a:rPr lang="en-GB" b="1" dirty="0" err="1"/>
              <a:t>ühiskonna</a:t>
            </a:r>
            <a:r>
              <a:rPr lang="en-GB" b="1" dirty="0"/>
              <a:t> </a:t>
            </a:r>
            <a:r>
              <a:rPr lang="en-GB" b="1" dirty="0" err="1"/>
              <a:t>terviklikkus</a:t>
            </a:r>
            <a:r>
              <a:rPr lang="en-GB" b="1" dirty="0"/>
              <a:t> </a:t>
            </a:r>
            <a:r>
              <a:rPr lang="en-GB" b="1" dirty="0" err="1"/>
              <a:t>ja</a:t>
            </a:r>
            <a:r>
              <a:rPr lang="en-GB" b="1" dirty="0"/>
              <a:t> </a:t>
            </a:r>
            <a:r>
              <a:rPr lang="en-GB" b="1" dirty="0" err="1"/>
              <a:t>tasakaal</a:t>
            </a:r>
            <a:r>
              <a:rPr lang="en-GB" b="1" dirty="0"/>
              <a:t> </a:t>
            </a:r>
            <a:r>
              <a:rPr lang="en-GB" b="1" dirty="0" err="1"/>
              <a:t>loodusega</a:t>
            </a:r>
            <a:r>
              <a:rPr lang="en-GB" b="1" dirty="0"/>
              <a:t>.</a:t>
            </a:r>
          </a:p>
          <a:p>
            <a:endParaRPr lang="en-GB" dirty="0"/>
          </a:p>
          <a:p>
            <a:r>
              <a:rPr lang="en-GB" dirty="0"/>
              <a:t>Kuna </a:t>
            </a:r>
            <a:r>
              <a:rPr lang="en-GB" dirty="0" err="1"/>
              <a:t>energia</a:t>
            </a:r>
            <a:r>
              <a:rPr lang="en-GB" dirty="0"/>
              <a:t> </a:t>
            </a:r>
            <a:r>
              <a:rPr lang="en-GB" dirty="0" err="1"/>
              <a:t>sektoris</a:t>
            </a:r>
            <a:r>
              <a:rPr lang="en-GB" dirty="0"/>
              <a:t> on </a:t>
            </a:r>
            <a:r>
              <a:rPr lang="en-GB" dirty="0" err="1"/>
              <a:t>suurim</a:t>
            </a:r>
            <a:r>
              <a:rPr lang="en-GB" dirty="0"/>
              <a:t> </a:t>
            </a:r>
            <a:r>
              <a:rPr lang="en-GB" dirty="0" err="1"/>
              <a:t>potentsiaal</a:t>
            </a:r>
            <a:r>
              <a:rPr lang="en-GB" dirty="0"/>
              <a:t> </a:t>
            </a:r>
            <a:r>
              <a:rPr lang="en-GB" dirty="0" err="1"/>
              <a:t>siis</a:t>
            </a:r>
            <a:r>
              <a:rPr lang="en-GB" dirty="0"/>
              <a:t> </a:t>
            </a:r>
            <a:r>
              <a:rPr lang="en-GB" dirty="0" err="1"/>
              <a:t>võid</a:t>
            </a:r>
            <a:r>
              <a:rPr lang="en-GB" dirty="0"/>
              <a:t> </a:t>
            </a:r>
            <a:r>
              <a:rPr lang="en-GB" dirty="0" err="1"/>
              <a:t>rääkida</a:t>
            </a:r>
            <a:r>
              <a:rPr lang="en-GB" dirty="0"/>
              <a:t> </a:t>
            </a:r>
            <a:r>
              <a:rPr lang="en-GB" dirty="0" err="1"/>
              <a:t>sellest</a:t>
            </a:r>
            <a:r>
              <a:rPr lang="en-GB" dirty="0"/>
              <a:t>, et </a:t>
            </a:r>
            <a:r>
              <a:rPr lang="en-GB" dirty="0" err="1"/>
              <a:t>kuna</a:t>
            </a:r>
            <a:r>
              <a:rPr lang="en-GB" dirty="0"/>
              <a:t> </a:t>
            </a:r>
            <a:r>
              <a:rPr lang="en-GB" dirty="0" err="1"/>
              <a:t>Eestil</a:t>
            </a:r>
            <a:r>
              <a:rPr lang="en-GB" dirty="0"/>
              <a:t> on </a:t>
            </a:r>
            <a:r>
              <a:rPr lang="en-GB" dirty="0" err="1"/>
              <a:t>täna</a:t>
            </a:r>
            <a:r>
              <a:rPr lang="en-GB" dirty="0"/>
              <a:t> </a:t>
            </a:r>
            <a:r>
              <a:rPr lang="en-GB" dirty="0" err="1"/>
              <a:t>võetud</a:t>
            </a:r>
            <a:r>
              <a:rPr lang="en-GB" dirty="0"/>
              <a:t> </a:t>
            </a:r>
            <a:r>
              <a:rPr lang="en-GB" dirty="0" err="1"/>
              <a:t>eesmärk</a:t>
            </a:r>
            <a:r>
              <a:rPr lang="en-GB" dirty="0"/>
              <a:t> </a:t>
            </a:r>
            <a:r>
              <a:rPr lang="en-GB" dirty="0" err="1"/>
              <a:t>vähendada</a:t>
            </a:r>
            <a:r>
              <a:rPr lang="en-GB" dirty="0"/>
              <a:t> </a:t>
            </a:r>
            <a:r>
              <a:rPr lang="en-GB" dirty="0" err="1"/>
              <a:t>kasvuhoonegaase</a:t>
            </a:r>
            <a:r>
              <a:rPr lang="en-GB" dirty="0"/>
              <a:t> 80% </a:t>
            </a:r>
            <a:r>
              <a:rPr lang="en-GB" dirty="0" err="1"/>
              <a:t>ning</a:t>
            </a:r>
            <a:r>
              <a:rPr lang="en-GB" dirty="0"/>
              <a:t> </a:t>
            </a:r>
            <a:r>
              <a:rPr lang="en-GB" dirty="0" err="1"/>
              <a:t>hiljuti</a:t>
            </a:r>
            <a:r>
              <a:rPr lang="en-GB" dirty="0"/>
              <a:t> on EL </a:t>
            </a:r>
            <a:r>
              <a:rPr lang="en-GB" dirty="0" err="1"/>
              <a:t>tulnud</a:t>
            </a:r>
            <a:r>
              <a:rPr lang="en-GB" dirty="0"/>
              <a:t> </a:t>
            </a:r>
            <a:r>
              <a:rPr lang="en-GB" dirty="0" err="1"/>
              <a:t>välja</a:t>
            </a:r>
            <a:r>
              <a:rPr lang="en-GB" dirty="0"/>
              <a:t> 2050 </a:t>
            </a:r>
            <a:r>
              <a:rPr lang="en-GB" dirty="0" err="1"/>
              <a:t>strateegiaga</a:t>
            </a:r>
            <a:r>
              <a:rPr lang="en-GB" dirty="0"/>
              <a:t> </a:t>
            </a:r>
            <a:r>
              <a:rPr lang="en-GB" dirty="0" err="1"/>
              <a:t>saavutada</a:t>
            </a:r>
            <a:r>
              <a:rPr lang="en-GB" dirty="0"/>
              <a:t> </a:t>
            </a:r>
            <a:r>
              <a:rPr lang="en-GB" dirty="0" err="1"/>
              <a:t>aastaks</a:t>
            </a:r>
            <a:r>
              <a:rPr lang="en-GB" dirty="0"/>
              <a:t> 2050 </a:t>
            </a:r>
            <a:r>
              <a:rPr lang="en-GB" dirty="0" err="1"/>
              <a:t>kliimaneutraalsus</a:t>
            </a:r>
            <a:r>
              <a:rPr lang="en-GB" dirty="0"/>
              <a:t>, mis peaks </a:t>
            </a:r>
            <a:r>
              <a:rPr lang="en-GB" dirty="0" err="1"/>
              <a:t>võiks</a:t>
            </a:r>
            <a:r>
              <a:rPr lang="en-GB" dirty="0"/>
              <a:t> olla </a:t>
            </a:r>
            <a:r>
              <a:rPr lang="en-GB" dirty="0" err="1"/>
              <a:t>üks</a:t>
            </a:r>
            <a:r>
              <a:rPr lang="en-GB" dirty="0"/>
              <a:t> </a:t>
            </a:r>
            <a:r>
              <a:rPr lang="en-GB" dirty="0" err="1"/>
              <a:t>põhiline</a:t>
            </a:r>
            <a:r>
              <a:rPr lang="en-GB" dirty="0"/>
              <a:t> </a:t>
            </a:r>
            <a:r>
              <a:rPr lang="en-GB" dirty="0" err="1"/>
              <a:t>rohemajandusele</a:t>
            </a:r>
            <a:r>
              <a:rPr lang="en-GB" dirty="0"/>
              <a:t> </a:t>
            </a:r>
            <a:r>
              <a:rPr lang="en-GB" dirty="0" err="1"/>
              <a:t>suunaja</a:t>
            </a:r>
            <a:r>
              <a:rPr lang="en-GB" dirty="0"/>
              <a:t>.  </a:t>
            </a:r>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9</a:t>
            </a:fld>
            <a:endParaRPr lang="en-GB"/>
          </a:p>
        </p:txBody>
      </p:sp>
    </p:spTree>
    <p:extLst>
      <p:ext uri="{BB962C8B-B14F-4D97-AF65-F5344CB8AC3E}">
        <p14:creationId xmlns:p14="http://schemas.microsoft.com/office/powerpoint/2010/main" val="410737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Rohetöökohtade</a:t>
            </a:r>
            <a:r>
              <a:rPr lang="en-GB" dirty="0"/>
              <a:t> </a:t>
            </a:r>
            <a:r>
              <a:rPr lang="en-GB" dirty="0" err="1"/>
              <a:t>defineerimisel</a:t>
            </a:r>
            <a:r>
              <a:rPr lang="en-GB" dirty="0"/>
              <a:t> on </a:t>
            </a:r>
            <a:r>
              <a:rPr lang="en-GB" dirty="0" err="1"/>
              <a:t>mitmeid</a:t>
            </a:r>
            <a:r>
              <a:rPr lang="en-GB" dirty="0"/>
              <a:t> </a:t>
            </a:r>
            <a:r>
              <a:rPr lang="en-GB" dirty="0" err="1"/>
              <a:t>probleeme</a:t>
            </a:r>
            <a:r>
              <a:rPr lang="en-GB" dirty="0"/>
              <a:t> </a:t>
            </a:r>
            <a:r>
              <a:rPr lang="en-GB" dirty="0" err="1"/>
              <a:t>ja</a:t>
            </a:r>
            <a:r>
              <a:rPr lang="en-GB" dirty="0"/>
              <a:t> </a:t>
            </a:r>
            <a:r>
              <a:rPr lang="en-GB" dirty="0" err="1"/>
              <a:t>kokkuleppelist</a:t>
            </a:r>
            <a:r>
              <a:rPr lang="en-GB" dirty="0"/>
              <a:t> </a:t>
            </a:r>
            <a:r>
              <a:rPr lang="en-GB" dirty="0" err="1"/>
              <a:t>lähenemist</a:t>
            </a:r>
            <a:r>
              <a:rPr lang="en-GB" dirty="0"/>
              <a:t> </a:t>
            </a:r>
            <a:r>
              <a:rPr lang="en-GB" dirty="0" err="1"/>
              <a:t>vajavaid</a:t>
            </a:r>
            <a:r>
              <a:rPr lang="en-GB" dirty="0"/>
              <a:t> </a:t>
            </a:r>
            <a:r>
              <a:rPr lang="en-GB" dirty="0" err="1"/>
              <a:t>küsimusi</a:t>
            </a:r>
            <a:r>
              <a:rPr lang="en-GB" dirty="0"/>
              <a:t>. </a:t>
            </a:r>
            <a:r>
              <a:rPr lang="en-GB" dirty="0" err="1"/>
              <a:t>Ei</a:t>
            </a:r>
            <a:r>
              <a:rPr lang="en-GB" dirty="0"/>
              <a:t> ole </a:t>
            </a:r>
            <a:r>
              <a:rPr lang="en-GB" dirty="0" err="1"/>
              <a:t>ühtlast</a:t>
            </a:r>
            <a:r>
              <a:rPr lang="en-GB" dirty="0"/>
              <a:t> </a:t>
            </a:r>
            <a:r>
              <a:rPr lang="en-GB" dirty="0" err="1"/>
              <a:t>arusaama</a:t>
            </a:r>
            <a:r>
              <a:rPr lang="en-GB" dirty="0"/>
              <a:t>, kas </a:t>
            </a:r>
            <a:r>
              <a:rPr lang="en-GB" dirty="0" err="1"/>
              <a:t>rohetöökohtade</a:t>
            </a:r>
            <a:r>
              <a:rPr lang="en-GB" dirty="0"/>
              <a:t> </a:t>
            </a:r>
            <a:r>
              <a:rPr lang="en-GB" dirty="0" err="1"/>
              <a:t>eristamisel</a:t>
            </a:r>
            <a:r>
              <a:rPr lang="en-GB" dirty="0"/>
              <a:t> </a:t>
            </a:r>
            <a:r>
              <a:rPr lang="en-GB" dirty="0" err="1"/>
              <a:t>tavatootmisest</a:t>
            </a:r>
            <a:r>
              <a:rPr lang="en-GB" dirty="0"/>
              <a:t> on </a:t>
            </a:r>
            <a:r>
              <a:rPr lang="en-GB" dirty="0" err="1"/>
              <a:t>eelduseks</a:t>
            </a:r>
            <a:r>
              <a:rPr lang="en-GB" dirty="0"/>
              <a:t> </a:t>
            </a:r>
            <a:r>
              <a:rPr lang="en-GB" dirty="0" err="1"/>
              <a:t>väljundi</a:t>
            </a:r>
            <a:r>
              <a:rPr lang="en-GB" dirty="0"/>
              <a:t>- </a:t>
            </a:r>
            <a:r>
              <a:rPr lang="en-GB" dirty="0" err="1"/>
              <a:t>või</a:t>
            </a:r>
            <a:r>
              <a:rPr lang="en-GB" dirty="0"/>
              <a:t> </a:t>
            </a:r>
            <a:r>
              <a:rPr lang="en-GB" dirty="0" err="1"/>
              <a:t>protsessipõhine</a:t>
            </a:r>
            <a:r>
              <a:rPr lang="en-GB" dirty="0"/>
              <a:t> </a:t>
            </a:r>
            <a:r>
              <a:rPr lang="en-GB" dirty="0" err="1"/>
              <a:t>lähenemine</a:t>
            </a:r>
            <a:r>
              <a:rPr lang="en-GB" dirty="0"/>
              <a:t> </a:t>
            </a:r>
            <a:r>
              <a:rPr lang="en-GB" dirty="0" err="1"/>
              <a:t>või</a:t>
            </a:r>
            <a:r>
              <a:rPr lang="en-GB" dirty="0"/>
              <a:t> peaks </a:t>
            </a:r>
            <a:r>
              <a:rPr lang="en-GB" dirty="0" err="1"/>
              <a:t>neid</a:t>
            </a:r>
            <a:r>
              <a:rPr lang="en-GB" dirty="0"/>
              <a:t> </a:t>
            </a:r>
            <a:r>
              <a:rPr lang="en-GB" dirty="0" err="1"/>
              <a:t>vaatlema</a:t>
            </a:r>
            <a:r>
              <a:rPr lang="en-GB" dirty="0"/>
              <a:t> </a:t>
            </a:r>
            <a:r>
              <a:rPr lang="en-GB" dirty="0" err="1"/>
              <a:t>kombinatsioonis</a:t>
            </a:r>
            <a:r>
              <a:rPr lang="en-GB" dirty="0"/>
              <a:t>, </a:t>
            </a:r>
            <a:r>
              <a:rPr lang="en-GB" dirty="0" err="1"/>
              <a:t>puudub</a:t>
            </a:r>
            <a:r>
              <a:rPr lang="en-GB" dirty="0"/>
              <a:t> </a:t>
            </a:r>
            <a:r>
              <a:rPr lang="en-GB" dirty="0" err="1"/>
              <a:t>kokkuleppeline</a:t>
            </a:r>
            <a:r>
              <a:rPr lang="en-GB" dirty="0"/>
              <a:t> </a:t>
            </a:r>
            <a:r>
              <a:rPr lang="en-GB" dirty="0" err="1"/>
              <a:t>mõõtmise</a:t>
            </a:r>
            <a:r>
              <a:rPr lang="en-GB" dirty="0"/>
              <a:t> </a:t>
            </a:r>
            <a:r>
              <a:rPr lang="en-GB" dirty="0" err="1"/>
              <a:t>metoodika</a:t>
            </a:r>
            <a:endParaRPr lang="en-GB" dirty="0"/>
          </a:p>
          <a:p>
            <a:endParaRPr lang="en-GB" dirty="0"/>
          </a:p>
          <a:p>
            <a:r>
              <a:rPr lang="en-GB" dirty="0" err="1"/>
              <a:t>Rohetöökohtade</a:t>
            </a:r>
            <a:r>
              <a:rPr lang="en-GB" dirty="0"/>
              <a:t> </a:t>
            </a:r>
            <a:r>
              <a:rPr lang="en-GB" dirty="0" err="1"/>
              <a:t>defineerimisel</a:t>
            </a:r>
            <a:r>
              <a:rPr lang="en-GB" dirty="0"/>
              <a:t> </a:t>
            </a:r>
            <a:r>
              <a:rPr lang="en-GB" dirty="0" err="1"/>
              <a:t>saab</a:t>
            </a:r>
            <a:r>
              <a:rPr lang="en-GB" dirty="0"/>
              <a:t> </a:t>
            </a:r>
            <a:r>
              <a:rPr lang="en-GB" dirty="0" err="1"/>
              <a:t>kirjanduse</a:t>
            </a:r>
            <a:r>
              <a:rPr lang="en-GB" dirty="0"/>
              <a:t> </a:t>
            </a:r>
            <a:r>
              <a:rPr lang="en-GB" dirty="0" err="1"/>
              <a:t>põhjal</a:t>
            </a:r>
            <a:r>
              <a:rPr lang="en-GB" dirty="0"/>
              <a:t> </a:t>
            </a:r>
            <a:r>
              <a:rPr lang="en-GB" dirty="0" err="1"/>
              <a:t>eristada</a:t>
            </a:r>
            <a:r>
              <a:rPr lang="en-GB" dirty="0"/>
              <a:t> </a:t>
            </a:r>
            <a:r>
              <a:rPr lang="en-GB" dirty="0" err="1"/>
              <a:t>kahte</a:t>
            </a:r>
            <a:r>
              <a:rPr lang="en-GB" dirty="0"/>
              <a:t> </a:t>
            </a:r>
            <a:r>
              <a:rPr lang="en-GB" dirty="0" err="1"/>
              <a:t>lähenemist</a:t>
            </a:r>
            <a:r>
              <a:rPr lang="en-GB" dirty="0"/>
              <a:t>: - </a:t>
            </a:r>
            <a:r>
              <a:rPr lang="en-GB" dirty="0" err="1"/>
              <a:t>väljundipõhine</a:t>
            </a:r>
            <a:r>
              <a:rPr lang="en-GB" dirty="0"/>
              <a:t> </a:t>
            </a:r>
            <a:r>
              <a:rPr lang="en-GB" dirty="0" err="1"/>
              <a:t>lähenemine</a:t>
            </a:r>
            <a:r>
              <a:rPr lang="en-GB" dirty="0"/>
              <a:t>, mis </a:t>
            </a:r>
            <a:r>
              <a:rPr lang="en-GB" dirty="0" err="1"/>
              <a:t>määratleb</a:t>
            </a:r>
            <a:r>
              <a:rPr lang="en-GB" dirty="0"/>
              <a:t> </a:t>
            </a:r>
            <a:r>
              <a:rPr lang="en-GB" dirty="0" err="1"/>
              <a:t>rohetöökohta</a:t>
            </a:r>
            <a:r>
              <a:rPr lang="en-GB" dirty="0"/>
              <a:t> </a:t>
            </a:r>
            <a:r>
              <a:rPr lang="en-GB" dirty="0" err="1"/>
              <a:t>kui</a:t>
            </a:r>
            <a:r>
              <a:rPr lang="en-GB" dirty="0"/>
              <a:t> </a:t>
            </a:r>
            <a:r>
              <a:rPr lang="en-GB" dirty="0" err="1"/>
              <a:t>vähese</a:t>
            </a:r>
            <a:r>
              <a:rPr lang="en-GB" dirty="0"/>
              <a:t> </a:t>
            </a:r>
            <a:r>
              <a:rPr lang="en-GB" dirty="0" err="1"/>
              <a:t>keskkonnamõjuga</a:t>
            </a:r>
            <a:r>
              <a:rPr lang="en-GB" dirty="0"/>
              <a:t> </a:t>
            </a:r>
            <a:r>
              <a:rPr lang="en-GB" dirty="0" err="1"/>
              <a:t>toodete</a:t>
            </a:r>
            <a:r>
              <a:rPr lang="en-GB" dirty="0"/>
              <a:t> </a:t>
            </a:r>
            <a:r>
              <a:rPr lang="en-GB" dirty="0" err="1"/>
              <a:t>ja</a:t>
            </a:r>
            <a:r>
              <a:rPr lang="en-GB" dirty="0"/>
              <a:t> </a:t>
            </a:r>
            <a:r>
              <a:rPr lang="en-GB" dirty="0" err="1"/>
              <a:t>teenuste</a:t>
            </a:r>
            <a:r>
              <a:rPr lang="en-GB" dirty="0"/>
              <a:t> </a:t>
            </a:r>
            <a:r>
              <a:rPr lang="en-GB" dirty="0" err="1"/>
              <a:t>tootjat</a:t>
            </a:r>
            <a:r>
              <a:rPr lang="en-GB" dirty="0"/>
              <a:t> (</a:t>
            </a:r>
            <a:r>
              <a:rPr lang="en-GB" dirty="0" err="1"/>
              <a:t>nt</a:t>
            </a:r>
            <a:r>
              <a:rPr lang="en-GB" dirty="0"/>
              <a:t> USA </a:t>
            </a:r>
            <a:r>
              <a:rPr lang="en-GB" dirty="0" err="1"/>
              <a:t>Tööjõu</a:t>
            </a:r>
            <a:r>
              <a:rPr lang="en-GB" dirty="0"/>
              <a:t> </a:t>
            </a:r>
            <a:r>
              <a:rPr lang="en-GB" dirty="0" err="1"/>
              <a:t>Statistika</a:t>
            </a:r>
            <a:r>
              <a:rPr lang="en-GB" dirty="0"/>
              <a:t> </a:t>
            </a:r>
            <a:r>
              <a:rPr lang="en-GB" dirty="0" err="1"/>
              <a:t>Büroo</a:t>
            </a:r>
            <a:r>
              <a:rPr lang="en-GB" dirty="0"/>
              <a:t>); - </a:t>
            </a:r>
            <a:r>
              <a:rPr lang="en-GB" dirty="0" err="1"/>
              <a:t>protsessipõhine</a:t>
            </a:r>
            <a:r>
              <a:rPr lang="en-GB" dirty="0"/>
              <a:t> </a:t>
            </a:r>
            <a:r>
              <a:rPr lang="en-GB" dirty="0" err="1"/>
              <a:t>lähenemine</a:t>
            </a:r>
            <a:r>
              <a:rPr lang="en-GB" dirty="0"/>
              <a:t>, mis </a:t>
            </a:r>
            <a:r>
              <a:rPr lang="en-GB" dirty="0" err="1"/>
              <a:t>määratleb</a:t>
            </a:r>
            <a:r>
              <a:rPr lang="en-GB" dirty="0"/>
              <a:t> </a:t>
            </a:r>
            <a:r>
              <a:rPr lang="en-GB" dirty="0" err="1"/>
              <a:t>rohetöökohta</a:t>
            </a:r>
            <a:r>
              <a:rPr lang="en-GB" dirty="0"/>
              <a:t> </a:t>
            </a:r>
            <a:r>
              <a:rPr lang="en-GB" dirty="0" err="1"/>
              <a:t>kui</a:t>
            </a:r>
            <a:r>
              <a:rPr lang="en-GB" dirty="0"/>
              <a:t> </a:t>
            </a:r>
            <a:r>
              <a:rPr lang="en-GB" dirty="0" err="1"/>
              <a:t>vastavate</a:t>
            </a:r>
            <a:r>
              <a:rPr lang="en-GB" dirty="0"/>
              <a:t> </a:t>
            </a:r>
            <a:r>
              <a:rPr lang="en-GB" dirty="0" err="1"/>
              <a:t>teadmiste</a:t>
            </a:r>
            <a:r>
              <a:rPr lang="en-GB" dirty="0"/>
              <a:t> </a:t>
            </a:r>
            <a:r>
              <a:rPr lang="en-GB" dirty="0" err="1"/>
              <a:t>ja</a:t>
            </a:r>
            <a:r>
              <a:rPr lang="en-GB" dirty="0"/>
              <a:t> </a:t>
            </a:r>
            <a:r>
              <a:rPr lang="en-GB" dirty="0" err="1"/>
              <a:t>oskustega</a:t>
            </a:r>
            <a:r>
              <a:rPr lang="en-GB" dirty="0"/>
              <a:t> </a:t>
            </a:r>
            <a:r>
              <a:rPr lang="en-GB" dirty="0" err="1"/>
              <a:t>töötajat</a:t>
            </a:r>
            <a:r>
              <a:rPr lang="en-GB" dirty="0"/>
              <a:t>, </a:t>
            </a:r>
            <a:r>
              <a:rPr lang="en-GB" dirty="0" err="1"/>
              <a:t>kelle</a:t>
            </a:r>
            <a:r>
              <a:rPr lang="en-GB" dirty="0"/>
              <a:t> </a:t>
            </a:r>
            <a:r>
              <a:rPr lang="en-GB" dirty="0" err="1"/>
              <a:t>töö</a:t>
            </a:r>
            <a:r>
              <a:rPr lang="en-GB" dirty="0"/>
              <a:t> </a:t>
            </a:r>
            <a:r>
              <a:rPr lang="en-GB" dirty="0" err="1"/>
              <a:t>kaudu</a:t>
            </a:r>
            <a:r>
              <a:rPr lang="en-GB" dirty="0"/>
              <a:t> </a:t>
            </a:r>
            <a:r>
              <a:rPr lang="en-GB" dirty="0" err="1"/>
              <a:t>väheneb</a:t>
            </a:r>
            <a:r>
              <a:rPr lang="en-GB" dirty="0"/>
              <a:t> </a:t>
            </a:r>
            <a:r>
              <a:rPr lang="en-GB" dirty="0" err="1"/>
              <a:t>asutuse</a:t>
            </a:r>
            <a:r>
              <a:rPr lang="en-GB" dirty="0"/>
              <a:t>/</a:t>
            </a:r>
            <a:r>
              <a:rPr lang="en-GB" dirty="0" err="1"/>
              <a:t>ettevõtte</a:t>
            </a:r>
            <a:r>
              <a:rPr lang="en-GB" dirty="0"/>
              <a:t> </a:t>
            </a:r>
            <a:r>
              <a:rPr lang="en-GB" dirty="0" err="1"/>
              <a:t>mõju</a:t>
            </a:r>
            <a:r>
              <a:rPr lang="en-GB" dirty="0"/>
              <a:t> </a:t>
            </a:r>
            <a:r>
              <a:rPr lang="en-GB" dirty="0" err="1"/>
              <a:t>keskkonnale</a:t>
            </a:r>
            <a:r>
              <a:rPr lang="en-GB" dirty="0"/>
              <a:t> (UNEP, OECD, Eurostat). </a:t>
            </a:r>
          </a:p>
          <a:p>
            <a:endParaRPr lang="en-GB" dirty="0"/>
          </a:p>
          <a:p>
            <a:r>
              <a:rPr lang="en-GB" dirty="0" err="1"/>
              <a:t>Eestis</a:t>
            </a:r>
            <a:r>
              <a:rPr lang="en-GB" dirty="0"/>
              <a:t> </a:t>
            </a:r>
            <a:r>
              <a:rPr lang="en-GB" dirty="0" err="1"/>
              <a:t>puudub</a:t>
            </a:r>
            <a:r>
              <a:rPr lang="en-GB" dirty="0"/>
              <a:t> </a:t>
            </a:r>
            <a:r>
              <a:rPr lang="en-GB" dirty="0" err="1"/>
              <a:t>praegu</a:t>
            </a:r>
            <a:r>
              <a:rPr lang="en-GB" dirty="0"/>
              <a:t> </a:t>
            </a:r>
            <a:r>
              <a:rPr lang="en-GB" dirty="0" err="1"/>
              <a:t>võimalus</a:t>
            </a:r>
            <a:r>
              <a:rPr lang="en-GB" dirty="0"/>
              <a:t> </a:t>
            </a:r>
            <a:r>
              <a:rPr lang="en-GB" dirty="0" err="1"/>
              <a:t>mõõta</a:t>
            </a:r>
            <a:r>
              <a:rPr lang="en-GB" dirty="0"/>
              <a:t> </a:t>
            </a:r>
            <a:r>
              <a:rPr lang="en-GB" dirty="0" err="1"/>
              <a:t>rohetöökohti</a:t>
            </a:r>
            <a:r>
              <a:rPr lang="en-GB" dirty="0"/>
              <a:t> </a:t>
            </a:r>
            <a:r>
              <a:rPr lang="en-GB" dirty="0" err="1"/>
              <a:t>väljundipõhiselt</a:t>
            </a:r>
            <a:r>
              <a:rPr lang="en-GB" dirty="0"/>
              <a:t>, </a:t>
            </a:r>
            <a:r>
              <a:rPr lang="en-GB" dirty="0" err="1"/>
              <a:t>seega</a:t>
            </a:r>
            <a:r>
              <a:rPr lang="en-GB" dirty="0"/>
              <a:t> on </a:t>
            </a:r>
            <a:r>
              <a:rPr lang="en-GB" dirty="0" err="1"/>
              <a:t>antud</a:t>
            </a:r>
            <a:r>
              <a:rPr lang="en-GB" dirty="0"/>
              <a:t> </a:t>
            </a:r>
            <a:r>
              <a:rPr lang="en-GB" dirty="0" err="1"/>
              <a:t>raportis</a:t>
            </a:r>
            <a:r>
              <a:rPr lang="en-GB" dirty="0"/>
              <a:t> </a:t>
            </a:r>
            <a:r>
              <a:rPr lang="en-GB" dirty="0" err="1"/>
              <a:t>kasutatud</a:t>
            </a:r>
            <a:r>
              <a:rPr lang="en-GB" dirty="0"/>
              <a:t> </a:t>
            </a:r>
            <a:r>
              <a:rPr lang="en-GB" dirty="0" err="1"/>
              <a:t>protsessipõhist</a:t>
            </a:r>
            <a:r>
              <a:rPr lang="en-GB" dirty="0"/>
              <a:t> </a:t>
            </a:r>
            <a:r>
              <a:rPr lang="en-GB" dirty="0" err="1"/>
              <a:t>lähenemist</a:t>
            </a:r>
            <a:r>
              <a:rPr lang="en-GB" dirty="0"/>
              <a:t>. Seda </a:t>
            </a:r>
            <a:r>
              <a:rPr lang="en-GB" dirty="0" err="1"/>
              <a:t>eelkõige</a:t>
            </a:r>
            <a:r>
              <a:rPr lang="en-GB" dirty="0"/>
              <a:t> </a:t>
            </a:r>
            <a:r>
              <a:rPr lang="en-GB" dirty="0" err="1"/>
              <a:t>seetõttu</a:t>
            </a:r>
            <a:r>
              <a:rPr lang="en-GB" dirty="0"/>
              <a:t>, et </a:t>
            </a:r>
            <a:r>
              <a:rPr lang="en-GB" dirty="0" err="1"/>
              <a:t>meil</a:t>
            </a:r>
            <a:r>
              <a:rPr lang="en-GB" dirty="0"/>
              <a:t> </a:t>
            </a:r>
            <a:r>
              <a:rPr lang="en-GB" dirty="0" err="1"/>
              <a:t>puuduvad</a:t>
            </a:r>
            <a:r>
              <a:rPr lang="en-GB" dirty="0"/>
              <a:t> </a:t>
            </a:r>
            <a:r>
              <a:rPr lang="en-GB" dirty="0" err="1"/>
              <a:t>informatsioon</a:t>
            </a:r>
            <a:r>
              <a:rPr lang="en-GB" dirty="0"/>
              <a:t> </a:t>
            </a:r>
            <a:r>
              <a:rPr lang="en-GB" dirty="0" err="1"/>
              <a:t>ja</a:t>
            </a:r>
            <a:r>
              <a:rPr lang="en-GB" dirty="0"/>
              <a:t> </a:t>
            </a:r>
            <a:r>
              <a:rPr lang="en-GB" dirty="0" err="1"/>
              <a:t>andmed</a:t>
            </a:r>
            <a:r>
              <a:rPr lang="en-GB" dirty="0"/>
              <a:t> </a:t>
            </a:r>
            <a:r>
              <a:rPr lang="en-GB" dirty="0" err="1"/>
              <a:t>rohetöökohtade</a:t>
            </a:r>
            <a:r>
              <a:rPr lang="en-GB" dirty="0"/>
              <a:t> </a:t>
            </a:r>
            <a:r>
              <a:rPr lang="en-GB" dirty="0" err="1"/>
              <a:t>loodud</a:t>
            </a:r>
            <a:r>
              <a:rPr lang="en-GB" dirty="0"/>
              <a:t> </a:t>
            </a:r>
            <a:r>
              <a:rPr lang="en-GB" dirty="0" err="1"/>
              <a:t>kaupadest</a:t>
            </a:r>
            <a:r>
              <a:rPr lang="en-GB" dirty="0"/>
              <a:t> </a:t>
            </a:r>
            <a:r>
              <a:rPr lang="en-GB" dirty="0" err="1"/>
              <a:t>ja</a:t>
            </a:r>
            <a:r>
              <a:rPr lang="en-GB" dirty="0"/>
              <a:t> </a:t>
            </a:r>
            <a:r>
              <a:rPr lang="en-GB" dirty="0" err="1"/>
              <a:t>teenustest</a:t>
            </a:r>
            <a:r>
              <a:rPr lang="en-GB" dirty="0"/>
              <a:t>, </a:t>
            </a:r>
            <a:r>
              <a:rPr lang="en-GB" dirty="0" err="1"/>
              <a:t>mida</a:t>
            </a:r>
            <a:r>
              <a:rPr lang="en-GB" dirty="0"/>
              <a:t> </a:t>
            </a:r>
            <a:r>
              <a:rPr lang="en-GB" dirty="0" err="1"/>
              <a:t>saaks</a:t>
            </a:r>
            <a:r>
              <a:rPr lang="en-GB" dirty="0"/>
              <a:t> </a:t>
            </a:r>
            <a:r>
              <a:rPr lang="en-GB" dirty="0" err="1"/>
              <a:t>selgesti</a:t>
            </a:r>
            <a:r>
              <a:rPr lang="en-GB" dirty="0"/>
              <a:t> </a:t>
            </a:r>
            <a:r>
              <a:rPr lang="en-GB" dirty="0" err="1"/>
              <a:t>eristada</a:t>
            </a:r>
            <a:r>
              <a:rPr lang="en-GB" dirty="0"/>
              <a:t>. </a:t>
            </a:r>
            <a:r>
              <a:rPr lang="en-GB" dirty="0" err="1"/>
              <a:t>Toodangu</a:t>
            </a:r>
            <a:r>
              <a:rPr lang="en-GB" dirty="0"/>
              <a:t> </a:t>
            </a:r>
            <a:r>
              <a:rPr lang="en-GB" dirty="0" err="1"/>
              <a:t>loomisel</a:t>
            </a:r>
            <a:r>
              <a:rPr lang="en-GB" dirty="0"/>
              <a:t> on </a:t>
            </a:r>
            <a:r>
              <a:rPr lang="en-GB" dirty="0" err="1"/>
              <a:t>olulisel</a:t>
            </a:r>
            <a:r>
              <a:rPr lang="en-GB" dirty="0"/>
              <a:t> </a:t>
            </a:r>
            <a:r>
              <a:rPr lang="en-GB" dirty="0" err="1"/>
              <a:t>kohal</a:t>
            </a:r>
            <a:r>
              <a:rPr lang="en-GB" dirty="0"/>
              <a:t> </a:t>
            </a:r>
            <a:r>
              <a:rPr lang="en-GB" dirty="0" err="1"/>
              <a:t>oskused</a:t>
            </a:r>
            <a:r>
              <a:rPr lang="en-GB" dirty="0"/>
              <a:t>, </a:t>
            </a:r>
            <a:r>
              <a:rPr lang="en-GB" dirty="0" err="1"/>
              <a:t>mida</a:t>
            </a:r>
            <a:r>
              <a:rPr lang="en-GB" dirty="0"/>
              <a:t> </a:t>
            </a:r>
            <a:r>
              <a:rPr lang="en-GB" dirty="0" err="1"/>
              <a:t>tuleb</a:t>
            </a:r>
            <a:r>
              <a:rPr lang="en-GB" dirty="0"/>
              <a:t> </a:t>
            </a:r>
            <a:r>
              <a:rPr lang="en-GB" dirty="0" err="1"/>
              <a:t>kujundada</a:t>
            </a:r>
            <a:r>
              <a:rPr lang="en-GB" dirty="0"/>
              <a:t> </a:t>
            </a:r>
            <a:r>
              <a:rPr lang="en-GB" dirty="0" err="1"/>
              <a:t>teadmistega</a:t>
            </a:r>
            <a:r>
              <a:rPr lang="en-GB" dirty="0"/>
              <a:t>. </a:t>
            </a:r>
            <a:r>
              <a:rPr lang="en-GB" dirty="0" err="1"/>
              <a:t>Teadmiste</a:t>
            </a:r>
            <a:r>
              <a:rPr lang="en-GB" dirty="0"/>
              <a:t> </a:t>
            </a:r>
            <a:r>
              <a:rPr lang="en-GB" dirty="0" err="1"/>
              <a:t>kasv</a:t>
            </a:r>
            <a:r>
              <a:rPr lang="en-GB" dirty="0"/>
              <a:t> </a:t>
            </a:r>
            <a:r>
              <a:rPr lang="en-GB" dirty="0" err="1"/>
              <a:t>võimaldab</a:t>
            </a:r>
            <a:r>
              <a:rPr lang="en-GB" dirty="0"/>
              <a:t> </a:t>
            </a:r>
            <a:r>
              <a:rPr lang="en-GB" dirty="0" err="1"/>
              <a:t>protsesse</a:t>
            </a:r>
            <a:r>
              <a:rPr lang="en-GB" dirty="0"/>
              <a:t> </a:t>
            </a:r>
            <a:r>
              <a:rPr lang="en-GB" dirty="0" err="1"/>
              <a:t>paremini</a:t>
            </a:r>
            <a:r>
              <a:rPr lang="en-GB" dirty="0"/>
              <a:t> </a:t>
            </a:r>
            <a:r>
              <a:rPr lang="en-GB" dirty="0" err="1"/>
              <a:t>ja</a:t>
            </a:r>
            <a:r>
              <a:rPr lang="en-GB" dirty="0"/>
              <a:t> </a:t>
            </a:r>
            <a:r>
              <a:rPr lang="en-GB" dirty="0" err="1"/>
              <a:t>oskuslikumalt</a:t>
            </a:r>
            <a:r>
              <a:rPr lang="en-GB" dirty="0"/>
              <a:t> </a:t>
            </a:r>
            <a:r>
              <a:rPr lang="en-GB" dirty="0" err="1"/>
              <a:t>juhtida</a:t>
            </a:r>
            <a:r>
              <a:rPr lang="en-GB" dirty="0"/>
              <a:t> </a:t>
            </a:r>
            <a:r>
              <a:rPr lang="en-GB" dirty="0" err="1"/>
              <a:t>ning</a:t>
            </a:r>
            <a:r>
              <a:rPr lang="en-GB" dirty="0"/>
              <a:t> </a:t>
            </a:r>
            <a:r>
              <a:rPr lang="en-GB" dirty="0" err="1"/>
              <a:t>selle</a:t>
            </a:r>
            <a:r>
              <a:rPr lang="en-GB" dirty="0"/>
              <a:t> </a:t>
            </a:r>
            <a:r>
              <a:rPr lang="en-GB" dirty="0" err="1"/>
              <a:t>kaudu</a:t>
            </a:r>
            <a:r>
              <a:rPr lang="en-GB" dirty="0"/>
              <a:t> </a:t>
            </a:r>
            <a:r>
              <a:rPr lang="en-GB" dirty="0" err="1"/>
              <a:t>saavutada</a:t>
            </a:r>
            <a:r>
              <a:rPr lang="en-GB" dirty="0"/>
              <a:t> </a:t>
            </a:r>
            <a:r>
              <a:rPr lang="en-GB" dirty="0" err="1"/>
              <a:t>rohetöökohtade</a:t>
            </a:r>
            <a:r>
              <a:rPr lang="en-GB" dirty="0"/>
              <a:t> </a:t>
            </a:r>
            <a:r>
              <a:rPr lang="en-GB" dirty="0" err="1"/>
              <a:t>loomine</a:t>
            </a:r>
            <a:r>
              <a:rPr lang="en-GB" dirty="0"/>
              <a:t>. </a:t>
            </a:r>
            <a:r>
              <a:rPr lang="en-GB" dirty="0" err="1"/>
              <a:t>Eestil</a:t>
            </a:r>
            <a:r>
              <a:rPr lang="en-GB" dirty="0"/>
              <a:t> on </a:t>
            </a:r>
            <a:r>
              <a:rPr lang="en-GB" dirty="0" err="1"/>
              <a:t>vajalik</a:t>
            </a:r>
            <a:r>
              <a:rPr lang="en-GB" dirty="0"/>
              <a:t> </a:t>
            </a:r>
            <a:r>
              <a:rPr lang="en-GB" dirty="0" err="1"/>
              <a:t>vastavalt</a:t>
            </a:r>
            <a:r>
              <a:rPr lang="en-GB" dirty="0"/>
              <a:t> </a:t>
            </a:r>
            <a:r>
              <a:rPr lang="en-GB" dirty="0" err="1"/>
              <a:t>ELi</a:t>
            </a:r>
            <a:r>
              <a:rPr lang="en-GB" dirty="0"/>
              <a:t> </a:t>
            </a:r>
            <a:r>
              <a:rPr lang="en-GB" dirty="0" err="1"/>
              <a:t>nõuetele</a:t>
            </a:r>
            <a:r>
              <a:rPr lang="en-GB" dirty="0"/>
              <a:t> </a:t>
            </a:r>
            <a:r>
              <a:rPr lang="en-GB" dirty="0" err="1"/>
              <a:t>välja</a:t>
            </a:r>
            <a:r>
              <a:rPr lang="en-GB" dirty="0"/>
              <a:t> </a:t>
            </a:r>
            <a:r>
              <a:rPr lang="en-GB" dirty="0" err="1"/>
              <a:t>töötada</a:t>
            </a:r>
            <a:r>
              <a:rPr lang="en-GB" dirty="0"/>
              <a:t> </a:t>
            </a:r>
            <a:r>
              <a:rPr lang="en-GB" dirty="0" err="1"/>
              <a:t>sarnaselt</a:t>
            </a:r>
            <a:r>
              <a:rPr lang="en-GB" dirty="0"/>
              <a:t> </a:t>
            </a:r>
            <a:r>
              <a:rPr lang="en-GB" dirty="0" err="1"/>
              <a:t>Eurostati</a:t>
            </a:r>
            <a:r>
              <a:rPr lang="en-GB" dirty="0"/>
              <a:t> </a:t>
            </a:r>
            <a:r>
              <a:rPr lang="en-GB" dirty="0" err="1"/>
              <a:t>metoodikaga</a:t>
            </a:r>
            <a:r>
              <a:rPr lang="en-GB" dirty="0"/>
              <a:t> </a:t>
            </a:r>
            <a:r>
              <a:rPr lang="en-GB" dirty="0" err="1"/>
              <a:t>oma</a:t>
            </a:r>
            <a:r>
              <a:rPr lang="en-GB" dirty="0"/>
              <a:t> </a:t>
            </a:r>
            <a:r>
              <a:rPr lang="en-GB" dirty="0" err="1"/>
              <a:t>rohetöökohtade</a:t>
            </a:r>
            <a:r>
              <a:rPr lang="en-GB" dirty="0"/>
              <a:t> </a:t>
            </a:r>
            <a:r>
              <a:rPr lang="en-GB" dirty="0" err="1"/>
              <a:t>arvestussüsteem</a:t>
            </a:r>
            <a:r>
              <a:rPr lang="en-GB" dirty="0"/>
              <a:t>.</a:t>
            </a:r>
            <a:endParaRPr lang="et-EE" dirty="0"/>
          </a:p>
        </p:txBody>
      </p:sp>
      <p:sp>
        <p:nvSpPr>
          <p:cNvPr id="4" name="Slide Number Placeholder 3"/>
          <p:cNvSpPr>
            <a:spLocks noGrp="1"/>
          </p:cNvSpPr>
          <p:nvPr>
            <p:ph type="sldNum" sz="quarter" idx="5"/>
          </p:nvPr>
        </p:nvSpPr>
        <p:spPr/>
        <p:txBody>
          <a:bodyPr/>
          <a:lstStyle/>
          <a:p>
            <a:fld id="{6AB50261-53C7-4795-9573-C6CCB5761E0A}" type="slidenum">
              <a:rPr lang="en-GB" smtClean="0"/>
              <a:t>10</a:t>
            </a:fld>
            <a:endParaRPr lang="en-GB"/>
          </a:p>
        </p:txBody>
      </p:sp>
    </p:spTree>
    <p:extLst>
      <p:ext uri="{BB962C8B-B14F-4D97-AF65-F5344CB8AC3E}">
        <p14:creationId xmlns:p14="http://schemas.microsoft.com/office/powerpoint/2010/main" val="87177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BC91C-34EC-43ED-BE57-C6CA2A1E11CD}"/>
              </a:ext>
            </a:extLst>
          </p:cNvPr>
          <p:cNvSpPr>
            <a:spLocks noGrp="1"/>
          </p:cNvSpPr>
          <p:nvPr>
            <p:ph type="ctrTitle"/>
          </p:nvPr>
        </p:nvSpPr>
        <p:spPr>
          <a:xfrm>
            <a:off x="1524000" y="1122363"/>
            <a:ext cx="9144000" cy="2387600"/>
          </a:xfrm>
        </p:spPr>
        <p:txBody>
          <a:bodyPr anchor="b">
            <a:normAutofit/>
          </a:bodyPr>
          <a:lstStyle>
            <a:lvl1pPr algn="ctr">
              <a:defRPr sz="48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237F31E-F57A-42B9-BABC-AD5DA2F8BC11}"/>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Date Placeholder 3">
            <a:extLst>
              <a:ext uri="{FF2B5EF4-FFF2-40B4-BE49-F238E27FC236}">
                <a16:creationId xmlns:a16="http://schemas.microsoft.com/office/drawing/2014/main" id="{D2C65E4C-EBF0-4258-A97C-C76DDB97D994}"/>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2" name="Footer Placeholder 4">
            <a:extLst>
              <a:ext uri="{FF2B5EF4-FFF2-40B4-BE49-F238E27FC236}">
                <a16:creationId xmlns:a16="http://schemas.microsoft.com/office/drawing/2014/main" id="{6FBE1F21-C00C-448F-A7E1-E8035BA9F42B}"/>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3" name="Slide Number Placeholder 5">
            <a:extLst>
              <a:ext uri="{FF2B5EF4-FFF2-40B4-BE49-F238E27FC236}">
                <a16:creationId xmlns:a16="http://schemas.microsoft.com/office/drawing/2014/main" id="{A7730A5A-4D56-4A6A-8012-C9068EB5CC60}"/>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279666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651D-2D1B-40D5-948E-FE3F7339B8CA}"/>
              </a:ext>
            </a:extLst>
          </p:cNvPr>
          <p:cNvSpPr>
            <a:spLocks noGrp="1"/>
          </p:cNvSpPr>
          <p:nvPr>
            <p:ph type="title" hasCustomPrompt="1"/>
          </p:nvPr>
        </p:nvSpPr>
        <p:spPr>
          <a:xfrm>
            <a:off x="831849" y="1709738"/>
            <a:ext cx="7904825" cy="2852737"/>
          </a:xfrm>
        </p:spPr>
        <p:txBody>
          <a:bodyPr anchor="b"/>
          <a:lstStyle>
            <a:lvl1pPr>
              <a:defRPr sz="6000">
                <a:latin typeface="Arial" panose="020B0604020202020204" pitchFamily="34" charset="0"/>
                <a:cs typeface="Arial" panose="020B0604020202020204" pitchFamily="34" charset="0"/>
              </a:defRPr>
            </a:lvl1pPr>
          </a:lstStyle>
          <a:p>
            <a:r>
              <a:rPr lang="en-US" dirty="0"/>
              <a:t>Thank you</a:t>
            </a:r>
            <a:endParaRPr lang="en-GB" dirty="0"/>
          </a:p>
        </p:txBody>
      </p:sp>
      <p:sp>
        <p:nvSpPr>
          <p:cNvPr id="3" name="Text Placeholder 2">
            <a:extLst>
              <a:ext uri="{FF2B5EF4-FFF2-40B4-BE49-F238E27FC236}">
                <a16:creationId xmlns:a16="http://schemas.microsoft.com/office/drawing/2014/main" id="{C7E0A197-5ADE-4837-81B4-D959F723A318}"/>
              </a:ext>
            </a:extLst>
          </p:cNvPr>
          <p:cNvSpPr>
            <a:spLocks noGrp="1"/>
          </p:cNvSpPr>
          <p:nvPr>
            <p:ph type="body" idx="1"/>
          </p:nvPr>
        </p:nvSpPr>
        <p:spPr>
          <a:xfrm>
            <a:off x="831850" y="4589463"/>
            <a:ext cx="7904826"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a:extLst>
              <a:ext uri="{FF2B5EF4-FFF2-40B4-BE49-F238E27FC236}">
                <a16:creationId xmlns:a16="http://schemas.microsoft.com/office/drawing/2014/main" id="{740CB210-0ABB-45F3-8C17-9C6D65351EA8}"/>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Tree>
    <p:extLst>
      <p:ext uri="{BB962C8B-B14F-4D97-AF65-F5344CB8AC3E}">
        <p14:creationId xmlns:p14="http://schemas.microsoft.com/office/powerpoint/2010/main" val="120176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with photo background">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30161" y="3222282"/>
            <a:ext cx="9167449" cy="554126"/>
          </a:xfrm>
        </p:spPr>
        <p:txBody>
          <a:bodyPr wrap="square" lIns="0" tIns="0" rIns="0" bIns="0" anchor="ctr">
            <a:spAutoFit/>
          </a:bodyPr>
          <a:lstStyle>
            <a:lvl1pPr algn="l">
              <a:defRPr sz="400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9569442" y="6261424"/>
            <a:ext cx="1993109" cy="323165"/>
          </a:xfrm>
          <a:prstGeom prst="rect">
            <a:avLst/>
          </a:prstGeom>
        </p:spPr>
        <p:txBody>
          <a:bodyPr anchor="b">
            <a:spAutoFit/>
          </a:bodyPr>
          <a:lstStyle>
            <a:lvl1pPr>
              <a:defRPr sz="1500">
                <a:solidFill>
                  <a:schemeClr val="bg1"/>
                </a:solidFill>
              </a:defRPr>
            </a:lvl1pPr>
          </a:lstStyle>
          <a:p>
            <a:fld id="{35900153-C3D1-4B62-A437-E57CAB8AEB13}" type="datetime1">
              <a:rPr lang="nb-NO" smtClean="0"/>
              <a:t>03.10.2019</a:t>
            </a:fld>
            <a:endParaRPr lang="nb-NO" dirty="0"/>
          </a:p>
        </p:txBody>
      </p:sp>
      <p:sp>
        <p:nvSpPr>
          <p:cNvPr id="13" name="Plassholder for tekst 12"/>
          <p:cNvSpPr>
            <a:spLocks noGrp="1"/>
          </p:cNvSpPr>
          <p:nvPr>
            <p:ph type="body" sz="quarter" idx="13" hasCustomPrompt="1"/>
          </p:nvPr>
        </p:nvSpPr>
        <p:spPr>
          <a:xfrm>
            <a:off x="630161" y="5883525"/>
            <a:ext cx="2110306" cy="424732"/>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630161" y="6160725"/>
            <a:ext cx="2110306" cy="424732"/>
          </a:xfrm>
        </p:spPr>
        <p:txBody>
          <a:bodyPr anchor="b">
            <a:spAutoFit/>
          </a:bodyPr>
          <a:lstStyle>
            <a:lvl1pPr marL="0" indent="0">
              <a:buNone/>
              <a:defRPr b="1">
                <a:solidFill>
                  <a:schemeClr val="bg1"/>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5100701" y="5880103"/>
            <a:ext cx="3384003" cy="424732"/>
          </a:xfrm>
        </p:spPr>
        <p:txBody>
          <a:bodyPr wrap="square" anchor="b">
            <a:spAutoFit/>
          </a:bodyPr>
          <a:lstStyle>
            <a:lvl1pPr marL="0" indent="0">
              <a:buNone/>
              <a:defRPr b="0">
                <a:solidFill>
                  <a:schemeClr val="bg1"/>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5100702" y="6159857"/>
            <a:ext cx="3384003" cy="424732"/>
          </a:xfrm>
        </p:spPr>
        <p:txBody>
          <a:bodyPr wrap="square" anchor="b">
            <a:spAutoFit/>
          </a:bodyPr>
          <a:lstStyle>
            <a:lvl1pPr marL="0" indent="0">
              <a:buNone/>
              <a:defRPr b="0">
                <a:solidFill>
                  <a:schemeClr val="bg1"/>
                </a:solidFill>
              </a:defRPr>
            </a:lvl1pPr>
          </a:lstStyle>
          <a:p>
            <a:pPr lvl="0"/>
            <a:r>
              <a:rPr lang="nb-NO" dirty="0"/>
              <a:t>Company</a:t>
            </a:r>
            <a:endParaRPr lang="en-GB" dirty="0"/>
          </a:p>
        </p:txBody>
      </p:sp>
      <p:pic>
        <p:nvPicPr>
          <p:cNvPr id="5" name="Bilde 4"/>
          <p:cNvPicPr>
            <a:picLocks noChangeAspect="1"/>
          </p:cNvPicPr>
          <p:nvPr userDrawn="1"/>
        </p:nvPicPr>
        <p:blipFill>
          <a:blip r:embed="rId3"/>
          <a:stretch>
            <a:fillRect/>
          </a:stretch>
        </p:blipFill>
        <p:spPr>
          <a:xfrm>
            <a:off x="1" y="0"/>
            <a:ext cx="12192000" cy="1261854"/>
          </a:xfrm>
          <a:prstGeom prst="rect">
            <a:avLst/>
          </a:prstGeom>
        </p:spPr>
      </p:pic>
    </p:spTree>
    <p:extLst>
      <p:ext uri="{BB962C8B-B14F-4D97-AF65-F5344CB8AC3E}">
        <p14:creationId xmlns:p14="http://schemas.microsoft.com/office/powerpoint/2010/main" val="300977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713E-ED35-479B-92E6-C32ED045A786}"/>
              </a:ext>
            </a:extLst>
          </p:cNvPr>
          <p:cNvSpPr>
            <a:spLocks noGrp="1"/>
          </p:cNvSpPr>
          <p:nvPr>
            <p:ph type="title"/>
          </p:nvPr>
        </p:nvSpPr>
        <p:spPr>
          <a:xfrm>
            <a:off x="838200" y="1102100"/>
            <a:ext cx="10515600" cy="58858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A5AF1C99-7A2F-435C-A3A9-79FD80988CF4}"/>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a:extLst>
              <a:ext uri="{FF2B5EF4-FFF2-40B4-BE49-F238E27FC236}">
                <a16:creationId xmlns:a16="http://schemas.microsoft.com/office/drawing/2014/main" id="{A468CB82-06DD-4752-AC2D-71A9E807CFF8}"/>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1" name="Footer Placeholder 4">
            <a:extLst>
              <a:ext uri="{FF2B5EF4-FFF2-40B4-BE49-F238E27FC236}">
                <a16:creationId xmlns:a16="http://schemas.microsoft.com/office/drawing/2014/main" id="{8954879D-E6DC-4374-8F48-CBA73E1D737E}"/>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2" name="Slide Number Placeholder 5">
            <a:extLst>
              <a:ext uri="{FF2B5EF4-FFF2-40B4-BE49-F238E27FC236}">
                <a16:creationId xmlns:a16="http://schemas.microsoft.com/office/drawing/2014/main" id="{958DAA47-32C4-4414-B7EA-8AC21D1CF475}"/>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112105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651D-2D1B-40D5-948E-FE3F7339B8CA}"/>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7E0A197-5ADE-4837-81B4-D959F723A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Date Placeholder 3">
            <a:extLst>
              <a:ext uri="{FF2B5EF4-FFF2-40B4-BE49-F238E27FC236}">
                <a16:creationId xmlns:a16="http://schemas.microsoft.com/office/drawing/2014/main" id="{8F310FE2-D2C2-4541-A8A9-D99963F3EF70}"/>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9" name="Footer Placeholder 4">
            <a:extLst>
              <a:ext uri="{FF2B5EF4-FFF2-40B4-BE49-F238E27FC236}">
                <a16:creationId xmlns:a16="http://schemas.microsoft.com/office/drawing/2014/main" id="{53DBB8EC-8D21-4B51-A826-435D1364501B}"/>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0" name="Slide Number Placeholder 5">
            <a:extLst>
              <a:ext uri="{FF2B5EF4-FFF2-40B4-BE49-F238E27FC236}">
                <a16:creationId xmlns:a16="http://schemas.microsoft.com/office/drawing/2014/main" id="{5A03C7EB-4C10-4B40-B630-D4B4508AC943}"/>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232780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9CD3-BAC7-46BE-8428-4B50E02AF85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957F493-603B-412F-808A-1E543E9551D2}"/>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46656E1-AF25-4872-B383-64F794653CB0}"/>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a:extLst>
              <a:ext uri="{FF2B5EF4-FFF2-40B4-BE49-F238E27FC236}">
                <a16:creationId xmlns:a16="http://schemas.microsoft.com/office/drawing/2014/main" id="{511DAF64-13DD-4E63-8E6F-5B8D59D6FF63}"/>
              </a:ext>
            </a:extLst>
          </p:cNvPr>
          <p:cNvSpPr>
            <a:spLocks noGrp="1"/>
          </p:cNvSpPr>
          <p:nvPr>
            <p:ph type="dt" sz="half" idx="10"/>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0" name="Footer Placeholder 4">
            <a:extLst>
              <a:ext uri="{FF2B5EF4-FFF2-40B4-BE49-F238E27FC236}">
                <a16:creationId xmlns:a16="http://schemas.microsoft.com/office/drawing/2014/main" id="{99AC1937-72DB-41A0-A761-21CBDF46A46A}"/>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1" name="Slide Number Placeholder 5">
            <a:extLst>
              <a:ext uri="{FF2B5EF4-FFF2-40B4-BE49-F238E27FC236}">
                <a16:creationId xmlns:a16="http://schemas.microsoft.com/office/drawing/2014/main" id="{9C632E5D-F896-4ECF-A796-F82C0B896962}"/>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314454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DAE5-D9FE-41CC-A50C-27D32FB9374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7" name="Date Placeholder 3">
            <a:extLst>
              <a:ext uri="{FF2B5EF4-FFF2-40B4-BE49-F238E27FC236}">
                <a16:creationId xmlns:a16="http://schemas.microsoft.com/office/drawing/2014/main" id="{082FA9E4-D002-46A4-BC81-3A3D7A7C77DE}"/>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8" name="Footer Placeholder 4">
            <a:extLst>
              <a:ext uri="{FF2B5EF4-FFF2-40B4-BE49-F238E27FC236}">
                <a16:creationId xmlns:a16="http://schemas.microsoft.com/office/drawing/2014/main" id="{98B2C4B9-B0F1-4D5B-8220-900C97D0E81E}"/>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9" name="Slide Number Placeholder 5">
            <a:extLst>
              <a:ext uri="{FF2B5EF4-FFF2-40B4-BE49-F238E27FC236}">
                <a16:creationId xmlns:a16="http://schemas.microsoft.com/office/drawing/2014/main" id="{6644AE3B-C0B0-43E2-9E58-8D5CA860A9CA}"/>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232735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C90D9153-1EA1-447A-BF94-FA79F343A76C}"/>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7" name="Footer Placeholder 4">
            <a:extLst>
              <a:ext uri="{FF2B5EF4-FFF2-40B4-BE49-F238E27FC236}">
                <a16:creationId xmlns:a16="http://schemas.microsoft.com/office/drawing/2014/main" id="{D7C7876C-FFC0-44F1-86A3-66E614D65111}"/>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8" name="Slide Number Placeholder 5">
            <a:extLst>
              <a:ext uri="{FF2B5EF4-FFF2-40B4-BE49-F238E27FC236}">
                <a16:creationId xmlns:a16="http://schemas.microsoft.com/office/drawing/2014/main" id="{2AE6D07B-7F36-4A37-94EC-590CEDC8F49D}"/>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160389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444A73C-E7C8-46C4-AED6-5E90496BC8E4}"/>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6" name="Footer Placeholder 4">
            <a:extLst>
              <a:ext uri="{FF2B5EF4-FFF2-40B4-BE49-F238E27FC236}">
                <a16:creationId xmlns:a16="http://schemas.microsoft.com/office/drawing/2014/main" id="{681F9DCF-41D3-4209-96EF-876FA0588A72}"/>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7" name="Slide Number Placeholder 5">
            <a:extLst>
              <a:ext uri="{FF2B5EF4-FFF2-40B4-BE49-F238E27FC236}">
                <a16:creationId xmlns:a16="http://schemas.microsoft.com/office/drawing/2014/main" id="{E2DA8573-0FC4-4EB0-91A3-E9C53652A034}"/>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374822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9A3B-CEDB-4973-A98D-7D3D6E1EDB6D}"/>
              </a:ext>
            </a:extLst>
          </p:cNvPr>
          <p:cNvSpPr>
            <a:spLocks noGrp="1"/>
          </p:cNvSpPr>
          <p:nvPr>
            <p:ph type="title"/>
          </p:nvPr>
        </p:nvSpPr>
        <p:spPr>
          <a:xfrm>
            <a:off x="839788" y="1446414"/>
            <a:ext cx="3932237" cy="610985"/>
          </a:xfrm>
        </p:spPr>
        <p:txBody>
          <a:bodyPr anchor="b">
            <a:noAutofit/>
          </a:bodyPr>
          <a:lstStyle>
            <a:lvl1pPr>
              <a:defRPr sz="2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FD7FBCB-87CA-4645-9693-469CEFF6AB40}"/>
              </a:ext>
            </a:extLst>
          </p:cNvPr>
          <p:cNvSpPr>
            <a:spLocks noGrp="1"/>
          </p:cNvSpPr>
          <p:nvPr>
            <p:ph idx="1"/>
          </p:nvPr>
        </p:nvSpPr>
        <p:spPr>
          <a:xfrm>
            <a:off x="5183188" y="1446414"/>
            <a:ext cx="6172200" cy="4414636"/>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9B303D7D-ACE2-49CA-A660-0F2CE6B97B5A}"/>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a:extLst>
              <a:ext uri="{FF2B5EF4-FFF2-40B4-BE49-F238E27FC236}">
                <a16:creationId xmlns:a16="http://schemas.microsoft.com/office/drawing/2014/main" id="{EC92DC28-3BEF-4EDE-8F4C-05CFF497D34B}"/>
              </a:ext>
            </a:extLst>
          </p:cNvPr>
          <p:cNvSpPr>
            <a:spLocks noGrp="1"/>
          </p:cNvSpPr>
          <p:nvPr>
            <p:ph type="dt" sz="half" idx="10"/>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0" name="Footer Placeholder 4">
            <a:extLst>
              <a:ext uri="{FF2B5EF4-FFF2-40B4-BE49-F238E27FC236}">
                <a16:creationId xmlns:a16="http://schemas.microsoft.com/office/drawing/2014/main" id="{7850EEDA-6E63-4846-BB90-697AAF7A5472}"/>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1" name="Slide Number Placeholder 5">
            <a:extLst>
              <a:ext uri="{FF2B5EF4-FFF2-40B4-BE49-F238E27FC236}">
                <a16:creationId xmlns:a16="http://schemas.microsoft.com/office/drawing/2014/main" id="{5099573B-EC9F-47FB-9846-C0F56001FF37}"/>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51925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D2F2-689D-4798-A88A-D7494C48CE9B}"/>
              </a:ext>
            </a:extLst>
          </p:cNvPr>
          <p:cNvSpPr>
            <a:spLocks noGrp="1"/>
          </p:cNvSpPr>
          <p:nvPr>
            <p:ph type="title"/>
          </p:nvPr>
        </p:nvSpPr>
        <p:spPr>
          <a:xfrm>
            <a:off x="839788" y="1504604"/>
            <a:ext cx="3932237" cy="552796"/>
          </a:xfrm>
        </p:spPr>
        <p:txBody>
          <a:bodyPr anchor="b">
            <a:noAutofit/>
          </a:bodyPr>
          <a:lstStyle>
            <a:lvl1pPr>
              <a:defRPr sz="2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E9727E-56BF-4C07-A9C2-0BE8E6C9AED0}"/>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29AE10-76F6-425C-814E-7AD7BDCDE5A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3">
            <a:extLst>
              <a:ext uri="{FF2B5EF4-FFF2-40B4-BE49-F238E27FC236}">
                <a16:creationId xmlns:a16="http://schemas.microsoft.com/office/drawing/2014/main" id="{D2AE0B81-CFCD-47A0-8E0C-9A2B2FA02C72}"/>
              </a:ext>
            </a:extLst>
          </p:cNvPr>
          <p:cNvSpPr>
            <a:spLocks noGrp="1"/>
          </p:cNvSpPr>
          <p:nvPr>
            <p:ph type="dt" sz="half" idx="10"/>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0" name="Footer Placeholder 4">
            <a:extLst>
              <a:ext uri="{FF2B5EF4-FFF2-40B4-BE49-F238E27FC236}">
                <a16:creationId xmlns:a16="http://schemas.microsoft.com/office/drawing/2014/main" id="{057B2BA6-97EA-4EF4-AAFF-8CB79EB2C272}"/>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11" name="Slide Number Placeholder 5">
            <a:extLst>
              <a:ext uri="{FF2B5EF4-FFF2-40B4-BE49-F238E27FC236}">
                <a16:creationId xmlns:a16="http://schemas.microsoft.com/office/drawing/2014/main" id="{12BDFD86-6316-41A9-94A6-463D9838FBEE}"/>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spTree>
    <p:extLst>
      <p:ext uri="{BB962C8B-B14F-4D97-AF65-F5344CB8AC3E}">
        <p14:creationId xmlns:p14="http://schemas.microsoft.com/office/powerpoint/2010/main" val="321738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E7D1894A-488F-4983-A640-53EB49CBF71B}"/>
              </a:ext>
            </a:extLst>
          </p:cNvPr>
          <p:cNvPicPr>
            <a:picLocks noChangeAspect="1"/>
          </p:cNvPicPr>
          <p:nvPr userDrawn="1"/>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r="-2" b="11022"/>
          <a:stretch/>
        </p:blipFill>
        <p:spPr>
          <a:xfrm>
            <a:off x="7697585" y="2777120"/>
            <a:ext cx="4494415" cy="4080879"/>
          </a:xfrm>
          <a:prstGeom prst="rect">
            <a:avLst/>
          </a:prstGeom>
          <a:effectLst/>
        </p:spPr>
      </p:pic>
      <p:sp>
        <p:nvSpPr>
          <p:cNvPr id="2" name="Title Placeholder 1">
            <a:extLst>
              <a:ext uri="{FF2B5EF4-FFF2-40B4-BE49-F238E27FC236}">
                <a16:creationId xmlns:a16="http://schemas.microsoft.com/office/drawing/2014/main" id="{795D8FEE-E38C-4F51-B44C-B80767F78CF7}"/>
              </a:ext>
            </a:extLst>
          </p:cNvPr>
          <p:cNvSpPr>
            <a:spLocks noGrp="1"/>
          </p:cNvSpPr>
          <p:nvPr>
            <p:ph type="title"/>
          </p:nvPr>
        </p:nvSpPr>
        <p:spPr>
          <a:xfrm>
            <a:off x="838200" y="1047404"/>
            <a:ext cx="10515600" cy="64328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CDABFB5-910B-4399-90BB-272AA7E2D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AB411FE-C9EB-4D02-B7AD-5DF2C88BC818}"/>
              </a:ext>
            </a:extLst>
          </p:cNvPr>
          <p:cNvSpPr>
            <a:spLocks noGrp="1"/>
          </p:cNvSpPr>
          <p:nvPr>
            <p:ph type="dt" sz="half" idx="2"/>
          </p:nvPr>
        </p:nvSpPr>
        <p:spPr>
          <a:xfrm>
            <a:off x="838199" y="6356350"/>
            <a:ext cx="370055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5" name="Footer Placeholder 4">
            <a:extLst>
              <a:ext uri="{FF2B5EF4-FFF2-40B4-BE49-F238E27FC236}">
                <a16:creationId xmlns:a16="http://schemas.microsoft.com/office/drawing/2014/main" id="{02C429EE-0A57-49A1-B17E-51B1A7520191}"/>
              </a:ext>
            </a:extLst>
          </p:cNvPr>
          <p:cNvSpPr>
            <a:spLocks noGrp="1"/>
          </p:cNvSpPr>
          <p:nvPr>
            <p:ph type="ftr" sz="quarter" idx="3"/>
          </p:nvPr>
        </p:nvSpPr>
        <p:spPr>
          <a:xfrm>
            <a:off x="4721628" y="6356350"/>
            <a:ext cx="3431771"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GB" sz="900" dirty="0"/>
          </a:p>
        </p:txBody>
      </p:sp>
      <p:sp>
        <p:nvSpPr>
          <p:cNvPr id="6" name="Slide Number Placeholder 5">
            <a:extLst>
              <a:ext uri="{FF2B5EF4-FFF2-40B4-BE49-F238E27FC236}">
                <a16:creationId xmlns:a16="http://schemas.microsoft.com/office/drawing/2014/main" id="{2DB2056D-31EA-48F6-B757-6E914AF57038}"/>
              </a:ext>
            </a:extLst>
          </p:cNvPr>
          <p:cNvSpPr>
            <a:spLocks noGrp="1"/>
          </p:cNvSpPr>
          <p:nvPr>
            <p:ph type="sldNum" sz="quarter" idx="4"/>
          </p:nvPr>
        </p:nvSpPr>
        <p:spPr>
          <a:xfrm>
            <a:off x="8610600" y="6356350"/>
            <a:ext cx="516775"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CFFFF672-6834-43C5-850E-E42F54ADD649}" type="slidenum">
              <a:rPr lang="en-GB" smtClean="0"/>
              <a:pPr/>
              <a:t>‹#›</a:t>
            </a:fld>
            <a:endParaRPr lang="en-GB" dirty="0"/>
          </a:p>
        </p:txBody>
      </p:sp>
      <p:pic>
        <p:nvPicPr>
          <p:cNvPr id="7" name="Picture 6" descr="A close up of a logo&#10;&#10;Description automatically generated">
            <a:extLst>
              <a:ext uri="{FF2B5EF4-FFF2-40B4-BE49-F238E27FC236}">
                <a16:creationId xmlns:a16="http://schemas.microsoft.com/office/drawing/2014/main" id="{90F5A773-7A93-4427-9593-35ACED2469EC}"/>
              </a:ext>
            </a:extLst>
          </p:cNvPr>
          <p:cNvPicPr>
            <a:picLocks noChangeAspect="1"/>
          </p:cNvPicPr>
          <p:nvPr userDrawn="1"/>
        </p:nvPicPr>
        <p:blipFill>
          <a:blip r:embed="rId14"/>
          <a:stretch>
            <a:fillRect/>
          </a:stretch>
        </p:blipFill>
        <p:spPr>
          <a:xfrm>
            <a:off x="403705" y="136524"/>
            <a:ext cx="11368670" cy="786189"/>
          </a:xfrm>
          <a:prstGeom prst="rect">
            <a:avLst/>
          </a:prstGeom>
        </p:spPr>
      </p:pic>
      <p:pic>
        <p:nvPicPr>
          <p:cNvPr id="11" name="Picture 10">
            <a:extLst>
              <a:ext uri="{FF2B5EF4-FFF2-40B4-BE49-F238E27FC236}">
                <a16:creationId xmlns:a16="http://schemas.microsoft.com/office/drawing/2014/main" id="{88C12DB1-6B62-486A-AF3C-3DA2BB6B872C}"/>
              </a:ext>
            </a:extLst>
          </p:cNvPr>
          <p:cNvPicPr>
            <a:picLocks noChangeAspect="1"/>
          </p:cNvPicPr>
          <p:nvPr userDrawn="1"/>
        </p:nvPicPr>
        <p:blipFill>
          <a:blip r:embed="rId15">
            <a:extLst>
              <a:ext uri="{BEBA8EAE-BF5A-486C-A8C5-ECC9F3942E4B}">
                <a14:imgProps xmlns:a14="http://schemas.microsoft.com/office/drawing/2010/main">
                  <a14:imgLayer r:embed="rId16">
                    <a14:imgEffect>
                      <a14:backgroundRemoval t="9794" b="89691" l="4751" r="95012">
                        <a14:foregroundMark x1="5278" y1="75258" x2="4869" y2="78866"/>
                        <a14:foregroundMark x1="5337" y1="74738" x2="5278" y2="75258"/>
                        <a14:foregroundMark x1="6214" y1="67010" x2="6174" y2="67366"/>
                        <a14:foregroundMark x1="6975" y1="60309" x2="6214" y2="67010"/>
                        <a14:foregroundMark x1="7092" y1="59278" x2="6975" y2="60309"/>
                        <a14:foregroundMark x1="7209" y1="58247" x2="7092" y2="59278"/>
                        <a14:foregroundMark x1="7268" y1="57732" x2="7209" y2="58247"/>
                        <a14:foregroundMark x1="7411" y1="56469" x2="7268" y2="57732"/>
                        <a14:foregroundMark x1="8789" y1="44330" x2="7873" y2="52399"/>
                        <a14:foregroundMark x1="19002" y1="54639" x2="23753" y2="55155"/>
                        <a14:foregroundMark x1="34798" y1="45876" x2="34679" y2="64948"/>
                        <a14:foregroundMark x1="50119" y1="54639" x2="55344" y2="53608"/>
                        <a14:foregroundMark x1="68554" y1="52577" x2="68646" y2="57732"/>
                        <a14:foregroundMark x1="68545" y1="52062" x2="68554" y2="52577"/>
                        <a14:foregroundMark x1="68536" y1="51546" x2="68545" y2="52062"/>
                        <a14:foregroundMark x1="68518" y1="50515" x2="68536" y2="51546"/>
                        <a14:foregroundMark x1="68491" y1="48969" x2="68518" y2="50515"/>
                        <a14:foregroundMark x1="68409" y1="44330" x2="68491" y2="48969"/>
                        <a14:foregroundMark x1="80760" y1="44845" x2="81116" y2="67010"/>
                        <a14:foregroundMark x1="95012" y1="46907" x2="93112" y2="44845"/>
                        <a14:backgroundMark x1="68409" y1="50515" x2="68409" y2="50515"/>
                        <a14:backgroundMark x1="68527" y1="51546" x2="68527" y2="51546"/>
                        <a14:backgroundMark x1="68765" y1="52062" x2="68765" y2="52062"/>
                        <a14:backgroundMark x1="68409" y1="52577" x2="68409" y2="52577"/>
                        <a14:backgroundMark x1="68290" y1="48969" x2="68290" y2="48969"/>
                        <a14:backgroundMark x1="68646" y1="48969" x2="68646" y2="48969"/>
                        <a14:backgroundMark x1="68884" y1="51546" x2="68884" y2="51546"/>
                        <a14:backgroundMark x1="68646" y1="51546" x2="68646" y2="51546"/>
                        <a14:backgroundMark x1="7007" y1="53608" x2="7245" y2="56701"/>
                        <a14:backgroundMark x1="5463" y1="70103" x2="5819" y2="72165"/>
                        <a14:backgroundMark x1="5938" y1="67010" x2="5463" y2="72680"/>
                        <a14:backgroundMark x1="5463" y1="71649" x2="5344" y2="74742"/>
                        <a14:backgroundMark x1="6176" y1="67010" x2="6176" y2="67010"/>
                        <a14:backgroundMark x1="5938" y1="68557" x2="5938" y2="68557"/>
                        <a14:backgroundMark x1="5107" y1="74742" x2="5107" y2="74742"/>
                        <a14:backgroundMark x1="5226" y1="75258" x2="5226" y2="75258"/>
                        <a14:backgroundMark x1="7007" y1="58247" x2="7007" y2="58247"/>
                        <a14:backgroundMark x1="7007" y1="59278" x2="7007" y2="59278"/>
                        <a14:backgroundMark x1="7007" y1="60309" x2="7007" y2="60309"/>
                        <a14:backgroundMark x1="7245" y1="57732" x2="7245" y2="57732"/>
                      </a14:backgroundRemoval>
                    </a14:imgEffect>
                  </a14:imgLayer>
                </a14:imgProps>
              </a:ext>
              <a:ext uri="{28A0092B-C50C-407E-A947-70E740481C1C}">
                <a14:useLocalDpi xmlns:a14="http://schemas.microsoft.com/office/drawing/2010/main" val="0"/>
              </a:ext>
            </a:extLst>
          </a:blip>
          <a:stretch>
            <a:fillRect/>
          </a:stretch>
        </p:blipFill>
        <p:spPr>
          <a:xfrm>
            <a:off x="9423342" y="6220091"/>
            <a:ext cx="2768658" cy="637909"/>
          </a:xfrm>
          <a:prstGeom prst="rect">
            <a:avLst/>
          </a:prstGeom>
        </p:spPr>
      </p:pic>
    </p:spTree>
    <p:extLst>
      <p:ext uri="{BB962C8B-B14F-4D97-AF65-F5344CB8AC3E}">
        <p14:creationId xmlns:p14="http://schemas.microsoft.com/office/powerpoint/2010/main" val="223733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9" r:id="rId7"/>
    <p:sldLayoutId id="2147483656" r:id="rId8"/>
    <p:sldLayoutId id="2147483657" r:id="rId9"/>
    <p:sldLayoutId id="2147483658" r:id="rId10"/>
    <p:sldLayoutId id="2147483660" r:id="rId11"/>
  </p:sldLayoutIdLst>
  <p:hf sldNum="0" hdr="0" ftr="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shutterstock.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comstocksmag.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ustain.pata.org/u-s-travelers-like-sustainable-tourism-love-transparency-brand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9AS6KT7a5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counterview.org/2015/12/29/green-economy-un-institutions-fail-to-acknowledge-flawed-nature-of-dominant-economic-and-political-syste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www.movimento5stelle.it/parlamento/2017/01/milleproroghe-m5s-gentiloni-interrompe-crescita-delle-rinnovabili-e-dellefficienza-energetica.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9EFF03-C4C4-4E56-904E-411C5B4B9696}"/>
              </a:ext>
            </a:extLst>
          </p:cNvPr>
          <p:cNvSpPr>
            <a:spLocks noGrp="1"/>
          </p:cNvSpPr>
          <p:nvPr>
            <p:ph type="ctrTitle"/>
          </p:nvPr>
        </p:nvSpPr>
        <p:spPr>
          <a:xfrm>
            <a:off x="630161" y="2557485"/>
            <a:ext cx="9167449" cy="1883721"/>
          </a:xfrm>
        </p:spPr>
        <p:txBody>
          <a:bodyPr/>
          <a:lstStyle/>
          <a:p>
            <a:r>
              <a:rPr lang="et-EE" sz="4800" b="1" dirty="0">
                <a:effectLst>
                  <a:outerShdw blurRad="38100" dist="38100" dir="2700000" algn="tl">
                    <a:srgbClr val="000000">
                      <a:alpha val="43137"/>
                    </a:srgbClr>
                  </a:outerShdw>
                </a:effectLst>
              </a:rPr>
              <a:t>YENESIS</a:t>
            </a:r>
            <a:br>
              <a:rPr lang="en-GB" sz="4800" b="1" dirty="0">
                <a:effectLst>
                  <a:outerShdw blurRad="38100" dist="38100" dir="2700000" algn="tl">
                    <a:srgbClr val="000000">
                      <a:alpha val="43137"/>
                    </a:srgbClr>
                  </a:outerShdw>
                </a:effectLst>
              </a:rPr>
            </a:br>
            <a:r>
              <a:rPr lang="en-GB" sz="4800" b="1" dirty="0">
                <a:effectLst>
                  <a:outerShdw blurRad="38100" dist="38100" dir="2700000" algn="tl">
                    <a:srgbClr val="000000">
                      <a:alpha val="43137"/>
                    </a:srgbClr>
                  </a:outerShdw>
                </a:effectLst>
              </a:rPr>
              <a:t>ROHEMAJANDUSE MÕISTEST</a:t>
            </a:r>
            <a:br>
              <a:rPr lang="et-EE" dirty="0"/>
            </a:br>
            <a:endParaRPr lang="en-US" dirty="0"/>
          </a:p>
        </p:txBody>
      </p:sp>
      <p:sp>
        <p:nvSpPr>
          <p:cNvPr id="2" name="Date Placeholder 1">
            <a:extLst>
              <a:ext uri="{FF2B5EF4-FFF2-40B4-BE49-F238E27FC236}">
                <a16:creationId xmlns:a16="http://schemas.microsoft.com/office/drawing/2014/main" id="{3DDF7266-7A4C-4738-AEE9-1F74C05D17DA}"/>
              </a:ext>
            </a:extLst>
          </p:cNvPr>
          <p:cNvSpPr>
            <a:spLocks noGrp="1"/>
          </p:cNvSpPr>
          <p:nvPr>
            <p:ph type="dt" sz="half" idx="10"/>
          </p:nvPr>
        </p:nvSpPr>
        <p:spPr>
          <a:xfrm>
            <a:off x="9737083" y="3499345"/>
            <a:ext cx="1992397" cy="3041289"/>
          </a:xfrm>
        </p:spPr>
        <p:txBody>
          <a:bodyPr/>
          <a:lstStyle/>
          <a:p>
            <a:r>
              <a:rPr lang="en-US" b="1" dirty="0">
                <a:effectLst>
                  <a:outerShdw blurRad="38100" dist="38100" dir="2700000" algn="tl">
                    <a:srgbClr val="000000">
                      <a:alpha val="43137"/>
                    </a:srgbClr>
                  </a:outerShdw>
                </a:effectLst>
              </a:rPr>
              <a:t>YENESIS benefits from a € 2.3 M grant from Iceland, Liechtenstein and Norway through the EEA and Norway Grants. The project aims at creating employment opportunities for NEETs in islands</a:t>
            </a:r>
            <a:endParaRPr lang="en-GB" sz="400"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41FE6B0-2D4B-459D-9A9A-52E78DCA791C}"/>
              </a:ext>
            </a:extLst>
          </p:cNvPr>
          <p:cNvSpPr>
            <a:spLocks noGrp="1"/>
          </p:cNvSpPr>
          <p:nvPr>
            <p:ph type="body" sz="quarter" idx="13"/>
          </p:nvPr>
        </p:nvSpPr>
        <p:spPr>
          <a:xfrm>
            <a:off x="462520" y="6147782"/>
            <a:ext cx="2890280" cy="424732"/>
          </a:xfrm>
        </p:spPr>
        <p:txBody>
          <a:bodyPr/>
          <a:lstStyle/>
          <a:p>
            <a:r>
              <a:rPr lang="et-EE" dirty="0"/>
              <a:t>Karina Suik</a:t>
            </a:r>
          </a:p>
        </p:txBody>
      </p:sp>
      <p:sp>
        <p:nvSpPr>
          <p:cNvPr id="7" name="Text Placeholder 6">
            <a:extLst>
              <a:ext uri="{FF2B5EF4-FFF2-40B4-BE49-F238E27FC236}">
                <a16:creationId xmlns:a16="http://schemas.microsoft.com/office/drawing/2014/main" id="{170085C6-8E59-46C3-960E-2DB481F25A18}"/>
              </a:ext>
            </a:extLst>
          </p:cNvPr>
          <p:cNvSpPr>
            <a:spLocks noGrp="1"/>
          </p:cNvSpPr>
          <p:nvPr>
            <p:ph type="body" sz="quarter" idx="15"/>
          </p:nvPr>
        </p:nvSpPr>
        <p:spPr>
          <a:xfrm>
            <a:off x="5213885" y="5376053"/>
            <a:ext cx="3384003" cy="885371"/>
          </a:xfrm>
        </p:spPr>
        <p:txBody>
          <a:bodyPr/>
          <a:lstStyle/>
          <a:p>
            <a:r>
              <a:rPr lang="et-EE" b="1" dirty="0"/>
              <a:t>SEI Tallinn</a:t>
            </a:r>
            <a:endParaRPr lang="en-GB" b="1" dirty="0"/>
          </a:p>
          <a:p>
            <a:r>
              <a:rPr lang="en-GB" b="1" dirty="0"/>
              <a:t>04.10.2019</a:t>
            </a:r>
            <a:endParaRPr lang="et-EE" b="1" dirty="0"/>
          </a:p>
        </p:txBody>
      </p:sp>
    </p:spTree>
    <p:extLst>
      <p:ext uri="{BB962C8B-B14F-4D97-AF65-F5344CB8AC3E}">
        <p14:creationId xmlns:p14="http://schemas.microsoft.com/office/powerpoint/2010/main" val="110590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7046-02FB-4C83-B992-48BCF57927F4}"/>
              </a:ext>
            </a:extLst>
          </p:cNvPr>
          <p:cNvSpPr>
            <a:spLocks noGrp="1"/>
          </p:cNvSpPr>
          <p:nvPr>
            <p:ph type="title"/>
          </p:nvPr>
        </p:nvSpPr>
        <p:spPr>
          <a:xfrm>
            <a:off x="838199" y="826264"/>
            <a:ext cx="10515600" cy="728351"/>
          </a:xfrm>
        </p:spPr>
        <p:txBody>
          <a:bodyPr>
            <a:normAutofit/>
          </a:bodyPr>
          <a:lstStyle/>
          <a:p>
            <a:r>
              <a:rPr lang="et-EE" sz="4500" dirty="0"/>
              <a:t>Roheli</a:t>
            </a:r>
            <a:r>
              <a:rPr lang="en-GB" sz="4500" dirty="0" err="1"/>
              <a:t>sed</a:t>
            </a:r>
            <a:r>
              <a:rPr lang="et-EE" sz="4500" dirty="0"/>
              <a:t> töökoh</a:t>
            </a:r>
            <a:r>
              <a:rPr lang="en-GB" sz="4500" dirty="0"/>
              <a:t>ad </a:t>
            </a:r>
            <a:r>
              <a:rPr lang="en-GB" sz="4500" dirty="0" err="1"/>
              <a:t>ehk</a:t>
            </a:r>
            <a:r>
              <a:rPr lang="en-GB" sz="4500" dirty="0"/>
              <a:t> </a:t>
            </a:r>
            <a:r>
              <a:rPr lang="en-GB" sz="4500" dirty="0" err="1"/>
              <a:t>rohetöökohad</a:t>
            </a:r>
            <a:endParaRPr lang="et-EE" sz="4500" dirty="0"/>
          </a:p>
        </p:txBody>
      </p:sp>
      <p:sp>
        <p:nvSpPr>
          <p:cNvPr id="3" name="Text Placeholder 2">
            <a:extLst>
              <a:ext uri="{FF2B5EF4-FFF2-40B4-BE49-F238E27FC236}">
                <a16:creationId xmlns:a16="http://schemas.microsoft.com/office/drawing/2014/main" id="{7E4DBA94-A6A4-4CA3-B455-78FF8E4C464B}"/>
              </a:ext>
            </a:extLst>
          </p:cNvPr>
          <p:cNvSpPr>
            <a:spLocks noGrp="1"/>
          </p:cNvSpPr>
          <p:nvPr>
            <p:ph type="body" idx="1"/>
          </p:nvPr>
        </p:nvSpPr>
        <p:spPr>
          <a:xfrm>
            <a:off x="838199" y="1477497"/>
            <a:ext cx="10515600" cy="3063240"/>
          </a:xfrm>
        </p:spPr>
        <p:txBody>
          <a:bodyPr>
            <a:noAutofit/>
          </a:bodyPr>
          <a:lstStyle/>
          <a:p>
            <a:pPr algn="just"/>
            <a:r>
              <a:rPr lang="en-GB" sz="1600" dirty="0" err="1">
                <a:solidFill>
                  <a:schemeClr val="tx1"/>
                </a:solidFill>
              </a:rPr>
              <a:t>Rohetöökoha</a:t>
            </a:r>
            <a:r>
              <a:rPr lang="en-GB" sz="1600" dirty="0">
                <a:solidFill>
                  <a:schemeClr val="tx1"/>
                </a:solidFill>
              </a:rPr>
              <a:t> </a:t>
            </a:r>
            <a:r>
              <a:rPr lang="en-GB" sz="1600" dirty="0" err="1">
                <a:solidFill>
                  <a:schemeClr val="tx1"/>
                </a:solidFill>
              </a:rPr>
              <a:t>mõiste</a:t>
            </a:r>
            <a:r>
              <a:rPr lang="en-GB" sz="1600" dirty="0">
                <a:solidFill>
                  <a:schemeClr val="tx1"/>
                </a:solidFill>
              </a:rPr>
              <a:t> on </a:t>
            </a:r>
            <a:r>
              <a:rPr lang="en-GB" sz="1600" dirty="0" err="1">
                <a:solidFill>
                  <a:schemeClr val="tx1"/>
                </a:solidFill>
              </a:rPr>
              <a:t>seotud</a:t>
            </a:r>
            <a:r>
              <a:rPr lang="en-GB" sz="1600" dirty="0">
                <a:solidFill>
                  <a:schemeClr val="tx1"/>
                </a:solidFill>
              </a:rPr>
              <a:t> </a:t>
            </a:r>
            <a:r>
              <a:rPr lang="en-GB" sz="1600" dirty="0" err="1">
                <a:solidFill>
                  <a:schemeClr val="tx1"/>
                </a:solidFill>
              </a:rPr>
              <a:t>rohemajanduse</a:t>
            </a:r>
            <a:r>
              <a:rPr lang="en-GB" sz="1600" dirty="0">
                <a:solidFill>
                  <a:schemeClr val="tx1"/>
                </a:solidFill>
              </a:rPr>
              <a:t> </a:t>
            </a:r>
            <a:r>
              <a:rPr lang="en-GB" sz="1600" dirty="0" err="1">
                <a:solidFill>
                  <a:schemeClr val="tx1"/>
                </a:solidFill>
              </a:rPr>
              <a:t>mõistega</a:t>
            </a:r>
            <a:r>
              <a:rPr lang="en-GB" sz="1600" dirty="0">
                <a:solidFill>
                  <a:schemeClr val="tx1"/>
                </a:solidFill>
              </a:rPr>
              <a:t>. </a:t>
            </a:r>
            <a:r>
              <a:rPr lang="en-GB" sz="1600" dirty="0" err="1">
                <a:solidFill>
                  <a:schemeClr val="tx1"/>
                </a:solidFill>
              </a:rPr>
              <a:t>Rohetöökohti</a:t>
            </a:r>
            <a:r>
              <a:rPr lang="en-GB" sz="1600" dirty="0">
                <a:solidFill>
                  <a:schemeClr val="tx1"/>
                </a:solidFill>
              </a:rPr>
              <a:t> </a:t>
            </a:r>
            <a:r>
              <a:rPr lang="en-GB" sz="1600" dirty="0" err="1">
                <a:solidFill>
                  <a:schemeClr val="tx1"/>
                </a:solidFill>
              </a:rPr>
              <a:t>saab</a:t>
            </a:r>
            <a:r>
              <a:rPr lang="en-GB" sz="1600" dirty="0">
                <a:solidFill>
                  <a:schemeClr val="tx1"/>
                </a:solidFill>
              </a:rPr>
              <a:t> </a:t>
            </a:r>
            <a:r>
              <a:rPr lang="en-GB" sz="1600" dirty="0" err="1">
                <a:solidFill>
                  <a:schemeClr val="tx1"/>
                </a:solidFill>
              </a:rPr>
              <a:t>defineerida</a:t>
            </a:r>
            <a:r>
              <a:rPr lang="en-GB" sz="1600" dirty="0">
                <a:solidFill>
                  <a:schemeClr val="tx1"/>
                </a:solidFill>
              </a:rPr>
              <a:t> kas </a:t>
            </a:r>
            <a:r>
              <a:rPr lang="en-GB" sz="1600" dirty="0" err="1">
                <a:solidFill>
                  <a:schemeClr val="tx1"/>
                </a:solidFill>
              </a:rPr>
              <a:t>väljundi</a:t>
            </a:r>
            <a:r>
              <a:rPr lang="en-GB" sz="1600" dirty="0">
                <a:solidFill>
                  <a:schemeClr val="tx1"/>
                </a:solidFill>
              </a:rPr>
              <a:t>- </a:t>
            </a:r>
            <a:r>
              <a:rPr lang="en-GB" sz="1600" dirty="0" err="1">
                <a:solidFill>
                  <a:schemeClr val="tx1"/>
                </a:solidFill>
              </a:rPr>
              <a:t>või</a:t>
            </a:r>
            <a:r>
              <a:rPr lang="en-GB" sz="1600" dirty="0">
                <a:solidFill>
                  <a:schemeClr val="tx1"/>
                </a:solidFill>
              </a:rPr>
              <a:t> </a:t>
            </a:r>
            <a:r>
              <a:rPr lang="en-GB" sz="1600" dirty="0" err="1">
                <a:solidFill>
                  <a:schemeClr val="tx1"/>
                </a:solidFill>
              </a:rPr>
              <a:t>protsessipõhiselt</a:t>
            </a:r>
            <a:r>
              <a:rPr lang="en-GB" sz="1600" dirty="0">
                <a:solidFill>
                  <a:schemeClr val="tx1"/>
                </a:solidFill>
              </a:rPr>
              <a:t> (</a:t>
            </a:r>
            <a:r>
              <a:rPr lang="en-GB" sz="1600" dirty="0" err="1">
                <a:solidFill>
                  <a:schemeClr val="tx1"/>
                </a:solidFill>
              </a:rPr>
              <a:t>erinevad</a:t>
            </a:r>
            <a:r>
              <a:rPr lang="en-GB" sz="1600" dirty="0">
                <a:solidFill>
                  <a:schemeClr val="tx1"/>
                </a:solidFill>
              </a:rPr>
              <a:t> </a:t>
            </a:r>
            <a:r>
              <a:rPr lang="en-GB" sz="1600" dirty="0" err="1">
                <a:solidFill>
                  <a:schemeClr val="tx1"/>
                </a:solidFill>
              </a:rPr>
              <a:t>riigid</a:t>
            </a:r>
            <a:r>
              <a:rPr lang="en-GB" sz="1600" dirty="0">
                <a:solidFill>
                  <a:schemeClr val="tx1"/>
                </a:solidFill>
              </a:rPr>
              <a:t> </a:t>
            </a:r>
            <a:r>
              <a:rPr lang="en-GB" sz="1600" dirty="0" err="1">
                <a:solidFill>
                  <a:schemeClr val="tx1"/>
                </a:solidFill>
              </a:rPr>
              <a:t>defineerivad</a:t>
            </a:r>
            <a:r>
              <a:rPr lang="en-GB" sz="1600" dirty="0">
                <a:solidFill>
                  <a:schemeClr val="tx1"/>
                </a:solidFill>
              </a:rPr>
              <a:t> </a:t>
            </a:r>
            <a:r>
              <a:rPr lang="en-GB" sz="1600" dirty="0" err="1">
                <a:solidFill>
                  <a:schemeClr val="tx1"/>
                </a:solidFill>
              </a:rPr>
              <a:t>erinevalt</a:t>
            </a:r>
            <a:r>
              <a:rPr lang="en-GB" sz="1600" dirty="0">
                <a:solidFill>
                  <a:schemeClr val="tx1"/>
                </a:solidFill>
              </a:rPr>
              <a:t>, </a:t>
            </a:r>
            <a:r>
              <a:rPr lang="en-GB" sz="1600" dirty="0" err="1">
                <a:solidFill>
                  <a:schemeClr val="tx1"/>
                </a:solidFill>
              </a:rPr>
              <a:t>puudub</a:t>
            </a:r>
            <a:r>
              <a:rPr lang="en-GB" sz="1600" dirty="0">
                <a:solidFill>
                  <a:schemeClr val="tx1"/>
                </a:solidFill>
              </a:rPr>
              <a:t> </a:t>
            </a:r>
            <a:r>
              <a:rPr lang="en-GB" sz="1600" dirty="0" err="1">
                <a:solidFill>
                  <a:schemeClr val="tx1"/>
                </a:solidFill>
              </a:rPr>
              <a:t>ühtne</a:t>
            </a:r>
            <a:r>
              <a:rPr lang="en-GB" sz="1600" dirty="0">
                <a:solidFill>
                  <a:schemeClr val="tx1"/>
                </a:solidFill>
              </a:rPr>
              <a:t> </a:t>
            </a:r>
            <a:r>
              <a:rPr lang="en-GB" sz="1600" dirty="0" err="1">
                <a:solidFill>
                  <a:schemeClr val="tx1"/>
                </a:solidFill>
              </a:rPr>
              <a:t>kokkulepe</a:t>
            </a:r>
            <a:r>
              <a:rPr lang="en-GB" sz="1600" dirty="0">
                <a:solidFill>
                  <a:schemeClr val="tx1"/>
                </a:solidFill>
              </a:rPr>
              <a:t>).  </a:t>
            </a:r>
            <a:r>
              <a:rPr lang="en-GB" sz="1600" dirty="0" err="1">
                <a:solidFill>
                  <a:schemeClr val="tx1"/>
                </a:solidFill>
              </a:rPr>
              <a:t>Eestis</a:t>
            </a:r>
            <a:r>
              <a:rPr lang="en-GB" sz="1600" dirty="0">
                <a:solidFill>
                  <a:schemeClr val="tx1"/>
                </a:solidFill>
              </a:rPr>
              <a:t> </a:t>
            </a:r>
            <a:r>
              <a:rPr lang="en-GB" sz="1600" dirty="0" err="1">
                <a:solidFill>
                  <a:schemeClr val="tx1"/>
                </a:solidFill>
              </a:rPr>
              <a:t>defineeritud</a:t>
            </a:r>
            <a:r>
              <a:rPr lang="en-GB" sz="1600" dirty="0">
                <a:solidFill>
                  <a:schemeClr val="tx1"/>
                </a:solidFill>
              </a:rPr>
              <a:t> </a:t>
            </a:r>
            <a:r>
              <a:rPr lang="en-GB" sz="1600" dirty="0" err="1">
                <a:solidFill>
                  <a:schemeClr val="tx1"/>
                </a:solidFill>
              </a:rPr>
              <a:t>kui</a:t>
            </a:r>
            <a:r>
              <a:rPr lang="en-GB" sz="1600" dirty="0">
                <a:solidFill>
                  <a:schemeClr val="tx1"/>
                </a:solidFill>
              </a:rPr>
              <a:t>: </a:t>
            </a:r>
            <a:r>
              <a:rPr lang="en-GB" sz="1600" b="1" dirty="0" err="1">
                <a:solidFill>
                  <a:schemeClr val="tx1"/>
                </a:solidFill>
              </a:rPr>
              <a:t>Töökohad</a:t>
            </a:r>
            <a:r>
              <a:rPr lang="en-GB" sz="1600" b="1" dirty="0">
                <a:solidFill>
                  <a:schemeClr val="tx1"/>
                </a:solidFill>
              </a:rPr>
              <a:t>, mis </a:t>
            </a:r>
            <a:r>
              <a:rPr lang="en-GB" sz="1600" b="1" dirty="0" err="1">
                <a:solidFill>
                  <a:schemeClr val="tx1"/>
                </a:solidFill>
              </a:rPr>
              <a:t>aitavad</a:t>
            </a:r>
            <a:r>
              <a:rPr lang="en-GB" sz="1600" b="1" dirty="0">
                <a:solidFill>
                  <a:schemeClr val="tx1"/>
                </a:solidFill>
              </a:rPr>
              <a:t> </a:t>
            </a:r>
            <a:r>
              <a:rPr lang="en-GB" sz="1600" b="1" dirty="0" err="1">
                <a:solidFill>
                  <a:schemeClr val="tx1"/>
                </a:solidFill>
              </a:rPr>
              <a:t>kaasa</a:t>
            </a:r>
            <a:r>
              <a:rPr lang="en-GB" sz="1600" b="1" dirty="0">
                <a:solidFill>
                  <a:schemeClr val="tx1"/>
                </a:solidFill>
              </a:rPr>
              <a:t> </a:t>
            </a:r>
            <a:r>
              <a:rPr lang="en-GB" sz="1600" b="1" dirty="0" err="1">
                <a:solidFill>
                  <a:schemeClr val="tx1"/>
                </a:solidFill>
              </a:rPr>
              <a:t>energia</a:t>
            </a:r>
            <a:r>
              <a:rPr lang="en-GB" sz="1600" b="1" dirty="0">
                <a:solidFill>
                  <a:schemeClr val="tx1"/>
                </a:solidFill>
              </a:rPr>
              <a:t> </a:t>
            </a:r>
            <a:r>
              <a:rPr lang="en-GB" sz="1600" b="1" dirty="0" err="1">
                <a:solidFill>
                  <a:schemeClr val="tx1"/>
                </a:solidFill>
              </a:rPr>
              <a:t>kokkuhoiule</a:t>
            </a:r>
            <a:r>
              <a:rPr lang="en-GB" sz="1600" b="1" dirty="0">
                <a:solidFill>
                  <a:schemeClr val="tx1"/>
                </a:solidFill>
              </a:rPr>
              <a:t>, </a:t>
            </a:r>
            <a:r>
              <a:rPr lang="en-GB" sz="1600" b="1" dirty="0" err="1">
                <a:solidFill>
                  <a:schemeClr val="tx1"/>
                </a:solidFill>
              </a:rPr>
              <a:t>tarbimise</a:t>
            </a:r>
            <a:r>
              <a:rPr lang="en-GB" sz="1600" b="1" dirty="0">
                <a:solidFill>
                  <a:schemeClr val="tx1"/>
                </a:solidFill>
              </a:rPr>
              <a:t> </a:t>
            </a:r>
            <a:r>
              <a:rPr lang="en-GB" sz="1600" b="1" dirty="0" err="1">
                <a:solidFill>
                  <a:schemeClr val="tx1"/>
                </a:solidFill>
              </a:rPr>
              <a:t>ja</a:t>
            </a:r>
            <a:r>
              <a:rPr lang="en-GB" sz="1600" b="1" dirty="0">
                <a:solidFill>
                  <a:schemeClr val="tx1"/>
                </a:solidFill>
              </a:rPr>
              <a:t> </a:t>
            </a:r>
            <a:r>
              <a:rPr lang="en-GB" sz="1600" b="1" dirty="0" err="1">
                <a:solidFill>
                  <a:schemeClr val="tx1"/>
                </a:solidFill>
              </a:rPr>
              <a:t>kasvuhoonegaaside</a:t>
            </a:r>
            <a:r>
              <a:rPr lang="en-GB" sz="1600" b="1" dirty="0">
                <a:solidFill>
                  <a:schemeClr val="tx1"/>
                </a:solidFill>
              </a:rPr>
              <a:t> </a:t>
            </a:r>
            <a:r>
              <a:rPr lang="en-GB" sz="1600" b="1" dirty="0" err="1">
                <a:solidFill>
                  <a:schemeClr val="tx1"/>
                </a:solidFill>
              </a:rPr>
              <a:t>heite</a:t>
            </a:r>
            <a:r>
              <a:rPr lang="en-GB" sz="1600" b="1" dirty="0">
                <a:solidFill>
                  <a:schemeClr val="tx1"/>
                </a:solidFill>
              </a:rPr>
              <a:t> </a:t>
            </a:r>
            <a:r>
              <a:rPr lang="en-GB" sz="1600" b="1" dirty="0" err="1">
                <a:solidFill>
                  <a:schemeClr val="tx1"/>
                </a:solidFill>
              </a:rPr>
              <a:t>piiramisele</a:t>
            </a:r>
            <a:r>
              <a:rPr lang="en-GB" sz="1600" b="1" dirty="0">
                <a:solidFill>
                  <a:schemeClr val="tx1"/>
                </a:solidFill>
              </a:rPr>
              <a:t>, </a:t>
            </a:r>
            <a:r>
              <a:rPr lang="en-GB" sz="1600" b="1" dirty="0" err="1">
                <a:solidFill>
                  <a:schemeClr val="tx1"/>
                </a:solidFill>
              </a:rPr>
              <a:t>keskkonna</a:t>
            </a:r>
            <a:r>
              <a:rPr lang="en-GB" sz="1600" b="1" dirty="0">
                <a:solidFill>
                  <a:schemeClr val="tx1"/>
                </a:solidFill>
              </a:rPr>
              <a:t> </a:t>
            </a:r>
            <a:r>
              <a:rPr lang="en-GB" sz="1600" b="1" dirty="0" err="1">
                <a:solidFill>
                  <a:schemeClr val="tx1"/>
                </a:solidFill>
              </a:rPr>
              <a:t>reostamise</a:t>
            </a:r>
            <a:r>
              <a:rPr lang="en-GB" sz="1600" b="1" dirty="0">
                <a:solidFill>
                  <a:schemeClr val="tx1"/>
                </a:solidFill>
              </a:rPr>
              <a:t> </a:t>
            </a:r>
            <a:r>
              <a:rPr lang="en-GB" sz="1600" b="1" dirty="0" err="1">
                <a:solidFill>
                  <a:schemeClr val="tx1"/>
                </a:solidFill>
              </a:rPr>
              <a:t>ja</a:t>
            </a:r>
            <a:r>
              <a:rPr lang="en-GB" sz="1600" b="1" dirty="0">
                <a:solidFill>
                  <a:schemeClr val="tx1"/>
                </a:solidFill>
              </a:rPr>
              <a:t> </a:t>
            </a:r>
            <a:r>
              <a:rPr lang="en-GB" sz="1600" b="1" dirty="0" err="1">
                <a:solidFill>
                  <a:schemeClr val="tx1"/>
                </a:solidFill>
              </a:rPr>
              <a:t>loodusvarade</a:t>
            </a:r>
            <a:r>
              <a:rPr lang="en-GB" sz="1600" b="1" dirty="0">
                <a:solidFill>
                  <a:schemeClr val="tx1"/>
                </a:solidFill>
              </a:rPr>
              <a:t> </a:t>
            </a:r>
            <a:r>
              <a:rPr lang="en-GB" sz="1600" b="1" dirty="0" err="1">
                <a:solidFill>
                  <a:schemeClr val="tx1"/>
                </a:solidFill>
              </a:rPr>
              <a:t>raiskamise</a:t>
            </a:r>
            <a:r>
              <a:rPr lang="en-GB" sz="1600" b="1" dirty="0">
                <a:solidFill>
                  <a:schemeClr val="tx1"/>
                </a:solidFill>
              </a:rPr>
              <a:t> </a:t>
            </a:r>
            <a:r>
              <a:rPr lang="en-GB" sz="1600" b="1" dirty="0" err="1">
                <a:solidFill>
                  <a:schemeClr val="tx1"/>
                </a:solidFill>
              </a:rPr>
              <a:t>vähendamisele</a:t>
            </a:r>
            <a:r>
              <a:rPr lang="en-GB" sz="1600" b="1" dirty="0">
                <a:solidFill>
                  <a:schemeClr val="tx1"/>
                </a:solidFill>
              </a:rPr>
              <a:t>, </a:t>
            </a:r>
            <a:r>
              <a:rPr lang="en-GB" sz="1600" b="1" dirty="0" err="1">
                <a:solidFill>
                  <a:schemeClr val="tx1"/>
                </a:solidFill>
              </a:rPr>
              <a:t>ökosüsteemide</a:t>
            </a:r>
            <a:r>
              <a:rPr lang="en-GB" sz="1600" b="1" dirty="0">
                <a:solidFill>
                  <a:schemeClr val="tx1"/>
                </a:solidFill>
              </a:rPr>
              <a:t> </a:t>
            </a:r>
            <a:r>
              <a:rPr lang="en-GB" sz="1600" b="1" dirty="0" err="1">
                <a:solidFill>
                  <a:schemeClr val="tx1"/>
                </a:solidFill>
              </a:rPr>
              <a:t>ja</a:t>
            </a:r>
            <a:r>
              <a:rPr lang="en-GB" sz="1600" b="1" dirty="0">
                <a:solidFill>
                  <a:schemeClr val="tx1"/>
                </a:solidFill>
              </a:rPr>
              <a:t> </a:t>
            </a:r>
            <a:r>
              <a:rPr lang="en-GB" sz="1600" b="1" dirty="0" err="1">
                <a:solidFill>
                  <a:schemeClr val="tx1"/>
                </a:solidFill>
              </a:rPr>
              <a:t>nende</a:t>
            </a:r>
            <a:r>
              <a:rPr lang="en-GB" sz="1600" b="1" dirty="0">
                <a:solidFill>
                  <a:schemeClr val="tx1"/>
                </a:solidFill>
              </a:rPr>
              <a:t> </a:t>
            </a:r>
            <a:r>
              <a:rPr lang="en-GB" sz="1600" b="1" dirty="0" err="1">
                <a:solidFill>
                  <a:schemeClr val="tx1"/>
                </a:solidFill>
              </a:rPr>
              <a:t>mitmekesisuse</a:t>
            </a:r>
            <a:r>
              <a:rPr lang="en-GB" sz="1600" b="1" dirty="0">
                <a:solidFill>
                  <a:schemeClr val="tx1"/>
                </a:solidFill>
              </a:rPr>
              <a:t> </a:t>
            </a:r>
            <a:r>
              <a:rPr lang="en-GB" sz="1600" b="1" dirty="0" err="1">
                <a:solidFill>
                  <a:schemeClr val="tx1"/>
                </a:solidFill>
              </a:rPr>
              <a:t>kaitsele</a:t>
            </a:r>
            <a:r>
              <a:rPr lang="en-GB" sz="1600" b="1" dirty="0">
                <a:solidFill>
                  <a:schemeClr val="tx1"/>
                </a:solidFill>
              </a:rPr>
              <a:t>, </a:t>
            </a:r>
            <a:r>
              <a:rPr lang="en-GB" sz="1600" b="1" dirty="0" err="1">
                <a:solidFill>
                  <a:schemeClr val="tx1"/>
                </a:solidFill>
              </a:rPr>
              <a:t>parandades</a:t>
            </a:r>
            <a:r>
              <a:rPr lang="en-GB" sz="1600" b="1" dirty="0">
                <a:solidFill>
                  <a:schemeClr val="tx1"/>
                </a:solidFill>
              </a:rPr>
              <a:t> </a:t>
            </a:r>
            <a:r>
              <a:rPr lang="en-GB" sz="1600" b="1" dirty="0" err="1">
                <a:solidFill>
                  <a:schemeClr val="tx1"/>
                </a:solidFill>
              </a:rPr>
              <a:t>samal</a:t>
            </a:r>
            <a:r>
              <a:rPr lang="en-GB" sz="1600" b="1" dirty="0">
                <a:solidFill>
                  <a:schemeClr val="tx1"/>
                </a:solidFill>
              </a:rPr>
              <a:t> </a:t>
            </a:r>
            <a:r>
              <a:rPr lang="en-GB" sz="1600" b="1" dirty="0" err="1">
                <a:solidFill>
                  <a:schemeClr val="tx1"/>
                </a:solidFill>
              </a:rPr>
              <a:t>ajal</a:t>
            </a:r>
            <a:r>
              <a:rPr lang="en-GB" sz="1600" b="1" dirty="0">
                <a:solidFill>
                  <a:schemeClr val="tx1"/>
                </a:solidFill>
              </a:rPr>
              <a:t> </a:t>
            </a:r>
            <a:r>
              <a:rPr lang="en-GB" sz="1600" b="1" dirty="0" err="1">
                <a:solidFill>
                  <a:schemeClr val="tx1"/>
                </a:solidFill>
              </a:rPr>
              <a:t>inimeste</a:t>
            </a:r>
            <a:r>
              <a:rPr lang="en-GB" sz="1600" b="1" dirty="0">
                <a:solidFill>
                  <a:schemeClr val="tx1"/>
                </a:solidFill>
              </a:rPr>
              <a:t> </a:t>
            </a:r>
            <a:r>
              <a:rPr lang="en-GB" sz="1600" b="1" dirty="0" err="1">
                <a:solidFill>
                  <a:schemeClr val="tx1"/>
                </a:solidFill>
              </a:rPr>
              <a:t>heaolu</a:t>
            </a:r>
            <a:r>
              <a:rPr lang="en-GB" sz="1600" b="1" dirty="0">
                <a:solidFill>
                  <a:schemeClr val="tx1"/>
                </a:solidFill>
              </a:rPr>
              <a:t> </a:t>
            </a:r>
            <a:r>
              <a:rPr lang="en-GB" sz="1600" b="1" dirty="0" err="1">
                <a:solidFill>
                  <a:schemeClr val="tx1"/>
                </a:solidFill>
              </a:rPr>
              <a:t>ja</a:t>
            </a:r>
            <a:r>
              <a:rPr lang="en-GB" sz="1600" b="1" dirty="0">
                <a:solidFill>
                  <a:schemeClr val="tx1"/>
                </a:solidFill>
              </a:rPr>
              <a:t> </a:t>
            </a:r>
            <a:r>
              <a:rPr lang="en-GB" sz="1600" b="1" dirty="0" err="1">
                <a:solidFill>
                  <a:schemeClr val="tx1"/>
                </a:solidFill>
              </a:rPr>
              <a:t>sotsiaalset</a:t>
            </a:r>
            <a:r>
              <a:rPr lang="en-GB" sz="1600" b="1" dirty="0">
                <a:solidFill>
                  <a:schemeClr val="tx1"/>
                </a:solidFill>
              </a:rPr>
              <a:t> </a:t>
            </a:r>
            <a:r>
              <a:rPr lang="en-GB" sz="1600" b="1" dirty="0" err="1">
                <a:solidFill>
                  <a:schemeClr val="tx1"/>
                </a:solidFill>
              </a:rPr>
              <a:t>võrdsust</a:t>
            </a:r>
            <a:r>
              <a:rPr lang="en-GB" sz="1600" b="1" dirty="0">
                <a:solidFill>
                  <a:schemeClr val="tx1"/>
                </a:solidFill>
              </a:rPr>
              <a:t>. </a:t>
            </a:r>
            <a:r>
              <a:rPr lang="en-GB" sz="1600" b="1" dirty="0" err="1">
                <a:solidFill>
                  <a:schemeClr val="tx1"/>
                </a:solidFill>
              </a:rPr>
              <a:t>Rohetöökohad</a:t>
            </a:r>
            <a:r>
              <a:rPr lang="en-GB" sz="1600" b="1" dirty="0">
                <a:solidFill>
                  <a:schemeClr val="tx1"/>
                </a:solidFill>
              </a:rPr>
              <a:t> </a:t>
            </a:r>
            <a:r>
              <a:rPr lang="en-GB" sz="1600" b="1" dirty="0" err="1">
                <a:solidFill>
                  <a:schemeClr val="tx1"/>
                </a:solidFill>
              </a:rPr>
              <a:t>aitavad</a:t>
            </a:r>
            <a:r>
              <a:rPr lang="en-GB" sz="1600" b="1" dirty="0">
                <a:solidFill>
                  <a:schemeClr val="tx1"/>
                </a:solidFill>
              </a:rPr>
              <a:t> </a:t>
            </a:r>
            <a:r>
              <a:rPr lang="en-GB" sz="1600" b="1" dirty="0" err="1">
                <a:solidFill>
                  <a:schemeClr val="tx1"/>
                </a:solidFill>
              </a:rPr>
              <a:t>kaasa</a:t>
            </a:r>
            <a:r>
              <a:rPr lang="en-GB" sz="1600" b="1" dirty="0">
                <a:solidFill>
                  <a:schemeClr val="tx1"/>
                </a:solidFill>
              </a:rPr>
              <a:t> </a:t>
            </a:r>
            <a:r>
              <a:rPr lang="en-GB" sz="1600" b="1" dirty="0" err="1">
                <a:solidFill>
                  <a:schemeClr val="tx1"/>
                </a:solidFill>
              </a:rPr>
              <a:t>uute</a:t>
            </a:r>
            <a:r>
              <a:rPr lang="en-GB" sz="1600" b="1" dirty="0">
                <a:solidFill>
                  <a:schemeClr val="tx1"/>
                </a:solidFill>
              </a:rPr>
              <a:t> </a:t>
            </a:r>
            <a:r>
              <a:rPr lang="en-GB" sz="1600" b="1" dirty="0" err="1">
                <a:solidFill>
                  <a:schemeClr val="tx1"/>
                </a:solidFill>
              </a:rPr>
              <a:t>rohetööstusharude</a:t>
            </a:r>
            <a:r>
              <a:rPr lang="en-GB" sz="1600" b="1" dirty="0">
                <a:solidFill>
                  <a:schemeClr val="tx1"/>
                </a:solidFill>
              </a:rPr>
              <a:t> </a:t>
            </a:r>
            <a:r>
              <a:rPr lang="en-GB" sz="1600" b="1" dirty="0" err="1">
                <a:solidFill>
                  <a:schemeClr val="tx1"/>
                </a:solidFill>
              </a:rPr>
              <a:t>arengule</a:t>
            </a:r>
            <a:r>
              <a:rPr lang="en-GB" sz="1600" b="1" dirty="0">
                <a:solidFill>
                  <a:schemeClr val="tx1"/>
                </a:solidFill>
              </a:rPr>
              <a:t> </a:t>
            </a:r>
            <a:r>
              <a:rPr lang="en-GB" sz="1600" b="1" dirty="0" err="1">
                <a:solidFill>
                  <a:schemeClr val="tx1"/>
                </a:solidFill>
              </a:rPr>
              <a:t>ning</a:t>
            </a:r>
            <a:r>
              <a:rPr lang="en-GB" sz="1600" b="1" dirty="0">
                <a:solidFill>
                  <a:schemeClr val="tx1"/>
                </a:solidFill>
              </a:rPr>
              <a:t> </a:t>
            </a:r>
            <a:r>
              <a:rPr lang="en-GB" sz="1600" b="1" dirty="0" err="1">
                <a:solidFill>
                  <a:schemeClr val="tx1"/>
                </a:solidFill>
              </a:rPr>
              <a:t>keskkonnateadlikkuse</a:t>
            </a:r>
            <a:r>
              <a:rPr lang="en-GB" sz="1600" b="1" dirty="0">
                <a:solidFill>
                  <a:schemeClr val="tx1"/>
                </a:solidFill>
              </a:rPr>
              <a:t> </a:t>
            </a:r>
            <a:r>
              <a:rPr lang="en-GB" sz="1600" b="1" dirty="0" err="1">
                <a:solidFill>
                  <a:schemeClr val="tx1"/>
                </a:solidFill>
              </a:rPr>
              <a:t>tõusule</a:t>
            </a:r>
            <a:r>
              <a:rPr lang="en-GB" sz="1600" b="1" dirty="0">
                <a:solidFill>
                  <a:schemeClr val="tx1"/>
                </a:solidFill>
              </a:rPr>
              <a:t>. </a:t>
            </a:r>
            <a:r>
              <a:rPr lang="en-GB" sz="1600" dirty="0">
                <a:solidFill>
                  <a:schemeClr val="tx1"/>
                </a:solidFill>
              </a:rPr>
              <a:t>(</a:t>
            </a:r>
            <a:r>
              <a:rPr lang="en-GB" sz="1000" dirty="0" err="1">
                <a:solidFill>
                  <a:schemeClr val="tx1"/>
                </a:solidFill>
              </a:rPr>
              <a:t>Värnik</a:t>
            </a:r>
            <a:r>
              <a:rPr lang="en-GB" sz="1000" dirty="0">
                <a:solidFill>
                  <a:schemeClr val="tx1"/>
                </a:solidFill>
              </a:rPr>
              <a:t>, R., </a:t>
            </a:r>
            <a:r>
              <a:rPr lang="en-GB" sz="1000" dirty="0" err="1">
                <a:solidFill>
                  <a:schemeClr val="tx1"/>
                </a:solidFill>
              </a:rPr>
              <a:t>Jüssi</a:t>
            </a:r>
            <a:r>
              <a:rPr lang="en-GB" sz="1000" dirty="0">
                <a:solidFill>
                  <a:schemeClr val="tx1"/>
                </a:solidFill>
              </a:rPr>
              <a:t>, M., </a:t>
            </a:r>
            <a:r>
              <a:rPr lang="en-GB" sz="1000" dirty="0" err="1">
                <a:solidFill>
                  <a:schemeClr val="tx1"/>
                </a:solidFill>
              </a:rPr>
              <a:t>Kaimre</a:t>
            </a:r>
            <a:r>
              <a:rPr lang="en-GB" sz="1000" dirty="0">
                <a:solidFill>
                  <a:schemeClr val="tx1"/>
                </a:solidFill>
              </a:rPr>
              <a:t>, P., </a:t>
            </a:r>
            <a:r>
              <a:rPr lang="en-GB" sz="1000" dirty="0" err="1">
                <a:solidFill>
                  <a:schemeClr val="tx1"/>
                </a:solidFill>
              </a:rPr>
              <a:t>Kalle</a:t>
            </a:r>
            <a:r>
              <a:rPr lang="en-GB" sz="1000" dirty="0">
                <a:solidFill>
                  <a:schemeClr val="tx1"/>
                </a:solidFill>
              </a:rPr>
              <a:t>, K., </a:t>
            </a:r>
            <a:r>
              <a:rPr lang="en-GB" sz="1000" dirty="0" err="1">
                <a:solidFill>
                  <a:schemeClr val="tx1"/>
                </a:solidFill>
              </a:rPr>
              <a:t>Kriipsalu</a:t>
            </a:r>
            <a:r>
              <a:rPr lang="en-GB" sz="1000" dirty="0">
                <a:solidFill>
                  <a:schemeClr val="tx1"/>
                </a:solidFill>
              </a:rPr>
              <a:t>, M., </a:t>
            </a:r>
            <a:r>
              <a:rPr lang="en-GB" sz="1000" dirty="0" err="1">
                <a:solidFill>
                  <a:schemeClr val="tx1"/>
                </a:solidFill>
              </a:rPr>
              <a:t>Kuusemets</a:t>
            </a:r>
            <a:r>
              <a:rPr lang="en-GB" sz="1000" dirty="0">
                <a:solidFill>
                  <a:schemeClr val="tx1"/>
                </a:solidFill>
              </a:rPr>
              <a:t>, V., </a:t>
            </a:r>
            <a:r>
              <a:rPr lang="en-GB" sz="1000" dirty="0" err="1">
                <a:solidFill>
                  <a:schemeClr val="tx1"/>
                </a:solidFill>
              </a:rPr>
              <a:t>Nõmmann</a:t>
            </a:r>
            <a:r>
              <a:rPr lang="en-GB" sz="1000" dirty="0">
                <a:solidFill>
                  <a:schemeClr val="tx1"/>
                </a:solidFill>
              </a:rPr>
              <a:t>, T., </a:t>
            </a:r>
            <a:r>
              <a:rPr lang="en-GB" sz="1000" dirty="0" err="1">
                <a:solidFill>
                  <a:schemeClr val="tx1"/>
                </a:solidFill>
              </a:rPr>
              <a:t>Poltimäe</a:t>
            </a:r>
            <a:r>
              <a:rPr lang="en-GB" sz="1000" dirty="0">
                <a:solidFill>
                  <a:schemeClr val="tx1"/>
                </a:solidFill>
              </a:rPr>
              <a:t>, H. 2012. </a:t>
            </a:r>
            <a:r>
              <a:rPr lang="en-GB" sz="1000" dirty="0" err="1">
                <a:solidFill>
                  <a:schemeClr val="tx1"/>
                </a:solidFill>
              </a:rPr>
              <a:t>Rohetöökohtade</a:t>
            </a:r>
            <a:r>
              <a:rPr lang="en-GB" sz="1000" dirty="0">
                <a:solidFill>
                  <a:schemeClr val="tx1"/>
                </a:solidFill>
              </a:rPr>
              <a:t> </a:t>
            </a:r>
            <a:r>
              <a:rPr lang="en-GB" sz="1000" dirty="0" err="1">
                <a:solidFill>
                  <a:schemeClr val="tx1"/>
                </a:solidFill>
              </a:rPr>
              <a:t>potentsiaal</a:t>
            </a:r>
            <a:r>
              <a:rPr lang="en-GB" sz="1000" dirty="0">
                <a:solidFill>
                  <a:schemeClr val="tx1"/>
                </a:solidFill>
              </a:rPr>
              <a:t> </a:t>
            </a:r>
            <a:r>
              <a:rPr lang="en-GB" sz="1000" dirty="0" err="1">
                <a:solidFill>
                  <a:schemeClr val="tx1"/>
                </a:solidFill>
              </a:rPr>
              <a:t>Eestis</a:t>
            </a:r>
            <a:r>
              <a:rPr lang="en-GB" sz="1000" dirty="0">
                <a:solidFill>
                  <a:schemeClr val="tx1"/>
                </a:solidFill>
              </a:rPr>
              <a:t>. </a:t>
            </a:r>
            <a:r>
              <a:rPr lang="en-GB" sz="1000" dirty="0" err="1">
                <a:solidFill>
                  <a:schemeClr val="tx1"/>
                </a:solidFill>
              </a:rPr>
              <a:t>Säästva</a:t>
            </a:r>
            <a:r>
              <a:rPr lang="en-GB" sz="1000" dirty="0">
                <a:solidFill>
                  <a:schemeClr val="tx1"/>
                </a:solidFill>
              </a:rPr>
              <a:t> </a:t>
            </a:r>
            <a:r>
              <a:rPr lang="en-GB" sz="1000" dirty="0" err="1">
                <a:solidFill>
                  <a:schemeClr val="tx1"/>
                </a:solidFill>
              </a:rPr>
              <a:t>Arengu</a:t>
            </a:r>
            <a:r>
              <a:rPr lang="en-GB" sz="1000" dirty="0">
                <a:solidFill>
                  <a:schemeClr val="tx1"/>
                </a:solidFill>
              </a:rPr>
              <a:t> </a:t>
            </a:r>
            <a:r>
              <a:rPr lang="en-GB" sz="1000" dirty="0" err="1">
                <a:solidFill>
                  <a:schemeClr val="tx1"/>
                </a:solidFill>
              </a:rPr>
              <a:t>Komisjon</a:t>
            </a:r>
            <a:r>
              <a:rPr lang="en-GB" sz="1000" dirty="0">
                <a:solidFill>
                  <a:schemeClr val="tx1"/>
                </a:solidFill>
              </a:rPr>
              <a:t>, Tartu-Tallinn, 50 </a:t>
            </a:r>
            <a:r>
              <a:rPr lang="en-GB" sz="1000" dirty="0" err="1">
                <a:solidFill>
                  <a:schemeClr val="tx1"/>
                </a:solidFill>
              </a:rPr>
              <a:t>lk</a:t>
            </a:r>
            <a:r>
              <a:rPr lang="en-GB" sz="1000" dirty="0">
                <a:solidFill>
                  <a:schemeClr val="tx1"/>
                </a:solidFill>
              </a:rPr>
              <a:t>.</a:t>
            </a:r>
            <a:r>
              <a:rPr lang="en-GB" sz="1600" dirty="0">
                <a:solidFill>
                  <a:schemeClr val="tx1"/>
                </a:solidFill>
              </a:rPr>
              <a:t>)</a:t>
            </a:r>
          </a:p>
          <a:p>
            <a:pPr algn="just"/>
            <a:r>
              <a:rPr lang="en-GB" sz="1600" dirty="0" err="1">
                <a:solidFill>
                  <a:schemeClr val="tx1"/>
                </a:solidFill>
              </a:rPr>
              <a:t>Rohetöökohtade</a:t>
            </a:r>
            <a:r>
              <a:rPr lang="en-GB" sz="1600" dirty="0">
                <a:solidFill>
                  <a:schemeClr val="tx1"/>
                </a:solidFill>
              </a:rPr>
              <a:t> </a:t>
            </a:r>
            <a:r>
              <a:rPr lang="en-GB" sz="1600" dirty="0" err="1">
                <a:solidFill>
                  <a:schemeClr val="tx1"/>
                </a:solidFill>
              </a:rPr>
              <a:t>juures</a:t>
            </a:r>
            <a:r>
              <a:rPr lang="en-GB" sz="1600" dirty="0">
                <a:solidFill>
                  <a:schemeClr val="tx1"/>
                </a:solidFill>
              </a:rPr>
              <a:t> on </a:t>
            </a:r>
            <a:r>
              <a:rPr lang="en-GB" sz="1600" dirty="0" err="1">
                <a:solidFill>
                  <a:schemeClr val="tx1"/>
                </a:solidFill>
              </a:rPr>
              <a:t>oluline</a:t>
            </a:r>
            <a:r>
              <a:rPr lang="en-GB" sz="1600" dirty="0">
                <a:solidFill>
                  <a:schemeClr val="tx1"/>
                </a:solidFill>
              </a:rPr>
              <a:t> ka </a:t>
            </a:r>
            <a:r>
              <a:rPr lang="en-GB" sz="1600" dirty="0" err="1">
                <a:solidFill>
                  <a:schemeClr val="tx1"/>
                </a:solidFill>
              </a:rPr>
              <a:t>sotsiaalne</a:t>
            </a:r>
            <a:r>
              <a:rPr lang="en-GB" sz="1600" dirty="0">
                <a:solidFill>
                  <a:schemeClr val="tx1"/>
                </a:solidFill>
              </a:rPr>
              <a:t> </a:t>
            </a:r>
            <a:r>
              <a:rPr lang="en-GB" sz="1600" dirty="0" err="1">
                <a:solidFill>
                  <a:schemeClr val="tx1"/>
                </a:solidFill>
              </a:rPr>
              <a:t>aspekt</a:t>
            </a:r>
            <a:r>
              <a:rPr lang="en-GB" sz="1600" dirty="0">
                <a:solidFill>
                  <a:schemeClr val="tx1"/>
                </a:solidFill>
              </a:rPr>
              <a:t>: </a:t>
            </a:r>
            <a:r>
              <a:rPr lang="en-GB" sz="1600" dirty="0" err="1">
                <a:solidFill>
                  <a:schemeClr val="tx1"/>
                </a:solidFill>
              </a:rPr>
              <a:t>Töötajad</a:t>
            </a:r>
            <a:r>
              <a:rPr lang="en-GB" sz="1600" dirty="0">
                <a:solidFill>
                  <a:schemeClr val="tx1"/>
                </a:solidFill>
              </a:rPr>
              <a:t> </a:t>
            </a:r>
            <a:r>
              <a:rPr lang="en-GB" sz="1600" dirty="0" err="1">
                <a:solidFill>
                  <a:schemeClr val="tx1"/>
                </a:solidFill>
              </a:rPr>
              <a:t>peavad</a:t>
            </a:r>
            <a:r>
              <a:rPr lang="en-GB" sz="1600" dirty="0">
                <a:solidFill>
                  <a:schemeClr val="tx1"/>
                </a:solidFill>
              </a:rPr>
              <a:t> </a:t>
            </a:r>
            <a:r>
              <a:rPr lang="en-GB" sz="1600" dirty="0" err="1">
                <a:solidFill>
                  <a:schemeClr val="tx1"/>
                </a:solidFill>
              </a:rPr>
              <a:t>olema</a:t>
            </a:r>
            <a:r>
              <a:rPr lang="en-GB" sz="1600" dirty="0">
                <a:solidFill>
                  <a:schemeClr val="tx1"/>
                </a:solidFill>
              </a:rPr>
              <a:t> </a:t>
            </a:r>
            <a:r>
              <a:rPr lang="en-GB" sz="1600" dirty="0" err="1">
                <a:solidFill>
                  <a:schemeClr val="tx1"/>
                </a:solidFill>
              </a:rPr>
              <a:t>õiglaselt</a:t>
            </a:r>
            <a:r>
              <a:rPr lang="en-GB" sz="1600" dirty="0">
                <a:solidFill>
                  <a:schemeClr val="tx1"/>
                </a:solidFill>
              </a:rPr>
              <a:t> </a:t>
            </a:r>
            <a:r>
              <a:rPr lang="en-GB" sz="1600" dirty="0" err="1">
                <a:solidFill>
                  <a:schemeClr val="tx1"/>
                </a:solidFill>
              </a:rPr>
              <a:t>tasustatud</a:t>
            </a:r>
            <a:r>
              <a:rPr lang="en-GB" sz="1600" dirty="0">
                <a:solidFill>
                  <a:schemeClr val="tx1"/>
                </a:solidFill>
              </a:rPr>
              <a:t>, </a:t>
            </a:r>
            <a:r>
              <a:rPr lang="en-GB" sz="1600" dirty="0" err="1">
                <a:solidFill>
                  <a:schemeClr val="tx1"/>
                </a:solidFill>
              </a:rPr>
              <a:t>neile</a:t>
            </a:r>
            <a:r>
              <a:rPr lang="en-GB" sz="1600" dirty="0">
                <a:solidFill>
                  <a:schemeClr val="tx1"/>
                </a:solidFill>
              </a:rPr>
              <a:t> </a:t>
            </a:r>
            <a:r>
              <a:rPr lang="en-GB" sz="1600" dirty="0" err="1">
                <a:solidFill>
                  <a:schemeClr val="tx1"/>
                </a:solidFill>
              </a:rPr>
              <a:t>peavad</a:t>
            </a:r>
            <a:r>
              <a:rPr lang="en-GB" sz="1600" dirty="0">
                <a:solidFill>
                  <a:schemeClr val="tx1"/>
                </a:solidFill>
              </a:rPr>
              <a:t> </a:t>
            </a:r>
            <a:r>
              <a:rPr lang="en-GB" sz="1600" dirty="0" err="1">
                <a:solidFill>
                  <a:schemeClr val="tx1"/>
                </a:solidFill>
              </a:rPr>
              <a:t>olema</a:t>
            </a:r>
            <a:r>
              <a:rPr lang="en-GB" sz="1600" dirty="0">
                <a:solidFill>
                  <a:schemeClr val="tx1"/>
                </a:solidFill>
              </a:rPr>
              <a:t> </a:t>
            </a:r>
            <a:r>
              <a:rPr lang="en-GB" sz="1600" dirty="0" err="1">
                <a:solidFill>
                  <a:schemeClr val="tx1"/>
                </a:solidFill>
              </a:rPr>
              <a:t>võimaldatud</a:t>
            </a:r>
            <a:r>
              <a:rPr lang="en-GB" sz="1600" dirty="0">
                <a:solidFill>
                  <a:schemeClr val="tx1"/>
                </a:solidFill>
              </a:rPr>
              <a:t> </a:t>
            </a:r>
            <a:r>
              <a:rPr lang="en-GB" sz="1600" dirty="0" err="1">
                <a:solidFill>
                  <a:schemeClr val="tx1"/>
                </a:solidFill>
              </a:rPr>
              <a:t>korralikud</a:t>
            </a:r>
            <a:r>
              <a:rPr lang="en-GB" sz="1600" dirty="0">
                <a:solidFill>
                  <a:schemeClr val="tx1"/>
                </a:solidFill>
              </a:rPr>
              <a:t> </a:t>
            </a:r>
            <a:r>
              <a:rPr lang="en-GB" sz="1600" dirty="0" err="1">
                <a:solidFill>
                  <a:schemeClr val="tx1"/>
                </a:solidFill>
              </a:rPr>
              <a:t>töötingimused</a:t>
            </a:r>
            <a:r>
              <a:rPr lang="en-GB" sz="1600" dirty="0">
                <a:solidFill>
                  <a:schemeClr val="tx1"/>
                </a:solidFill>
              </a:rPr>
              <a:t>, s.t </a:t>
            </a:r>
            <a:r>
              <a:rPr lang="en-GB" sz="1600" dirty="0" err="1">
                <a:solidFill>
                  <a:schemeClr val="tx1"/>
                </a:solidFill>
              </a:rPr>
              <a:t>turvalised</a:t>
            </a:r>
            <a:r>
              <a:rPr lang="en-GB" sz="1600" dirty="0">
                <a:solidFill>
                  <a:schemeClr val="tx1"/>
                </a:solidFill>
              </a:rPr>
              <a:t> </a:t>
            </a:r>
            <a:r>
              <a:rPr lang="en-GB" sz="1600" dirty="0" err="1">
                <a:solidFill>
                  <a:schemeClr val="tx1"/>
                </a:solidFill>
              </a:rPr>
              <a:t>ja</a:t>
            </a:r>
            <a:r>
              <a:rPr lang="en-GB" sz="1600" dirty="0">
                <a:solidFill>
                  <a:schemeClr val="tx1"/>
                </a:solidFill>
              </a:rPr>
              <a:t> </a:t>
            </a:r>
            <a:r>
              <a:rPr lang="en-GB" sz="1600" dirty="0" err="1">
                <a:solidFill>
                  <a:schemeClr val="tx1"/>
                </a:solidFill>
              </a:rPr>
              <a:t>töötaja</a:t>
            </a:r>
            <a:r>
              <a:rPr lang="en-GB" sz="1600" dirty="0">
                <a:solidFill>
                  <a:schemeClr val="tx1"/>
                </a:solidFill>
              </a:rPr>
              <a:t> </a:t>
            </a:r>
            <a:r>
              <a:rPr lang="en-GB" sz="1600" dirty="0" err="1">
                <a:solidFill>
                  <a:schemeClr val="tx1"/>
                </a:solidFill>
              </a:rPr>
              <a:t>õigustega</a:t>
            </a:r>
            <a:r>
              <a:rPr lang="en-GB" sz="1600" dirty="0">
                <a:solidFill>
                  <a:schemeClr val="tx1"/>
                </a:solidFill>
              </a:rPr>
              <a:t> </a:t>
            </a:r>
            <a:r>
              <a:rPr lang="en-GB" sz="1600" dirty="0" err="1">
                <a:solidFill>
                  <a:schemeClr val="tx1"/>
                </a:solidFill>
              </a:rPr>
              <a:t>arvestavad</a:t>
            </a:r>
            <a:r>
              <a:rPr lang="en-GB" sz="1600" dirty="0">
                <a:solidFill>
                  <a:schemeClr val="tx1"/>
                </a:solidFill>
              </a:rPr>
              <a:t> </a:t>
            </a:r>
            <a:r>
              <a:rPr lang="en-GB" sz="1600" dirty="0" err="1">
                <a:solidFill>
                  <a:schemeClr val="tx1"/>
                </a:solidFill>
              </a:rPr>
              <a:t>tingimused</a:t>
            </a:r>
            <a:r>
              <a:rPr lang="en-GB" sz="1600" dirty="0">
                <a:solidFill>
                  <a:schemeClr val="tx1"/>
                </a:solidFill>
              </a:rPr>
              <a:t>. </a:t>
            </a:r>
            <a:r>
              <a:rPr lang="en-GB" sz="1600" dirty="0" err="1">
                <a:solidFill>
                  <a:schemeClr val="tx1"/>
                </a:solidFill>
              </a:rPr>
              <a:t>Seega</a:t>
            </a:r>
            <a:r>
              <a:rPr lang="en-GB" sz="1600" dirty="0">
                <a:solidFill>
                  <a:schemeClr val="tx1"/>
                </a:solidFill>
              </a:rPr>
              <a:t> on </a:t>
            </a:r>
            <a:r>
              <a:rPr lang="en-GB" sz="1600" dirty="0" err="1">
                <a:solidFill>
                  <a:schemeClr val="tx1"/>
                </a:solidFill>
              </a:rPr>
              <a:t>rohetöökoht</a:t>
            </a:r>
            <a:r>
              <a:rPr lang="en-GB" sz="1600" dirty="0">
                <a:solidFill>
                  <a:schemeClr val="tx1"/>
                </a:solidFill>
              </a:rPr>
              <a:t> </a:t>
            </a:r>
            <a:r>
              <a:rPr lang="en-GB" sz="1600" dirty="0" err="1">
                <a:solidFill>
                  <a:schemeClr val="tx1"/>
                </a:solidFill>
              </a:rPr>
              <a:t>seotud</a:t>
            </a:r>
            <a:r>
              <a:rPr lang="en-GB" sz="1600" dirty="0">
                <a:solidFill>
                  <a:schemeClr val="tx1"/>
                </a:solidFill>
              </a:rPr>
              <a:t> </a:t>
            </a:r>
            <a:r>
              <a:rPr lang="en-GB" sz="1600" dirty="0" err="1">
                <a:solidFill>
                  <a:schemeClr val="tx1"/>
                </a:solidFill>
              </a:rPr>
              <a:t>paljuski</a:t>
            </a:r>
            <a:r>
              <a:rPr lang="en-GB" sz="1600" dirty="0">
                <a:solidFill>
                  <a:schemeClr val="tx1"/>
                </a:solidFill>
              </a:rPr>
              <a:t> ka </a:t>
            </a:r>
            <a:r>
              <a:rPr lang="en-GB" sz="1600" dirty="0" err="1">
                <a:solidFill>
                  <a:schemeClr val="tx1"/>
                </a:solidFill>
              </a:rPr>
              <a:t>ettevõtte</a:t>
            </a:r>
            <a:r>
              <a:rPr lang="en-GB" sz="1600" dirty="0">
                <a:solidFill>
                  <a:schemeClr val="tx1"/>
                </a:solidFill>
              </a:rPr>
              <a:t> </a:t>
            </a:r>
            <a:r>
              <a:rPr lang="en-GB" sz="1600" dirty="0" err="1">
                <a:solidFill>
                  <a:schemeClr val="tx1"/>
                </a:solidFill>
              </a:rPr>
              <a:t>sotsiaalse</a:t>
            </a:r>
            <a:r>
              <a:rPr lang="en-GB" sz="1600" dirty="0">
                <a:solidFill>
                  <a:schemeClr val="tx1"/>
                </a:solidFill>
              </a:rPr>
              <a:t> </a:t>
            </a:r>
            <a:r>
              <a:rPr lang="en-GB" sz="1600" dirty="0" err="1">
                <a:solidFill>
                  <a:schemeClr val="tx1"/>
                </a:solidFill>
              </a:rPr>
              <a:t>vastutusega</a:t>
            </a:r>
            <a:r>
              <a:rPr lang="en-GB" sz="1600" dirty="0">
                <a:solidFill>
                  <a:schemeClr val="tx1"/>
                </a:solidFill>
              </a:rPr>
              <a:t>.</a:t>
            </a:r>
          </a:p>
          <a:p>
            <a:r>
              <a:rPr lang="en-GB" sz="1600" b="1" dirty="0" err="1">
                <a:solidFill>
                  <a:schemeClr val="tx1"/>
                </a:solidFill>
              </a:rPr>
              <a:t>Yenesis</a:t>
            </a:r>
            <a:r>
              <a:rPr lang="en-GB" sz="1600" b="1" dirty="0">
                <a:solidFill>
                  <a:schemeClr val="tx1"/>
                </a:solidFill>
              </a:rPr>
              <a:t> </a:t>
            </a:r>
            <a:r>
              <a:rPr lang="en-GB" sz="1600" b="1" dirty="0" err="1">
                <a:solidFill>
                  <a:schemeClr val="tx1"/>
                </a:solidFill>
              </a:rPr>
              <a:t>projektis</a:t>
            </a:r>
            <a:r>
              <a:rPr lang="en-GB" sz="1600" b="1" dirty="0">
                <a:solidFill>
                  <a:schemeClr val="tx1"/>
                </a:solidFill>
              </a:rPr>
              <a:t> </a:t>
            </a:r>
            <a:r>
              <a:rPr lang="en-GB" sz="1600" b="1" dirty="0" err="1">
                <a:solidFill>
                  <a:schemeClr val="tx1"/>
                </a:solidFill>
              </a:rPr>
              <a:t>defineeritud</a:t>
            </a:r>
            <a:r>
              <a:rPr lang="en-GB" sz="1600" b="1" dirty="0">
                <a:solidFill>
                  <a:schemeClr val="tx1"/>
                </a:solidFill>
              </a:rPr>
              <a:t> </a:t>
            </a:r>
            <a:r>
              <a:rPr lang="en-GB" sz="1600" b="1" dirty="0" err="1">
                <a:solidFill>
                  <a:schemeClr val="tx1"/>
                </a:solidFill>
              </a:rPr>
              <a:t>kui</a:t>
            </a:r>
            <a:r>
              <a:rPr lang="en-GB" sz="1600" b="1" dirty="0">
                <a:solidFill>
                  <a:schemeClr val="tx1"/>
                </a:solidFill>
              </a:rPr>
              <a:t>: </a:t>
            </a:r>
            <a:r>
              <a:rPr lang="en-GB" sz="1600" dirty="0" err="1">
                <a:solidFill>
                  <a:schemeClr val="tx1"/>
                </a:solidFill>
              </a:rPr>
              <a:t>Töö</a:t>
            </a:r>
            <a:r>
              <a:rPr lang="en-GB" sz="1600" dirty="0">
                <a:solidFill>
                  <a:schemeClr val="tx1"/>
                </a:solidFill>
              </a:rPr>
              <a:t>, </a:t>
            </a:r>
            <a:r>
              <a:rPr lang="et-EE" sz="1600" dirty="0">
                <a:solidFill>
                  <a:schemeClr val="tx1"/>
                </a:solidFill>
              </a:rPr>
              <a:t>mis hõlmab endas tegevust põllumajanduse, tootmise, teadus- ja arenduse või haldus- ja teenindussektoris  ning mis aitab keskkonda hoida või taastada. Rohevaldkonna töökohad aitavad lisaks ka: </a:t>
            </a:r>
            <a:endParaRPr lang="en-GB" sz="1600" dirty="0">
              <a:solidFill>
                <a:schemeClr val="tx1"/>
              </a:solidFill>
            </a:endParaRPr>
          </a:p>
          <a:p>
            <a:pPr marL="285750" lvl="0" indent="-285750">
              <a:lnSpc>
                <a:spcPct val="100000"/>
              </a:lnSpc>
              <a:buFont typeface="Arial" panose="020B0604020202020204" pitchFamily="34" charset="0"/>
              <a:buChar char="•"/>
            </a:pPr>
            <a:r>
              <a:rPr lang="et-EE" sz="1600" dirty="0">
                <a:solidFill>
                  <a:schemeClr val="tx1"/>
                </a:solidFill>
              </a:rPr>
              <a:t>kaitsta ökosüsteeme ja bioloogilist mitmekesisust </a:t>
            </a:r>
            <a:endParaRPr lang="en-GB" sz="1600" dirty="0">
              <a:solidFill>
                <a:schemeClr val="tx1"/>
              </a:solidFill>
            </a:endParaRPr>
          </a:p>
          <a:p>
            <a:pPr marL="285750" lvl="0" indent="-285750">
              <a:lnSpc>
                <a:spcPct val="100000"/>
              </a:lnSpc>
              <a:buFont typeface="Arial" panose="020B0604020202020204" pitchFamily="34" charset="0"/>
              <a:buChar char="•"/>
            </a:pPr>
            <a:r>
              <a:rPr lang="et-EE" sz="1600" dirty="0">
                <a:solidFill>
                  <a:schemeClr val="tx1"/>
                </a:solidFill>
              </a:rPr>
              <a:t>vähendada energia, materjalide ja vee tarbimist tänu ressursitõhususe strateegiatele </a:t>
            </a:r>
            <a:endParaRPr lang="en-GB" sz="1600" dirty="0">
              <a:solidFill>
                <a:schemeClr val="tx1"/>
              </a:solidFill>
            </a:endParaRPr>
          </a:p>
          <a:p>
            <a:pPr marL="285750" lvl="0" indent="-285750">
              <a:lnSpc>
                <a:spcPct val="100000"/>
              </a:lnSpc>
              <a:buFont typeface="Arial" panose="020B0604020202020204" pitchFamily="34" charset="0"/>
              <a:buChar char="•"/>
            </a:pPr>
            <a:r>
              <a:rPr lang="et-EE" sz="1600" dirty="0">
                <a:solidFill>
                  <a:schemeClr val="tx1"/>
                </a:solidFill>
              </a:rPr>
              <a:t>majanduse süsinikuheidet vähendada</a:t>
            </a:r>
            <a:endParaRPr lang="en-GB" sz="1600" dirty="0">
              <a:solidFill>
                <a:schemeClr val="tx1"/>
              </a:solidFill>
            </a:endParaRPr>
          </a:p>
          <a:p>
            <a:pPr marL="285750" lvl="0" indent="-285750">
              <a:lnSpc>
                <a:spcPct val="100000"/>
              </a:lnSpc>
              <a:buFont typeface="Arial" panose="020B0604020202020204" pitchFamily="34" charset="0"/>
              <a:buChar char="•"/>
            </a:pPr>
            <a:r>
              <a:rPr lang="et-EE" sz="1600" dirty="0">
                <a:solidFill>
                  <a:schemeClr val="tx1"/>
                </a:solidFill>
              </a:rPr>
              <a:t>vältida jäätmete teket ja reostust</a:t>
            </a:r>
            <a:endParaRPr lang="en-GB" sz="1600" dirty="0">
              <a:solidFill>
                <a:schemeClr val="tx1"/>
              </a:solidFill>
            </a:endParaRPr>
          </a:p>
          <a:p>
            <a:pPr algn="just"/>
            <a:endParaRPr lang="et-EE" sz="1600" dirty="0">
              <a:solidFill>
                <a:schemeClr val="tx1"/>
              </a:solidFill>
            </a:endParaRPr>
          </a:p>
        </p:txBody>
      </p:sp>
      <p:sp>
        <p:nvSpPr>
          <p:cNvPr id="4" name="Date Placeholder 3">
            <a:extLst>
              <a:ext uri="{FF2B5EF4-FFF2-40B4-BE49-F238E27FC236}">
                <a16:creationId xmlns:a16="http://schemas.microsoft.com/office/drawing/2014/main" id="{D6D9BE5C-25F6-4E86-AC04-14C142C475CD}"/>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Tree>
    <p:extLst>
      <p:ext uri="{BB962C8B-B14F-4D97-AF65-F5344CB8AC3E}">
        <p14:creationId xmlns:p14="http://schemas.microsoft.com/office/powerpoint/2010/main" val="288860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C280B-B241-45D8-81D3-20FB9205934F}"/>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3" name="TextBox 2">
            <a:extLst>
              <a:ext uri="{FF2B5EF4-FFF2-40B4-BE49-F238E27FC236}">
                <a16:creationId xmlns:a16="http://schemas.microsoft.com/office/drawing/2014/main" id="{E2B61E97-1D12-4B7E-ACCB-D3206EFACDD7}"/>
              </a:ext>
            </a:extLst>
          </p:cNvPr>
          <p:cNvSpPr txBox="1"/>
          <p:nvPr/>
        </p:nvSpPr>
        <p:spPr>
          <a:xfrm>
            <a:off x="936434" y="1476260"/>
            <a:ext cx="8185532" cy="2862322"/>
          </a:xfrm>
          <a:prstGeom prst="rect">
            <a:avLst/>
          </a:prstGeom>
          <a:noFill/>
        </p:spPr>
        <p:txBody>
          <a:bodyPr wrap="square" rtlCol="0">
            <a:spAutoFit/>
          </a:bodyPr>
          <a:lstStyle/>
          <a:p>
            <a:r>
              <a:rPr lang="en-GB" sz="3000" dirty="0"/>
              <a:t>YENESIS </a:t>
            </a:r>
            <a:r>
              <a:rPr lang="en-GB" sz="3000" dirty="0" err="1"/>
              <a:t>projektis</a:t>
            </a:r>
            <a:r>
              <a:rPr lang="en-GB" sz="3000" dirty="0"/>
              <a:t> </a:t>
            </a:r>
            <a:r>
              <a:rPr lang="en-GB" sz="3000" dirty="0" err="1"/>
              <a:t>fookus</a:t>
            </a:r>
            <a:r>
              <a:rPr lang="en-GB" sz="3000" dirty="0"/>
              <a:t> </a:t>
            </a:r>
            <a:r>
              <a:rPr lang="en-GB" sz="3000" dirty="0" err="1"/>
              <a:t>neljal</a:t>
            </a:r>
            <a:r>
              <a:rPr lang="en-GB" sz="3000" dirty="0"/>
              <a:t> </a:t>
            </a:r>
            <a:r>
              <a:rPr lang="en-GB" sz="3000" dirty="0" err="1"/>
              <a:t>valdkonnal</a:t>
            </a:r>
            <a:r>
              <a:rPr lang="en-GB" sz="3000" dirty="0"/>
              <a:t>:</a:t>
            </a:r>
          </a:p>
          <a:p>
            <a:r>
              <a:rPr lang="en-GB" sz="3000" dirty="0"/>
              <a:t> </a:t>
            </a:r>
          </a:p>
          <a:p>
            <a:pPr marL="285750" indent="-285750">
              <a:buFont typeface="Arial" panose="020B0604020202020204" pitchFamily="34" charset="0"/>
              <a:buChar char="•"/>
            </a:pPr>
            <a:r>
              <a:rPr lang="en-GB" sz="3000" b="1" dirty="0" err="1"/>
              <a:t>Energiatõhusus</a:t>
            </a:r>
            <a:endParaRPr lang="en-GB" sz="3000" b="1" dirty="0"/>
          </a:p>
          <a:p>
            <a:pPr marL="285750" indent="-285750">
              <a:buFont typeface="Arial" panose="020B0604020202020204" pitchFamily="34" charset="0"/>
              <a:buChar char="•"/>
            </a:pPr>
            <a:r>
              <a:rPr lang="en-GB" sz="3000" b="1" dirty="0" err="1"/>
              <a:t>Taastuvenergia</a:t>
            </a:r>
            <a:r>
              <a:rPr lang="en-GB" sz="3000" b="1" dirty="0"/>
              <a:t> </a:t>
            </a:r>
          </a:p>
          <a:p>
            <a:pPr marL="285750" indent="-285750">
              <a:buFont typeface="Arial" panose="020B0604020202020204" pitchFamily="34" charset="0"/>
              <a:buChar char="•"/>
            </a:pPr>
            <a:r>
              <a:rPr lang="en-GB" sz="3000" b="1" dirty="0" err="1"/>
              <a:t>Jätkusuutlik</a:t>
            </a:r>
            <a:r>
              <a:rPr lang="en-GB" sz="3000" b="1" dirty="0"/>
              <a:t> </a:t>
            </a:r>
            <a:r>
              <a:rPr lang="en-GB" sz="3000" b="1" dirty="0" err="1"/>
              <a:t>turism</a:t>
            </a:r>
            <a:r>
              <a:rPr lang="en-GB" sz="3000" b="1" dirty="0"/>
              <a:t> </a:t>
            </a:r>
          </a:p>
          <a:p>
            <a:pPr marL="285750" indent="-285750">
              <a:buFont typeface="Arial" panose="020B0604020202020204" pitchFamily="34" charset="0"/>
              <a:buChar char="•"/>
            </a:pPr>
            <a:r>
              <a:rPr lang="en-GB" sz="3000" b="1" dirty="0" err="1"/>
              <a:t>Jätkusuutlik</a:t>
            </a:r>
            <a:r>
              <a:rPr lang="en-GB" sz="3000" b="1" dirty="0"/>
              <a:t> transport</a:t>
            </a:r>
          </a:p>
        </p:txBody>
      </p:sp>
      <p:pic>
        <p:nvPicPr>
          <p:cNvPr id="4098" name="Picture 2" descr="Image result for green jobs">
            <a:extLst>
              <a:ext uri="{FF2B5EF4-FFF2-40B4-BE49-F238E27FC236}">
                <a16:creationId xmlns:a16="http://schemas.microsoft.com/office/drawing/2014/main" id="{DE5FCB93-AA3C-4B71-91BE-B3837E932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999" y="2200390"/>
            <a:ext cx="5238750" cy="3181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0EB6E6A-4D79-4340-8432-5C94CFE5EB84}"/>
              </a:ext>
            </a:extLst>
          </p:cNvPr>
          <p:cNvSpPr txBox="1"/>
          <p:nvPr/>
        </p:nvSpPr>
        <p:spPr>
          <a:xfrm>
            <a:off x="9342303" y="5381740"/>
            <a:ext cx="3591499" cy="246221"/>
          </a:xfrm>
          <a:prstGeom prst="rect">
            <a:avLst/>
          </a:prstGeom>
          <a:noFill/>
        </p:spPr>
        <p:txBody>
          <a:bodyPr wrap="square" rtlCol="0">
            <a:spAutoFit/>
          </a:bodyPr>
          <a:lstStyle/>
          <a:p>
            <a:r>
              <a:rPr lang="en-GB" sz="1000" dirty="0" err="1">
                <a:hlinkClick r:id="rId4"/>
              </a:rPr>
              <a:t>Shutterstock</a:t>
            </a:r>
            <a:r>
              <a:rPr lang="en-GB" sz="1000" dirty="0" err="1"/>
              <a:t>Vadim</a:t>
            </a:r>
            <a:r>
              <a:rPr lang="en-GB" sz="1000" dirty="0"/>
              <a:t> </a:t>
            </a:r>
            <a:r>
              <a:rPr lang="en-GB" sz="1000" dirty="0" err="1"/>
              <a:t>Georgiev</a:t>
            </a:r>
            <a:endParaRPr lang="en-GB" sz="1000" dirty="0"/>
          </a:p>
        </p:txBody>
      </p:sp>
    </p:spTree>
    <p:extLst>
      <p:ext uri="{BB962C8B-B14F-4D97-AF65-F5344CB8AC3E}">
        <p14:creationId xmlns:p14="http://schemas.microsoft.com/office/powerpoint/2010/main" val="224801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2638FD-50D3-4143-8D55-22B1D7D8FBF3}"/>
              </a:ext>
            </a:extLst>
          </p:cNvPr>
          <p:cNvSpPr>
            <a:spLocks noGrp="1"/>
          </p:cNvSpPr>
          <p:nvPr>
            <p:ph type="title"/>
          </p:nvPr>
        </p:nvSpPr>
        <p:spPr>
          <a:xfrm>
            <a:off x="743715" y="1136862"/>
            <a:ext cx="10515600" cy="824142"/>
          </a:xfrm>
        </p:spPr>
        <p:txBody>
          <a:bodyPr>
            <a:normAutofit fontScale="90000"/>
          </a:bodyPr>
          <a:lstStyle/>
          <a:p>
            <a:r>
              <a:rPr lang="et-EE" dirty="0"/>
              <a:t>Energiatõhusus</a:t>
            </a:r>
            <a:endParaRPr lang="en-US" dirty="0"/>
          </a:p>
        </p:txBody>
      </p:sp>
      <p:sp>
        <p:nvSpPr>
          <p:cNvPr id="5" name="Content Placeholder 4">
            <a:extLst>
              <a:ext uri="{FF2B5EF4-FFF2-40B4-BE49-F238E27FC236}">
                <a16:creationId xmlns:a16="http://schemas.microsoft.com/office/drawing/2014/main" id="{B0AC4478-3D2F-47DF-9184-8D61C851265C}"/>
              </a:ext>
            </a:extLst>
          </p:cNvPr>
          <p:cNvSpPr>
            <a:spLocks noGrp="1"/>
          </p:cNvSpPr>
          <p:nvPr>
            <p:ph type="body" idx="1"/>
          </p:nvPr>
        </p:nvSpPr>
        <p:spPr>
          <a:xfrm>
            <a:off x="743715" y="1961005"/>
            <a:ext cx="10515600" cy="4302636"/>
          </a:xfrm>
        </p:spPr>
        <p:txBody>
          <a:bodyPr>
            <a:noAutofit/>
          </a:bodyPr>
          <a:lstStyle/>
          <a:p>
            <a:r>
              <a:rPr lang="fi-FI" sz="2000" b="1" dirty="0">
                <a:solidFill>
                  <a:schemeClr val="tx1"/>
                </a:solidFill>
              </a:rPr>
              <a:t>Energiatõhusus</a:t>
            </a:r>
            <a:r>
              <a:rPr lang="fi-FI" sz="2000" dirty="0">
                <a:solidFill>
                  <a:schemeClr val="tx1"/>
                </a:solidFill>
              </a:rPr>
              <a:t> on energiakasutuse tõhusus, kasuliku ja kulutatud energia suhe.</a:t>
            </a:r>
          </a:p>
          <a:p>
            <a:endParaRPr lang="fi-FI" sz="2000" dirty="0">
              <a:solidFill>
                <a:schemeClr val="tx1"/>
              </a:solidFill>
            </a:endParaRPr>
          </a:p>
          <a:p>
            <a:r>
              <a:rPr lang="fi-FI" sz="2000" dirty="0">
                <a:solidFill>
                  <a:schemeClr val="tx1"/>
                </a:solidFill>
              </a:rPr>
              <a:t>Käsitletakse eelkõige kolmes valdkonnas: </a:t>
            </a:r>
          </a:p>
          <a:p>
            <a:endParaRPr lang="fi-FI" sz="2000" dirty="0">
              <a:solidFill>
                <a:schemeClr val="tx1"/>
              </a:solidFill>
            </a:endParaRPr>
          </a:p>
          <a:p>
            <a:pPr marL="457200" indent="-457200">
              <a:buFont typeface="+mj-lt"/>
              <a:buAutoNum type="arabicPeriod"/>
            </a:pPr>
            <a:r>
              <a:rPr lang="et-EE" sz="2000" dirty="0">
                <a:solidFill>
                  <a:schemeClr val="tx1"/>
                </a:solidFill>
              </a:rPr>
              <a:t>Hoonete energiatõhusus</a:t>
            </a:r>
          </a:p>
          <a:p>
            <a:pPr marL="457200" indent="-457200">
              <a:buFont typeface="+mj-lt"/>
              <a:buAutoNum type="arabicPeriod"/>
            </a:pPr>
            <a:r>
              <a:rPr lang="et-EE" sz="2000" dirty="0">
                <a:solidFill>
                  <a:schemeClr val="tx1"/>
                </a:solidFill>
              </a:rPr>
              <a:t>Energiatõhusus tööstuses</a:t>
            </a:r>
          </a:p>
          <a:p>
            <a:pPr marL="457200" indent="-457200">
              <a:buFont typeface="+mj-lt"/>
              <a:buAutoNum type="arabicPeriod"/>
            </a:pPr>
            <a:r>
              <a:rPr lang="et-EE" sz="2000" dirty="0">
                <a:solidFill>
                  <a:schemeClr val="tx1"/>
                </a:solidFill>
              </a:rPr>
              <a:t>Energiatõhusus transpordis</a:t>
            </a:r>
          </a:p>
          <a:p>
            <a:endParaRPr lang="fi-FI" sz="2000" dirty="0">
              <a:solidFill>
                <a:schemeClr val="tx1"/>
              </a:solidFill>
            </a:endParaRPr>
          </a:p>
          <a:p>
            <a:endParaRPr lang="en-GB" sz="2000" dirty="0">
              <a:solidFill>
                <a:schemeClr val="tx1"/>
              </a:solidFill>
            </a:endParaRPr>
          </a:p>
          <a:p>
            <a:r>
              <a:rPr lang="et-EE" sz="2000" dirty="0">
                <a:solidFill>
                  <a:schemeClr val="tx1"/>
                </a:solidFill>
              </a:rPr>
              <a:t>Näi</a:t>
            </a:r>
            <a:r>
              <a:rPr lang="en-GB" sz="2000" dirty="0" err="1">
                <a:solidFill>
                  <a:schemeClr val="tx1"/>
                </a:solidFill>
              </a:rPr>
              <a:t>teid</a:t>
            </a:r>
            <a:r>
              <a:rPr lang="en-GB" sz="2000" dirty="0">
                <a:solidFill>
                  <a:schemeClr val="tx1"/>
                </a:solidFill>
              </a:rPr>
              <a:t> </a:t>
            </a:r>
            <a:r>
              <a:rPr lang="en-GB" sz="2000" dirty="0" err="1">
                <a:solidFill>
                  <a:schemeClr val="tx1"/>
                </a:solidFill>
              </a:rPr>
              <a:t>energiatõhususega</a:t>
            </a:r>
            <a:r>
              <a:rPr lang="en-GB" sz="2000" dirty="0">
                <a:solidFill>
                  <a:schemeClr val="tx1"/>
                </a:solidFill>
              </a:rPr>
              <a:t> </a:t>
            </a:r>
            <a:r>
              <a:rPr lang="en-GB" sz="2000" dirty="0" err="1">
                <a:solidFill>
                  <a:schemeClr val="tx1"/>
                </a:solidFill>
              </a:rPr>
              <a:t>tegelevatest</a:t>
            </a:r>
            <a:r>
              <a:rPr lang="en-GB" sz="2000" dirty="0">
                <a:solidFill>
                  <a:schemeClr val="tx1"/>
                </a:solidFill>
              </a:rPr>
              <a:t> </a:t>
            </a:r>
            <a:r>
              <a:rPr lang="en-GB" sz="2000" dirty="0" err="1">
                <a:solidFill>
                  <a:schemeClr val="tx1"/>
                </a:solidFill>
              </a:rPr>
              <a:t>organisatsioonidest</a:t>
            </a:r>
            <a:r>
              <a:rPr lang="et-EE" sz="2000" dirty="0">
                <a:solidFill>
                  <a:schemeClr val="tx1"/>
                </a:solidFill>
              </a:rPr>
              <a:t>: </a:t>
            </a:r>
            <a:r>
              <a:rPr lang="en-GB" sz="2000" dirty="0" err="1">
                <a:solidFill>
                  <a:schemeClr val="tx1"/>
                </a:solidFill>
              </a:rPr>
              <a:t>Energiateenus</a:t>
            </a:r>
            <a:r>
              <a:rPr lang="et-EE" sz="2000" dirty="0">
                <a:solidFill>
                  <a:schemeClr val="tx1"/>
                </a:solidFill>
              </a:rPr>
              <a:t> OÜ, </a:t>
            </a:r>
            <a:r>
              <a:rPr lang="en-GB" sz="2000" dirty="0" err="1">
                <a:solidFill>
                  <a:schemeClr val="tx1"/>
                </a:solidFill>
              </a:rPr>
              <a:t>Energiajuhtimiskeskus</a:t>
            </a:r>
            <a:r>
              <a:rPr lang="en-GB" sz="2000" dirty="0">
                <a:solidFill>
                  <a:schemeClr val="tx1"/>
                </a:solidFill>
              </a:rPr>
              <a:t>, </a:t>
            </a:r>
            <a:r>
              <a:rPr lang="et-EE" sz="2000" dirty="0">
                <a:solidFill>
                  <a:schemeClr val="tx1"/>
                </a:solidFill>
              </a:rPr>
              <a:t>KredEx  </a:t>
            </a:r>
            <a:r>
              <a:rPr lang="en-GB" sz="2000" dirty="0" err="1">
                <a:solidFill>
                  <a:schemeClr val="tx1"/>
                </a:solidFill>
              </a:rPr>
              <a:t>jpt</a:t>
            </a:r>
            <a:endParaRPr lang="en-US" sz="2000" dirty="0">
              <a:solidFill>
                <a:schemeClr val="tx1"/>
              </a:solidFill>
            </a:endParaRPr>
          </a:p>
        </p:txBody>
      </p:sp>
      <p:sp>
        <p:nvSpPr>
          <p:cNvPr id="2" name="Date Placeholder 1">
            <a:extLst>
              <a:ext uri="{FF2B5EF4-FFF2-40B4-BE49-F238E27FC236}">
                <a16:creationId xmlns:a16="http://schemas.microsoft.com/office/drawing/2014/main" id="{0BAC280B-B241-45D8-81D3-20FB9205934F}"/>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5122" name="Picture 2" descr="Image result for energy efficiency">
            <a:extLst>
              <a:ext uri="{FF2B5EF4-FFF2-40B4-BE49-F238E27FC236}">
                <a16:creationId xmlns:a16="http://schemas.microsoft.com/office/drawing/2014/main" id="{E918820D-59A2-4E95-9FA5-33C196CFB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94069"/>
            <a:ext cx="4941570" cy="26190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2CA6AC-B982-4FAA-AAB8-191CA001040F}"/>
              </a:ext>
            </a:extLst>
          </p:cNvPr>
          <p:cNvSpPr txBox="1"/>
          <p:nvPr/>
        </p:nvSpPr>
        <p:spPr>
          <a:xfrm>
            <a:off x="9256250" y="5313101"/>
            <a:ext cx="2003065" cy="246221"/>
          </a:xfrm>
          <a:prstGeom prst="rect">
            <a:avLst/>
          </a:prstGeom>
          <a:noFill/>
        </p:spPr>
        <p:txBody>
          <a:bodyPr wrap="square" rtlCol="0">
            <a:spAutoFit/>
          </a:bodyPr>
          <a:lstStyle/>
          <a:p>
            <a:r>
              <a:rPr lang="en-GB" sz="1000" dirty="0">
                <a:hlinkClick r:id="rId4">
                  <a:extLst>
                    <a:ext uri="{A12FA001-AC4F-418D-AE19-62706E023703}">
                      <ahyp:hlinkClr xmlns:ahyp="http://schemas.microsoft.com/office/drawing/2018/hyperlinkcolor" val="tx"/>
                    </a:ext>
                  </a:extLst>
                </a:hlinkClick>
              </a:rPr>
              <a:t>https://www.comstocksmag.com</a:t>
            </a:r>
            <a:endParaRPr lang="en-GB" sz="1000" dirty="0"/>
          </a:p>
        </p:txBody>
      </p:sp>
    </p:spTree>
    <p:extLst>
      <p:ext uri="{BB962C8B-B14F-4D97-AF65-F5344CB8AC3E}">
        <p14:creationId xmlns:p14="http://schemas.microsoft.com/office/powerpoint/2010/main" val="218981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585A06-EC7A-43A4-8B3A-3A7D8F30D9C1}"/>
              </a:ext>
            </a:extLst>
          </p:cNvPr>
          <p:cNvSpPr>
            <a:spLocks noGrp="1"/>
          </p:cNvSpPr>
          <p:nvPr>
            <p:ph type="title"/>
          </p:nvPr>
        </p:nvSpPr>
        <p:spPr>
          <a:xfrm>
            <a:off x="833975" y="962944"/>
            <a:ext cx="10515600" cy="672808"/>
          </a:xfrm>
        </p:spPr>
        <p:txBody>
          <a:bodyPr>
            <a:normAutofit fontScale="90000"/>
          </a:bodyPr>
          <a:lstStyle/>
          <a:p>
            <a:r>
              <a:rPr lang="et-EE" dirty="0"/>
              <a:t>Taastuvad energiaallikad</a:t>
            </a:r>
          </a:p>
        </p:txBody>
      </p:sp>
      <p:sp>
        <p:nvSpPr>
          <p:cNvPr id="8" name="Text Placeholder 7">
            <a:extLst>
              <a:ext uri="{FF2B5EF4-FFF2-40B4-BE49-F238E27FC236}">
                <a16:creationId xmlns:a16="http://schemas.microsoft.com/office/drawing/2014/main" id="{1E6888DE-F28F-4D25-8622-FB2EADD7D0AA}"/>
              </a:ext>
            </a:extLst>
          </p:cNvPr>
          <p:cNvSpPr>
            <a:spLocks noGrp="1"/>
          </p:cNvSpPr>
          <p:nvPr>
            <p:ph type="body" idx="1"/>
          </p:nvPr>
        </p:nvSpPr>
        <p:spPr>
          <a:xfrm>
            <a:off x="750065" y="1755386"/>
            <a:ext cx="10839680" cy="4600964"/>
          </a:xfrm>
        </p:spPr>
        <p:txBody>
          <a:bodyPr>
            <a:normAutofit fontScale="85000" lnSpcReduction="10000"/>
          </a:bodyPr>
          <a:lstStyle/>
          <a:p>
            <a:pPr algn="just"/>
            <a:r>
              <a:rPr lang="et-EE" dirty="0">
                <a:solidFill>
                  <a:schemeClr val="tx1"/>
                </a:solidFill>
              </a:rPr>
              <a:t>Taastuvatest energiaallikatest saab energiat ilma, et piiratud loodusvarad selle tagajärjel ammenduksid. Siia alla kuuluvad näiteks päikese-, tuule-, hüdro- ja taimedesse salvestunud energia (biomass) ning Maasse salvestunud soojusenergia (geotermiline energia). </a:t>
            </a:r>
            <a:endParaRPr lang="en-GB" dirty="0">
              <a:solidFill>
                <a:schemeClr val="tx1"/>
              </a:solidFill>
            </a:endParaRPr>
          </a:p>
          <a:p>
            <a:endParaRPr lang="en-GB" dirty="0">
              <a:solidFill>
                <a:schemeClr val="tx1"/>
              </a:solidFill>
            </a:endParaRPr>
          </a:p>
          <a:p>
            <a:r>
              <a:rPr lang="en-GB" sz="1300" dirty="0" err="1">
                <a:solidFill>
                  <a:schemeClr val="tx1"/>
                </a:solidFill>
              </a:rPr>
              <a:t>Taastuvenergia</a:t>
            </a:r>
            <a:r>
              <a:rPr lang="en-GB" sz="1300" dirty="0">
                <a:solidFill>
                  <a:schemeClr val="tx1"/>
                </a:solidFill>
              </a:rPr>
              <a:t> </a:t>
            </a:r>
            <a:r>
              <a:rPr lang="en-GB" sz="1300" dirty="0" err="1">
                <a:solidFill>
                  <a:schemeClr val="tx1"/>
                </a:solidFill>
              </a:rPr>
              <a:t>osakaal</a:t>
            </a:r>
            <a:r>
              <a:rPr lang="en-GB" sz="1300" dirty="0">
                <a:solidFill>
                  <a:schemeClr val="tx1"/>
                </a:solidFill>
              </a:rPr>
              <a:t> </a:t>
            </a:r>
            <a:r>
              <a:rPr lang="en-GB" sz="1300" dirty="0" err="1">
                <a:solidFill>
                  <a:schemeClr val="tx1"/>
                </a:solidFill>
              </a:rPr>
              <a:t>lõpptarbimises</a:t>
            </a:r>
            <a:r>
              <a:rPr lang="en-GB" sz="1300" dirty="0">
                <a:solidFill>
                  <a:schemeClr val="tx1"/>
                </a:solidFill>
              </a:rPr>
              <a:t> </a:t>
            </a:r>
            <a:r>
              <a:rPr lang="en-GB" sz="1300" dirty="0" err="1">
                <a:solidFill>
                  <a:schemeClr val="tx1"/>
                </a:solidFill>
              </a:rPr>
              <a:t>Eestis</a:t>
            </a:r>
            <a:r>
              <a:rPr lang="en-GB" sz="1300" dirty="0">
                <a:solidFill>
                  <a:schemeClr val="tx1"/>
                </a:solidFill>
              </a:rPr>
              <a:t> (%, </a:t>
            </a:r>
            <a:r>
              <a:rPr lang="en-GB" sz="1300" dirty="0" err="1">
                <a:solidFill>
                  <a:schemeClr val="tx1"/>
                </a:solidFill>
              </a:rPr>
              <a:t>Allikas</a:t>
            </a:r>
            <a:r>
              <a:rPr lang="en-GB" sz="1300" dirty="0">
                <a:solidFill>
                  <a:schemeClr val="tx1"/>
                </a:solidFill>
              </a:rPr>
              <a:t>: Eurostat)</a:t>
            </a:r>
          </a:p>
          <a:p>
            <a:endParaRPr lang="en-GB" dirty="0"/>
          </a:p>
          <a:p>
            <a:endParaRPr lang="en-GB" dirty="0"/>
          </a:p>
          <a:p>
            <a:endParaRPr lang="en-GB" dirty="0"/>
          </a:p>
          <a:p>
            <a:endParaRPr lang="en-GB" dirty="0"/>
          </a:p>
          <a:p>
            <a:endParaRPr lang="en-GB" dirty="0"/>
          </a:p>
          <a:p>
            <a:endParaRPr lang="en-GB" dirty="0"/>
          </a:p>
          <a:p>
            <a:r>
              <a:rPr lang="et-EE" dirty="0">
                <a:solidFill>
                  <a:schemeClr val="tx1"/>
                </a:solidFill>
              </a:rPr>
              <a:t>Näi</a:t>
            </a:r>
            <a:r>
              <a:rPr lang="en-GB" dirty="0" err="1">
                <a:solidFill>
                  <a:schemeClr val="tx1"/>
                </a:solidFill>
              </a:rPr>
              <a:t>teid</a:t>
            </a:r>
            <a:r>
              <a:rPr lang="en-GB" dirty="0">
                <a:solidFill>
                  <a:schemeClr val="tx1"/>
                </a:solidFill>
              </a:rPr>
              <a:t> </a:t>
            </a:r>
            <a:r>
              <a:rPr lang="en-GB" dirty="0" err="1">
                <a:solidFill>
                  <a:schemeClr val="tx1"/>
                </a:solidFill>
              </a:rPr>
              <a:t>taastuvenergiaga</a:t>
            </a:r>
            <a:r>
              <a:rPr lang="en-GB" dirty="0">
                <a:solidFill>
                  <a:schemeClr val="tx1"/>
                </a:solidFill>
              </a:rPr>
              <a:t> </a:t>
            </a:r>
            <a:r>
              <a:rPr lang="en-GB" dirty="0" err="1">
                <a:solidFill>
                  <a:schemeClr val="tx1"/>
                </a:solidFill>
              </a:rPr>
              <a:t>tegelevatest</a:t>
            </a:r>
            <a:r>
              <a:rPr lang="en-GB" dirty="0">
                <a:solidFill>
                  <a:schemeClr val="tx1"/>
                </a:solidFill>
              </a:rPr>
              <a:t> </a:t>
            </a:r>
            <a:r>
              <a:rPr lang="en-GB" dirty="0" err="1">
                <a:solidFill>
                  <a:schemeClr val="tx1"/>
                </a:solidFill>
              </a:rPr>
              <a:t>organisatsioonidest</a:t>
            </a:r>
            <a:r>
              <a:rPr lang="et-EE" dirty="0">
                <a:solidFill>
                  <a:schemeClr val="tx1"/>
                </a:solidFill>
              </a:rPr>
              <a:t>: </a:t>
            </a:r>
            <a:r>
              <a:rPr lang="en-GB" dirty="0" err="1">
                <a:solidFill>
                  <a:schemeClr val="tx1"/>
                </a:solidFill>
              </a:rPr>
              <a:t>Tuuleenergia</a:t>
            </a:r>
            <a:r>
              <a:rPr lang="en-GB" dirty="0">
                <a:solidFill>
                  <a:schemeClr val="tx1"/>
                </a:solidFill>
              </a:rPr>
              <a:t> </a:t>
            </a:r>
            <a:r>
              <a:rPr lang="en-GB" dirty="0" err="1">
                <a:solidFill>
                  <a:schemeClr val="tx1"/>
                </a:solidFill>
              </a:rPr>
              <a:t>Assotsiatsioon</a:t>
            </a:r>
            <a:r>
              <a:rPr lang="et-EE" dirty="0">
                <a:solidFill>
                  <a:schemeClr val="tx1"/>
                </a:solidFill>
              </a:rPr>
              <a:t>, </a:t>
            </a:r>
            <a:r>
              <a:rPr lang="en-GB" dirty="0" err="1">
                <a:solidFill>
                  <a:schemeClr val="tx1"/>
                </a:solidFill>
              </a:rPr>
              <a:t>Eesti</a:t>
            </a:r>
            <a:r>
              <a:rPr lang="en-GB" dirty="0">
                <a:solidFill>
                  <a:schemeClr val="tx1"/>
                </a:solidFill>
              </a:rPr>
              <a:t> </a:t>
            </a:r>
            <a:r>
              <a:rPr lang="en-GB" dirty="0" err="1">
                <a:solidFill>
                  <a:schemeClr val="tx1"/>
                </a:solidFill>
              </a:rPr>
              <a:t>Biogaasi</a:t>
            </a:r>
            <a:r>
              <a:rPr lang="en-GB" dirty="0">
                <a:solidFill>
                  <a:schemeClr val="tx1"/>
                </a:solidFill>
              </a:rPr>
              <a:t> </a:t>
            </a:r>
            <a:r>
              <a:rPr lang="en-GB" dirty="0" err="1">
                <a:solidFill>
                  <a:schemeClr val="tx1"/>
                </a:solidFill>
              </a:rPr>
              <a:t>Assotsiatsioon</a:t>
            </a:r>
            <a:r>
              <a:rPr lang="en-GB" dirty="0">
                <a:solidFill>
                  <a:schemeClr val="tx1"/>
                </a:solidFill>
              </a:rPr>
              <a:t>, </a:t>
            </a:r>
            <a:r>
              <a:rPr lang="en-GB" dirty="0" err="1">
                <a:solidFill>
                  <a:schemeClr val="tx1"/>
                </a:solidFill>
              </a:rPr>
              <a:t>Taastuvenergiakoda</a:t>
            </a:r>
            <a:r>
              <a:rPr lang="en-GB" dirty="0">
                <a:solidFill>
                  <a:schemeClr val="tx1"/>
                </a:solidFill>
              </a:rPr>
              <a:t>, </a:t>
            </a:r>
            <a:r>
              <a:rPr lang="en-GB" dirty="0" err="1">
                <a:solidFill>
                  <a:schemeClr val="tx1"/>
                </a:solidFill>
              </a:rPr>
              <a:t>Aravete</a:t>
            </a:r>
            <a:r>
              <a:rPr lang="en-GB" dirty="0">
                <a:solidFill>
                  <a:schemeClr val="tx1"/>
                </a:solidFill>
              </a:rPr>
              <a:t> </a:t>
            </a:r>
            <a:r>
              <a:rPr lang="en-GB" dirty="0" err="1">
                <a:solidFill>
                  <a:schemeClr val="tx1"/>
                </a:solidFill>
              </a:rPr>
              <a:t>Biogaasijaam</a:t>
            </a:r>
            <a:r>
              <a:rPr lang="en-GB" dirty="0">
                <a:solidFill>
                  <a:schemeClr val="tx1"/>
                </a:solidFill>
              </a:rPr>
              <a:t>, </a:t>
            </a:r>
            <a:r>
              <a:rPr lang="en-GB" dirty="0" err="1">
                <a:solidFill>
                  <a:schemeClr val="tx1"/>
                </a:solidFill>
              </a:rPr>
              <a:t>Crystalsol</a:t>
            </a:r>
            <a:r>
              <a:rPr lang="en-GB" dirty="0">
                <a:solidFill>
                  <a:schemeClr val="tx1"/>
                </a:solidFill>
              </a:rPr>
              <a:t> OÜ</a:t>
            </a:r>
            <a:endParaRPr lang="et-EE" dirty="0">
              <a:solidFill>
                <a:schemeClr val="tx1"/>
              </a:solidFill>
            </a:endParaRPr>
          </a:p>
        </p:txBody>
      </p:sp>
      <p:sp>
        <p:nvSpPr>
          <p:cNvPr id="2" name="Date Placeholder 1">
            <a:extLst>
              <a:ext uri="{FF2B5EF4-FFF2-40B4-BE49-F238E27FC236}">
                <a16:creationId xmlns:a16="http://schemas.microsoft.com/office/drawing/2014/main" id="{0939B39A-1A1F-41AB-A5B0-2ADB31079843}"/>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4" name="Picture 3">
            <a:extLst>
              <a:ext uri="{FF2B5EF4-FFF2-40B4-BE49-F238E27FC236}">
                <a16:creationId xmlns:a16="http://schemas.microsoft.com/office/drawing/2014/main" id="{C8769548-69F5-46E7-B108-340D4E1D630C}"/>
              </a:ext>
            </a:extLst>
          </p:cNvPr>
          <p:cNvPicPr>
            <a:picLocks noChangeAspect="1"/>
          </p:cNvPicPr>
          <p:nvPr/>
        </p:nvPicPr>
        <p:blipFill>
          <a:blip r:embed="rId3"/>
          <a:stretch>
            <a:fillRect/>
          </a:stretch>
        </p:blipFill>
        <p:spPr>
          <a:xfrm>
            <a:off x="842425" y="3311691"/>
            <a:ext cx="5177377" cy="1960522"/>
          </a:xfrm>
          <a:prstGeom prst="rect">
            <a:avLst/>
          </a:prstGeom>
        </p:spPr>
      </p:pic>
      <p:sp>
        <p:nvSpPr>
          <p:cNvPr id="5" name="TextBox 4">
            <a:extLst>
              <a:ext uri="{FF2B5EF4-FFF2-40B4-BE49-F238E27FC236}">
                <a16:creationId xmlns:a16="http://schemas.microsoft.com/office/drawing/2014/main" id="{6ED424B4-72BB-4346-BC9E-54DFF0B3E626}"/>
              </a:ext>
            </a:extLst>
          </p:cNvPr>
          <p:cNvSpPr txBox="1"/>
          <p:nvPr/>
        </p:nvSpPr>
        <p:spPr>
          <a:xfrm>
            <a:off x="6343881" y="3835510"/>
            <a:ext cx="5005694" cy="646331"/>
          </a:xfrm>
          <a:prstGeom prst="rect">
            <a:avLst/>
          </a:prstGeom>
          <a:noFill/>
        </p:spPr>
        <p:txBody>
          <a:bodyPr wrap="square" rtlCol="0">
            <a:spAutoFit/>
          </a:bodyPr>
          <a:lstStyle/>
          <a:p>
            <a:r>
              <a:rPr lang="en-GB" b="1" dirty="0" err="1"/>
              <a:t>Taastuvenergia</a:t>
            </a:r>
            <a:r>
              <a:rPr lang="en-GB" b="1" dirty="0"/>
              <a:t> </a:t>
            </a:r>
            <a:r>
              <a:rPr lang="en-GB" b="1" dirty="0" err="1"/>
              <a:t>eesmärk</a:t>
            </a:r>
            <a:r>
              <a:rPr lang="en-GB" b="1" dirty="0"/>
              <a:t> </a:t>
            </a:r>
            <a:r>
              <a:rPr lang="en-GB" b="1" dirty="0" err="1"/>
              <a:t>aastaks</a:t>
            </a:r>
            <a:r>
              <a:rPr lang="en-GB" b="1" dirty="0"/>
              <a:t> 2030 </a:t>
            </a:r>
            <a:r>
              <a:rPr lang="en-GB" b="1" dirty="0" err="1"/>
              <a:t>Eestil</a:t>
            </a:r>
            <a:r>
              <a:rPr lang="en-GB" b="1" dirty="0"/>
              <a:t> on 50% </a:t>
            </a:r>
            <a:r>
              <a:rPr lang="en-GB" b="1" dirty="0" err="1"/>
              <a:t>Eesti</a:t>
            </a:r>
            <a:r>
              <a:rPr lang="en-GB" b="1" dirty="0"/>
              <a:t> </a:t>
            </a:r>
            <a:r>
              <a:rPr lang="en-GB" b="1" dirty="0" err="1"/>
              <a:t>riiklik</a:t>
            </a:r>
            <a:r>
              <a:rPr lang="en-GB" b="1" dirty="0"/>
              <a:t> </a:t>
            </a:r>
            <a:r>
              <a:rPr lang="en-GB" b="1" dirty="0" err="1"/>
              <a:t>energia</a:t>
            </a:r>
            <a:r>
              <a:rPr lang="en-GB" b="1" dirty="0"/>
              <a:t>- </a:t>
            </a:r>
            <a:r>
              <a:rPr lang="en-GB" b="1" dirty="0" err="1"/>
              <a:t>ja</a:t>
            </a:r>
            <a:r>
              <a:rPr lang="en-GB" b="1" dirty="0"/>
              <a:t> </a:t>
            </a:r>
            <a:r>
              <a:rPr lang="en-GB" b="1" dirty="0" err="1"/>
              <a:t>kliimakava</a:t>
            </a:r>
            <a:endParaRPr lang="en-GB" b="1" dirty="0"/>
          </a:p>
        </p:txBody>
      </p:sp>
    </p:spTree>
    <p:extLst>
      <p:ext uri="{BB962C8B-B14F-4D97-AF65-F5344CB8AC3E}">
        <p14:creationId xmlns:p14="http://schemas.microsoft.com/office/powerpoint/2010/main" val="353131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40FD60-497A-4ED6-A2E2-314ADA8CFECE}"/>
              </a:ext>
            </a:extLst>
          </p:cNvPr>
          <p:cNvSpPr>
            <a:spLocks noGrp="1"/>
          </p:cNvSpPr>
          <p:nvPr>
            <p:ph type="title"/>
          </p:nvPr>
        </p:nvSpPr>
        <p:spPr/>
        <p:txBody>
          <a:bodyPr>
            <a:noAutofit/>
          </a:bodyPr>
          <a:lstStyle/>
          <a:p>
            <a:r>
              <a:rPr lang="et-EE" sz="5400" dirty="0"/>
              <a:t>Jätkusuutlik turism</a:t>
            </a:r>
          </a:p>
        </p:txBody>
      </p:sp>
      <p:sp>
        <p:nvSpPr>
          <p:cNvPr id="4" name="Content Placeholder 3">
            <a:extLst>
              <a:ext uri="{FF2B5EF4-FFF2-40B4-BE49-F238E27FC236}">
                <a16:creationId xmlns:a16="http://schemas.microsoft.com/office/drawing/2014/main" id="{D33C7E48-E8A4-4337-94A0-4430C9E847F5}"/>
              </a:ext>
            </a:extLst>
          </p:cNvPr>
          <p:cNvSpPr>
            <a:spLocks noGrp="1"/>
          </p:cNvSpPr>
          <p:nvPr>
            <p:ph idx="1"/>
          </p:nvPr>
        </p:nvSpPr>
        <p:spPr>
          <a:xfrm>
            <a:off x="838200" y="1825625"/>
            <a:ext cx="5257800" cy="4351338"/>
          </a:xfrm>
        </p:spPr>
        <p:txBody>
          <a:bodyPr/>
          <a:lstStyle/>
          <a:p>
            <a:r>
              <a:rPr lang="et-EE" sz="2400" dirty="0"/>
              <a:t>Arvestab oma praegust ja tulevast majanduslikku-, sotsiaalset- ja keskkonnamõju. </a:t>
            </a:r>
          </a:p>
          <a:p>
            <a:r>
              <a:rPr lang="et-EE" sz="2400" dirty="0"/>
              <a:t>Säästev turism: </a:t>
            </a:r>
          </a:p>
          <a:p>
            <a:pPr marL="742950" lvl="1" indent="-285750"/>
            <a:r>
              <a:rPr lang="et-EE" dirty="0"/>
              <a:t>Kasutab optimaalselt keskkonda</a:t>
            </a:r>
          </a:p>
          <a:p>
            <a:pPr marL="742950" lvl="1" indent="-285750"/>
            <a:r>
              <a:rPr lang="et-EE" dirty="0"/>
              <a:t>Austab vastuvõtvate kogukondade sotsiaal-kultuurilisi traditsioone</a:t>
            </a:r>
          </a:p>
          <a:p>
            <a:pPr marL="742950" lvl="1" indent="-285750"/>
            <a:r>
              <a:rPr lang="et-EE" dirty="0"/>
              <a:t>Tagab elujõulised ja pikaajalised majandustegevused.</a:t>
            </a:r>
          </a:p>
          <a:p>
            <a:pPr marL="0" indent="0">
              <a:buNone/>
            </a:pPr>
            <a:r>
              <a:rPr lang="et-EE" sz="2000" dirty="0"/>
              <a:t>Näi</a:t>
            </a:r>
            <a:r>
              <a:rPr lang="en-GB" sz="2000" dirty="0" err="1"/>
              <a:t>teid</a:t>
            </a:r>
            <a:r>
              <a:rPr lang="en-GB" sz="2000" dirty="0"/>
              <a:t> </a:t>
            </a:r>
            <a:r>
              <a:rPr lang="en-GB" sz="2000" dirty="0" err="1"/>
              <a:t>säästliku</a:t>
            </a:r>
            <a:r>
              <a:rPr lang="en-GB" sz="2000" dirty="0"/>
              <a:t> </a:t>
            </a:r>
            <a:r>
              <a:rPr lang="en-GB" sz="2000" dirty="0" err="1"/>
              <a:t>turismiga</a:t>
            </a:r>
            <a:r>
              <a:rPr lang="en-GB" sz="2000" dirty="0"/>
              <a:t> </a:t>
            </a:r>
            <a:r>
              <a:rPr lang="en-GB" sz="2000" dirty="0" err="1"/>
              <a:t>tegelevatest</a:t>
            </a:r>
            <a:r>
              <a:rPr lang="en-GB" sz="2000" dirty="0"/>
              <a:t> </a:t>
            </a:r>
            <a:r>
              <a:rPr lang="en-GB" sz="2000" dirty="0" err="1"/>
              <a:t>organisatsioonidest</a:t>
            </a:r>
            <a:r>
              <a:rPr lang="et-EE" sz="2000" dirty="0"/>
              <a:t>: Lahemaa Ökoturism, SA Põhja-Eesti Turism </a:t>
            </a:r>
          </a:p>
          <a:p>
            <a:pPr marL="0" indent="0">
              <a:buNone/>
            </a:pPr>
            <a:endParaRPr lang="et-EE" dirty="0"/>
          </a:p>
        </p:txBody>
      </p:sp>
      <p:sp>
        <p:nvSpPr>
          <p:cNvPr id="2" name="Date Placeholder 1">
            <a:extLst>
              <a:ext uri="{FF2B5EF4-FFF2-40B4-BE49-F238E27FC236}">
                <a16:creationId xmlns:a16="http://schemas.microsoft.com/office/drawing/2014/main" id="{A0748E3B-0D8D-43DB-9AE7-E0C5DE1DA4B1}"/>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14" name="Picture 13">
            <a:extLst>
              <a:ext uri="{FF2B5EF4-FFF2-40B4-BE49-F238E27FC236}">
                <a16:creationId xmlns:a16="http://schemas.microsoft.com/office/drawing/2014/main" id="{DFE3347F-DFC0-44EC-8DD5-C3B2C4D34D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94120" y="1883444"/>
            <a:ext cx="5257800" cy="3506911"/>
          </a:xfrm>
          <a:prstGeom prst="rect">
            <a:avLst/>
          </a:prstGeom>
        </p:spPr>
      </p:pic>
      <p:sp>
        <p:nvSpPr>
          <p:cNvPr id="15" name="TextBox 14">
            <a:extLst>
              <a:ext uri="{FF2B5EF4-FFF2-40B4-BE49-F238E27FC236}">
                <a16:creationId xmlns:a16="http://schemas.microsoft.com/office/drawing/2014/main" id="{ACA6E878-5DC7-464D-B4E4-C205771DA139}"/>
              </a:ext>
            </a:extLst>
          </p:cNvPr>
          <p:cNvSpPr txBox="1"/>
          <p:nvPr/>
        </p:nvSpPr>
        <p:spPr>
          <a:xfrm>
            <a:off x="6982828" y="5525068"/>
            <a:ext cx="4569092" cy="230832"/>
          </a:xfrm>
          <a:prstGeom prst="rect">
            <a:avLst/>
          </a:prstGeom>
          <a:noFill/>
        </p:spPr>
        <p:txBody>
          <a:bodyPr wrap="square" rtlCol="0">
            <a:spAutoFit/>
          </a:bodyPr>
          <a:lstStyle/>
          <a:p>
            <a:r>
              <a:rPr lang="et-EE" sz="900">
                <a:hlinkClick r:id="rId4" tooltip="http://sustain.pata.org/u-s-travelers-like-sustainable-tourism-love-transparency-brands/"/>
              </a:rPr>
              <a:t>This Photo</a:t>
            </a:r>
            <a:r>
              <a:rPr lang="et-EE" sz="900"/>
              <a:t> by Unknown Author is licensed under </a:t>
            </a:r>
            <a:r>
              <a:rPr lang="et-EE" sz="900">
                <a:hlinkClick r:id="rId5" tooltip="https://creativecommons.org/licenses/by-nc/3.0/"/>
              </a:rPr>
              <a:t>CC BY-NC</a:t>
            </a:r>
            <a:endParaRPr lang="et-EE" sz="900"/>
          </a:p>
        </p:txBody>
      </p:sp>
    </p:spTree>
    <p:extLst>
      <p:ext uri="{BB962C8B-B14F-4D97-AF65-F5344CB8AC3E}">
        <p14:creationId xmlns:p14="http://schemas.microsoft.com/office/powerpoint/2010/main" val="400505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3FD44D-595C-45BE-89B0-1FB6E29B538F}"/>
              </a:ext>
            </a:extLst>
          </p:cNvPr>
          <p:cNvSpPr>
            <a:spLocks noGrp="1"/>
          </p:cNvSpPr>
          <p:nvPr>
            <p:ph type="title"/>
          </p:nvPr>
        </p:nvSpPr>
        <p:spPr>
          <a:xfrm>
            <a:off x="633546" y="1070760"/>
            <a:ext cx="10515600" cy="813125"/>
          </a:xfrm>
        </p:spPr>
        <p:txBody>
          <a:bodyPr>
            <a:normAutofit fontScale="90000"/>
          </a:bodyPr>
          <a:lstStyle/>
          <a:p>
            <a:r>
              <a:rPr lang="et-EE" dirty="0"/>
              <a:t>Säästev Transport</a:t>
            </a:r>
          </a:p>
        </p:txBody>
      </p:sp>
      <p:sp>
        <p:nvSpPr>
          <p:cNvPr id="8" name="Text Placeholder 7">
            <a:extLst>
              <a:ext uri="{FF2B5EF4-FFF2-40B4-BE49-F238E27FC236}">
                <a16:creationId xmlns:a16="http://schemas.microsoft.com/office/drawing/2014/main" id="{939D9D40-B8D7-4930-91AE-092DA090AE09}"/>
              </a:ext>
            </a:extLst>
          </p:cNvPr>
          <p:cNvSpPr>
            <a:spLocks noGrp="1"/>
          </p:cNvSpPr>
          <p:nvPr>
            <p:ph type="body" idx="1"/>
          </p:nvPr>
        </p:nvSpPr>
        <p:spPr>
          <a:xfrm>
            <a:off x="633546" y="1972019"/>
            <a:ext cx="10680777" cy="4109293"/>
          </a:xfrm>
        </p:spPr>
        <p:txBody>
          <a:bodyPr/>
          <a:lstStyle/>
          <a:p>
            <a:r>
              <a:rPr lang="et-EE" dirty="0">
                <a:solidFill>
                  <a:schemeClr val="tx1"/>
                </a:solidFill>
              </a:rPr>
              <a:t>Arengusuund, mis eelistab inimeste ja kaubaveol väiksema energiatarbe, ressursikulu ja keskkonnamõjuga transpordiliike. </a:t>
            </a:r>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t-EE" dirty="0">
              <a:solidFill>
                <a:schemeClr val="tx1"/>
              </a:solidFill>
            </a:endParaRPr>
          </a:p>
          <a:p>
            <a:r>
              <a:rPr lang="et-EE" sz="2000" dirty="0">
                <a:solidFill>
                  <a:schemeClr val="tx1"/>
                </a:solidFill>
              </a:rPr>
              <a:t>Näi</a:t>
            </a:r>
            <a:r>
              <a:rPr lang="en-GB" sz="2000" dirty="0" err="1">
                <a:solidFill>
                  <a:schemeClr val="tx1"/>
                </a:solidFill>
              </a:rPr>
              <a:t>teid</a:t>
            </a:r>
            <a:r>
              <a:rPr lang="en-GB" sz="2000" dirty="0">
                <a:solidFill>
                  <a:schemeClr val="tx1"/>
                </a:solidFill>
              </a:rPr>
              <a:t> </a:t>
            </a:r>
            <a:r>
              <a:rPr lang="en-GB" sz="2000" dirty="0" err="1">
                <a:solidFill>
                  <a:schemeClr val="tx1"/>
                </a:solidFill>
              </a:rPr>
              <a:t>säästliku</a:t>
            </a:r>
            <a:r>
              <a:rPr lang="en-GB" sz="2000" dirty="0">
                <a:solidFill>
                  <a:schemeClr val="tx1"/>
                </a:solidFill>
              </a:rPr>
              <a:t> </a:t>
            </a:r>
            <a:r>
              <a:rPr lang="en-GB" sz="2000" dirty="0" err="1">
                <a:solidFill>
                  <a:schemeClr val="tx1"/>
                </a:solidFill>
              </a:rPr>
              <a:t>transpordiga</a:t>
            </a:r>
            <a:r>
              <a:rPr lang="en-GB" sz="2000" dirty="0">
                <a:solidFill>
                  <a:schemeClr val="tx1"/>
                </a:solidFill>
              </a:rPr>
              <a:t> </a:t>
            </a:r>
            <a:r>
              <a:rPr lang="en-GB" sz="2000" dirty="0" err="1">
                <a:solidFill>
                  <a:schemeClr val="tx1"/>
                </a:solidFill>
              </a:rPr>
              <a:t>tegelevatest</a:t>
            </a:r>
            <a:r>
              <a:rPr lang="en-GB" sz="2000" dirty="0">
                <a:solidFill>
                  <a:schemeClr val="tx1"/>
                </a:solidFill>
              </a:rPr>
              <a:t> </a:t>
            </a:r>
          </a:p>
          <a:p>
            <a:r>
              <a:rPr lang="en-GB" sz="2000" dirty="0" err="1">
                <a:solidFill>
                  <a:schemeClr val="tx1"/>
                </a:solidFill>
              </a:rPr>
              <a:t>organisatsioonidest</a:t>
            </a:r>
            <a:r>
              <a:rPr lang="et-EE" sz="2000" dirty="0">
                <a:solidFill>
                  <a:schemeClr val="tx1"/>
                </a:solidFill>
              </a:rPr>
              <a:t>: : </a:t>
            </a:r>
            <a:r>
              <a:rPr lang="en-GB" sz="2000" dirty="0" err="1">
                <a:solidFill>
                  <a:schemeClr val="tx1"/>
                </a:solidFill>
              </a:rPr>
              <a:t>Eesti</a:t>
            </a:r>
            <a:r>
              <a:rPr lang="en-GB" sz="2000" dirty="0">
                <a:solidFill>
                  <a:schemeClr val="tx1"/>
                </a:solidFill>
              </a:rPr>
              <a:t> </a:t>
            </a:r>
            <a:r>
              <a:rPr lang="en-GB" sz="2000" dirty="0" err="1">
                <a:solidFill>
                  <a:schemeClr val="tx1"/>
                </a:solidFill>
              </a:rPr>
              <a:t>vesinikuühing</a:t>
            </a:r>
            <a:r>
              <a:rPr lang="en-GB" sz="2000" dirty="0">
                <a:solidFill>
                  <a:schemeClr val="tx1"/>
                </a:solidFill>
              </a:rPr>
              <a:t>, </a:t>
            </a:r>
            <a:r>
              <a:rPr lang="en-GB" sz="2000" dirty="0" err="1">
                <a:solidFill>
                  <a:schemeClr val="tx1"/>
                </a:solidFill>
              </a:rPr>
              <a:t>BioOil</a:t>
            </a:r>
            <a:r>
              <a:rPr lang="en-GB" sz="2000" dirty="0">
                <a:solidFill>
                  <a:schemeClr val="tx1"/>
                </a:solidFill>
              </a:rPr>
              <a:t> (</a:t>
            </a:r>
            <a:r>
              <a:rPr lang="en-GB" sz="2000" dirty="0" err="1">
                <a:solidFill>
                  <a:schemeClr val="tx1"/>
                </a:solidFill>
              </a:rPr>
              <a:t>biodiisel</a:t>
            </a:r>
            <a:r>
              <a:rPr lang="en-GB" sz="2000" dirty="0">
                <a:solidFill>
                  <a:schemeClr val="tx1"/>
                </a:solidFill>
              </a:rPr>
              <a:t>)</a:t>
            </a:r>
            <a:endParaRPr lang="et-EE" sz="2000" dirty="0">
              <a:solidFill>
                <a:schemeClr val="tx1"/>
              </a:solidFill>
            </a:endParaRPr>
          </a:p>
        </p:txBody>
      </p:sp>
      <p:sp>
        <p:nvSpPr>
          <p:cNvPr id="2" name="Date Placeholder 1">
            <a:extLst>
              <a:ext uri="{FF2B5EF4-FFF2-40B4-BE49-F238E27FC236}">
                <a16:creationId xmlns:a16="http://schemas.microsoft.com/office/drawing/2014/main" id="{26248131-2BA4-40C1-9C6E-44F8F23C4CC0}"/>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3074" name="Picture 2" descr="Image result for sustainable transport">
            <a:extLst>
              <a:ext uri="{FF2B5EF4-FFF2-40B4-BE49-F238E27FC236}">
                <a16:creationId xmlns:a16="http://schemas.microsoft.com/office/drawing/2014/main" id="{91F8E308-3B83-40C3-BEA4-82A9FBBF4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727" y="2785049"/>
            <a:ext cx="4390743" cy="2422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232352-B995-4281-988E-839EBFCC914D}"/>
              </a:ext>
            </a:extLst>
          </p:cNvPr>
          <p:cNvSpPr txBox="1"/>
          <p:nvPr/>
        </p:nvSpPr>
        <p:spPr>
          <a:xfrm>
            <a:off x="10175424" y="5172297"/>
            <a:ext cx="1383030" cy="246221"/>
          </a:xfrm>
          <a:prstGeom prst="rect">
            <a:avLst/>
          </a:prstGeom>
          <a:noFill/>
        </p:spPr>
        <p:txBody>
          <a:bodyPr wrap="square" rtlCol="0">
            <a:spAutoFit/>
          </a:bodyPr>
          <a:lstStyle/>
          <a:p>
            <a:r>
              <a:rPr lang="en-GB" sz="1000" dirty="0"/>
              <a:t>TheCivilEngineer.com</a:t>
            </a:r>
          </a:p>
        </p:txBody>
      </p:sp>
      <p:sp>
        <p:nvSpPr>
          <p:cNvPr id="4" name="TextBox 3">
            <a:extLst>
              <a:ext uri="{FF2B5EF4-FFF2-40B4-BE49-F238E27FC236}">
                <a16:creationId xmlns:a16="http://schemas.microsoft.com/office/drawing/2014/main" id="{300F106F-EF7C-4AA5-ADF8-0267B2D5075B}"/>
              </a:ext>
            </a:extLst>
          </p:cNvPr>
          <p:cNvSpPr txBox="1"/>
          <p:nvPr/>
        </p:nvSpPr>
        <p:spPr>
          <a:xfrm>
            <a:off x="633546" y="3084723"/>
            <a:ext cx="5734203" cy="646331"/>
          </a:xfrm>
          <a:prstGeom prst="rect">
            <a:avLst/>
          </a:prstGeom>
          <a:noFill/>
        </p:spPr>
        <p:txBody>
          <a:bodyPr wrap="square" rtlCol="0">
            <a:spAutoFit/>
          </a:bodyPr>
          <a:lstStyle/>
          <a:p>
            <a:r>
              <a:rPr lang="en-GB" dirty="0" err="1"/>
              <a:t>Eestil</a:t>
            </a:r>
            <a:r>
              <a:rPr lang="en-GB" dirty="0"/>
              <a:t> on </a:t>
            </a:r>
            <a:r>
              <a:rPr lang="en-GB" dirty="0" err="1"/>
              <a:t>kohustus</a:t>
            </a:r>
            <a:r>
              <a:rPr lang="en-GB" dirty="0"/>
              <a:t> </a:t>
            </a:r>
            <a:r>
              <a:rPr lang="en-GB" dirty="0" err="1"/>
              <a:t>aastaks</a:t>
            </a:r>
            <a:r>
              <a:rPr lang="en-GB" dirty="0"/>
              <a:t> 2020 </a:t>
            </a:r>
            <a:r>
              <a:rPr lang="en-GB" dirty="0" err="1"/>
              <a:t>saavutada</a:t>
            </a:r>
            <a:r>
              <a:rPr lang="en-GB" dirty="0"/>
              <a:t> 10%-line </a:t>
            </a:r>
            <a:r>
              <a:rPr lang="en-GB" dirty="0" err="1"/>
              <a:t>taastuvkütuste</a:t>
            </a:r>
            <a:r>
              <a:rPr lang="en-GB" dirty="0"/>
              <a:t> </a:t>
            </a:r>
            <a:r>
              <a:rPr lang="en-GB" dirty="0" err="1"/>
              <a:t>osakaal</a:t>
            </a:r>
            <a:r>
              <a:rPr lang="en-GB" dirty="0"/>
              <a:t> </a:t>
            </a:r>
            <a:r>
              <a:rPr lang="en-GB" dirty="0" err="1"/>
              <a:t>kogu</a:t>
            </a:r>
            <a:r>
              <a:rPr lang="en-GB" dirty="0"/>
              <a:t> </a:t>
            </a:r>
            <a:r>
              <a:rPr lang="en-GB" dirty="0" err="1"/>
              <a:t>kütuste</a:t>
            </a:r>
            <a:r>
              <a:rPr lang="en-GB" dirty="0"/>
              <a:t> </a:t>
            </a:r>
            <a:r>
              <a:rPr lang="en-GB" dirty="0" err="1"/>
              <a:t>koguenergiast</a:t>
            </a:r>
            <a:r>
              <a:rPr lang="en-GB" dirty="0"/>
              <a:t>. </a:t>
            </a:r>
          </a:p>
        </p:txBody>
      </p:sp>
    </p:spTree>
    <p:extLst>
      <p:ext uri="{BB962C8B-B14F-4D97-AF65-F5344CB8AC3E}">
        <p14:creationId xmlns:p14="http://schemas.microsoft.com/office/powerpoint/2010/main" val="340779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57B745-D692-4E58-A982-88CC8513704B}"/>
              </a:ext>
            </a:extLst>
          </p:cNvPr>
          <p:cNvSpPr>
            <a:spLocks noGrp="1"/>
          </p:cNvSpPr>
          <p:nvPr>
            <p:ph type="title"/>
          </p:nvPr>
        </p:nvSpPr>
        <p:spPr>
          <a:xfrm>
            <a:off x="831849" y="1709738"/>
            <a:ext cx="7904825" cy="1198715"/>
          </a:xfrm>
        </p:spPr>
        <p:txBody>
          <a:bodyPr/>
          <a:lstStyle/>
          <a:p>
            <a:r>
              <a:rPr lang="et-EE" b="1" dirty="0">
                <a:effectLst>
                  <a:outerShdw blurRad="38100" dist="38100" dir="2700000" algn="tl">
                    <a:srgbClr val="000000">
                      <a:alpha val="43137"/>
                    </a:srgbClr>
                  </a:outerShdw>
                </a:effectLst>
              </a:rPr>
              <a:t>Täname!</a:t>
            </a:r>
            <a:endParaRPr lang="en-US" b="1" dirty="0">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C8D78560-FA50-4E7E-AF88-B7A7E89433D9}"/>
              </a:ext>
            </a:extLst>
          </p:cNvPr>
          <p:cNvSpPr>
            <a:spLocks noGrp="1"/>
          </p:cNvSpPr>
          <p:nvPr>
            <p:ph type="body" idx="1"/>
          </p:nvPr>
        </p:nvSpPr>
        <p:spPr>
          <a:xfrm>
            <a:off x="831850" y="3429001"/>
            <a:ext cx="7904826" cy="2660650"/>
          </a:xfrm>
        </p:spPr>
        <p:txBody>
          <a:bodyPr/>
          <a:lstStyle/>
          <a:p>
            <a:r>
              <a:rPr lang="en-US" dirty="0"/>
              <a:t>Karina Suik</a:t>
            </a:r>
          </a:p>
          <a:p>
            <a:r>
              <a:rPr lang="en-US" dirty="0"/>
              <a:t>karina.suik@sei.org</a:t>
            </a:r>
          </a:p>
        </p:txBody>
      </p:sp>
      <p:sp>
        <p:nvSpPr>
          <p:cNvPr id="2" name="Date Placeholder 1">
            <a:extLst>
              <a:ext uri="{FF2B5EF4-FFF2-40B4-BE49-F238E27FC236}">
                <a16:creationId xmlns:a16="http://schemas.microsoft.com/office/drawing/2014/main" id="{BC941D28-1E14-46A5-8872-DC41A43A486D}"/>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Tree>
    <p:extLst>
      <p:ext uri="{BB962C8B-B14F-4D97-AF65-F5344CB8AC3E}">
        <p14:creationId xmlns:p14="http://schemas.microsoft.com/office/powerpoint/2010/main" val="83472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E616A47-FF95-490C-AA3E-CD3F27416A9A}"/>
              </a:ext>
            </a:extLst>
          </p:cNvPr>
          <p:cNvSpPr>
            <a:spLocks noGrp="1"/>
          </p:cNvSpPr>
          <p:nvPr>
            <p:ph type="title"/>
          </p:nvPr>
        </p:nvSpPr>
        <p:spPr>
          <a:xfrm>
            <a:off x="387953" y="1338022"/>
            <a:ext cx="10540779" cy="527513"/>
          </a:xfrm>
        </p:spPr>
        <p:txBody>
          <a:bodyPr>
            <a:noAutofit/>
          </a:bodyPr>
          <a:lstStyle/>
          <a:p>
            <a:r>
              <a:rPr lang="en-GB" sz="3200" dirty="0" err="1"/>
              <a:t>Vajadus</a:t>
            </a:r>
            <a:r>
              <a:rPr lang="en-GB" sz="3200" dirty="0"/>
              <a:t> </a:t>
            </a:r>
            <a:r>
              <a:rPr lang="en-GB" sz="3200" dirty="0" err="1"/>
              <a:t>rohemajanduse</a:t>
            </a:r>
            <a:r>
              <a:rPr lang="en-GB" sz="3200" dirty="0"/>
              <a:t> </a:t>
            </a:r>
            <a:r>
              <a:rPr lang="en-GB" sz="3200" dirty="0" err="1"/>
              <a:t>järele</a:t>
            </a:r>
            <a:r>
              <a:rPr lang="en-GB" sz="3200" dirty="0"/>
              <a:t> </a:t>
            </a:r>
            <a:br>
              <a:rPr lang="en-GB" sz="2000" dirty="0"/>
            </a:br>
            <a:br>
              <a:rPr lang="en-GB" sz="2000" dirty="0"/>
            </a:br>
            <a:br>
              <a:rPr lang="en-GB" sz="2000" dirty="0"/>
            </a:br>
            <a:endParaRPr lang="et-EE" sz="2000" dirty="0"/>
          </a:p>
        </p:txBody>
      </p:sp>
      <p:sp>
        <p:nvSpPr>
          <p:cNvPr id="4" name="Date Placeholder 3">
            <a:extLst>
              <a:ext uri="{FF2B5EF4-FFF2-40B4-BE49-F238E27FC236}">
                <a16:creationId xmlns:a16="http://schemas.microsoft.com/office/drawing/2014/main" id="{07D49779-2F15-4587-9689-C7D44DAAFD2B}"/>
              </a:ext>
            </a:extLst>
          </p:cNvPr>
          <p:cNvSpPr>
            <a:spLocks noGrp="1"/>
          </p:cNvSpPr>
          <p:nvPr>
            <p:ph type="dt" sz="half" idx="10"/>
          </p:nvPr>
        </p:nvSpPr>
        <p:spPr/>
        <p:txBody>
          <a:bodyPr>
            <a:normAutofit fontScale="92500" lnSpcReduction="20000"/>
          </a:bodyPr>
          <a:lstStyle/>
          <a:p>
            <a:pPr>
              <a:lnSpc>
                <a:spcPct val="90000"/>
              </a:lnSpc>
              <a:spcAft>
                <a:spcPts val="600"/>
              </a:spcAft>
            </a:pPr>
            <a:r>
              <a:rPr lang="en-US">
                <a:solidFill>
                  <a:schemeClr val="accent3">
                    <a:lumMod val="75000"/>
                    <a:alpha val="80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alpha val="80000"/>
                </a:schemeClr>
              </a:solidFill>
            </a:endParaRPr>
          </a:p>
        </p:txBody>
      </p:sp>
      <p:sp>
        <p:nvSpPr>
          <p:cNvPr id="8" name="TextBox 7">
            <a:extLst>
              <a:ext uri="{FF2B5EF4-FFF2-40B4-BE49-F238E27FC236}">
                <a16:creationId xmlns:a16="http://schemas.microsoft.com/office/drawing/2014/main" id="{6AF5DCFD-05CB-415B-AFF4-8ACD664C7865}"/>
              </a:ext>
            </a:extLst>
          </p:cNvPr>
          <p:cNvSpPr txBox="1"/>
          <p:nvPr/>
        </p:nvSpPr>
        <p:spPr>
          <a:xfrm>
            <a:off x="277784" y="1522154"/>
            <a:ext cx="11526263" cy="5016758"/>
          </a:xfrm>
          <a:prstGeom prst="rect">
            <a:avLst/>
          </a:prstGeom>
          <a:noFill/>
        </p:spPr>
        <p:txBody>
          <a:bodyPr wrap="square" rtlCol="0">
            <a:spAutoFit/>
          </a:bodyPr>
          <a:lstStyle/>
          <a:p>
            <a:pPr algn="just"/>
            <a:r>
              <a:rPr lang="en-GB" sz="2000" dirty="0" err="1">
                <a:latin typeface="Arial" panose="020B0604020202020204" pitchFamily="34" charset="0"/>
                <a:cs typeface="Arial" panose="020B0604020202020204" pitchFamily="34" charset="0"/>
              </a:rPr>
              <a:t>Vajadus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rohemajanduse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järele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algas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pärast</a:t>
            </a:r>
            <a:r>
              <a:rPr lang="en-GB" sz="2000" dirty="0">
                <a:latin typeface="Arial" panose="020B0604020202020204" pitchFamily="34" charset="0"/>
                <a:cs typeface="Arial" panose="020B0604020202020204" pitchFamily="34" charset="0"/>
              </a:rPr>
              <a:t> 2008. </a:t>
            </a:r>
            <a:r>
              <a:rPr lang="en-GB" sz="2000" dirty="0" err="1">
                <a:latin typeface="Arial" panose="020B0604020202020204" pitchFamily="34" charset="0"/>
                <a:cs typeface="Arial" panose="020B0604020202020204" pitchFamily="34" charset="0"/>
              </a:rPr>
              <a:t>aasta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finantskriisi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mille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tagajärel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paljud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Euroopa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riigid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olid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sunnitud</a:t>
            </a:r>
            <a:r>
              <a:rPr lang="en-GB" sz="2000" dirty="0">
                <a:latin typeface="Arial" panose="020B0604020202020204" pitchFamily="34" charset="0"/>
                <a:cs typeface="Arial" panose="020B0604020202020204" pitchFamily="34" charset="0"/>
              </a:rPr>
              <a:t> 2008/2009 </a:t>
            </a:r>
            <a:r>
              <a:rPr lang="en-GB" sz="2000" dirty="0" err="1">
                <a:latin typeface="Arial" panose="020B0604020202020204" pitchFamily="34" charset="0"/>
                <a:cs typeface="Arial" panose="020B0604020202020204" pitchFamily="34" charset="0"/>
              </a:rPr>
              <a:t>aastal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vastu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võtma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poliitika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rohelise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majanduse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suunal</a:t>
            </a:r>
            <a:r>
              <a:rPr lang="en-GB" sz="2000" dirty="0">
                <a:latin typeface="Arial" panose="020B0604020202020204" pitchFamily="34" charset="0"/>
                <a:cs typeface="Arial" panose="020B0604020202020204" pitchFamily="34" charset="0"/>
              </a:rPr>
              <a:t>.</a:t>
            </a:r>
          </a:p>
          <a:p>
            <a:pPr algn="just"/>
            <a:endParaRPr lang="en-GB" sz="2000" dirty="0">
              <a:latin typeface="Arial" panose="020B0604020202020204" pitchFamily="34" charset="0"/>
              <a:cs typeface="Arial" panose="020B0604020202020204" pitchFamily="34" charset="0"/>
            </a:endParaRPr>
          </a:p>
          <a:p>
            <a:pPr algn="just"/>
            <a:r>
              <a:rPr lang="en-GB" sz="2000" dirty="0" err="1">
                <a:latin typeface="Arial" panose="020B0604020202020204" pitchFamily="34" charset="0"/>
                <a:cs typeface="Arial" panose="020B0604020202020204" pitchFamily="34" charset="0"/>
              </a:rPr>
              <a:t>Roheline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majandus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kui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päästerõngas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lahendamaks</a:t>
            </a:r>
            <a:r>
              <a:rPr lang="en-GB" sz="2000"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n-GB" sz="2000" dirty="0" err="1">
                <a:latin typeface="Arial" panose="020B0604020202020204" pitchFamily="34" charset="0"/>
                <a:cs typeface="Arial" panose="020B0604020202020204" pitchFamily="34" charset="0"/>
              </a:rPr>
              <a:t>majanduse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aeglustumist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sellest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tulenevat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töökohtade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vähenemist</a:t>
            </a:r>
            <a:endParaRPr lang="en-GB"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err="1">
                <a:latin typeface="Arial" panose="020B0604020202020204" pitchFamily="34" charset="0"/>
                <a:cs typeface="Arial" panose="020B0604020202020204" pitchFamily="34" charset="0"/>
              </a:rPr>
              <a:t>looduskeskkonna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halvenemist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eelkõige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kliimamuutuste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ökosüsteemide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hääbumise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osas</a:t>
            </a:r>
            <a:r>
              <a:rPr lang="en-GB" sz="2000" dirty="0">
                <a:latin typeface="Arial" panose="020B0604020202020204" pitchFamily="34" charset="0"/>
                <a:cs typeface="Arial" panose="020B0604020202020204" pitchFamily="34" charset="0"/>
              </a:rPr>
              <a:t>. </a:t>
            </a:r>
          </a:p>
          <a:p>
            <a:pPr algn="just"/>
            <a:endParaRPr lang="en-GB" sz="2000" dirty="0">
              <a:latin typeface="Arial" panose="020B0604020202020204" pitchFamily="34" charset="0"/>
              <a:cs typeface="Arial" panose="020B0604020202020204" pitchFamily="34" charset="0"/>
            </a:endParaRPr>
          </a:p>
          <a:p>
            <a:pPr algn="just"/>
            <a:r>
              <a:rPr lang="en-GB" sz="2000" dirty="0" err="1">
                <a:latin typeface="Arial" panose="020B0604020202020204" pitchFamily="34" charset="0"/>
                <a:cs typeface="Arial" panose="020B0604020202020204" pitchFamily="34" charset="0"/>
              </a:rPr>
              <a:t>Rohelisest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majandusest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sai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oluline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Euroopa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rahvusvahelise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strateegia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tugisammas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Eeskätt</a:t>
            </a:r>
            <a:r>
              <a:rPr lang="en-GB" sz="2000" dirty="0">
                <a:latin typeface="Arial" panose="020B0604020202020204" pitchFamily="34" charset="0"/>
                <a:cs typeface="Arial" panose="020B0604020202020204" pitchFamily="34" charset="0"/>
              </a:rPr>
              <a:t> EL </a:t>
            </a:r>
            <a:r>
              <a:rPr lang="en-GB" sz="2000" dirty="0" err="1">
                <a:latin typeface="Arial" panose="020B0604020202020204" pitchFamily="34" charset="0"/>
                <a:cs typeface="Arial" panose="020B0604020202020204" pitchFamily="34" charset="0"/>
              </a:rPr>
              <a:t>poolt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vastu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võetud</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strateegias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Euroopa</a:t>
            </a:r>
            <a:r>
              <a:rPr lang="en-GB" sz="2000" dirty="0">
                <a:latin typeface="Arial" panose="020B0604020202020204" pitchFamily="34" charset="0"/>
                <a:cs typeface="Arial" panose="020B0604020202020204" pitchFamily="34" charset="0"/>
              </a:rPr>
              <a:t> 2020” </a:t>
            </a:r>
            <a:r>
              <a:rPr lang="en-GB" sz="2000" dirty="0" err="1">
                <a:latin typeface="Arial" panose="020B0604020202020204" pitchFamily="34" charset="0"/>
                <a:cs typeface="Arial" panose="020B0604020202020204" pitchFamily="34" charset="0"/>
              </a:rPr>
              <a:t>jätkusuutliku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majanduskasvu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leevendamiseks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ning</a:t>
            </a:r>
            <a:r>
              <a:rPr lang="en-GB" sz="2000" dirty="0">
                <a:latin typeface="Arial" panose="020B0604020202020204" pitchFamily="34" charset="0"/>
                <a:cs typeface="Arial" panose="020B0604020202020204" pitchFamily="34" charset="0"/>
              </a:rPr>
              <a:t> ÜRO </a:t>
            </a:r>
            <a:r>
              <a:rPr lang="en-GB" sz="2000" dirty="0" err="1">
                <a:latin typeface="Arial" panose="020B0604020202020204" pitchFamily="34" charset="0"/>
                <a:cs typeface="Arial" panose="020B0604020202020204" pitchFamily="34" charset="0"/>
              </a:rPr>
              <a:t>Jätkusuutlikkusse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konverentsi</a:t>
            </a:r>
            <a:r>
              <a:rPr lang="en-GB" sz="2000" dirty="0">
                <a:latin typeface="Arial" panose="020B0604020202020204" pitchFamily="34" charset="0"/>
                <a:cs typeface="Arial" panose="020B0604020202020204" pitchFamily="34" charset="0"/>
              </a:rPr>
              <a:t> Rio+20 (2012) </a:t>
            </a:r>
            <a:r>
              <a:rPr lang="en-GB" sz="2000" dirty="0" err="1">
                <a:latin typeface="Arial" panose="020B0604020202020204" pitchFamily="34" charset="0"/>
                <a:cs typeface="Arial" panose="020B0604020202020204" pitchFamily="34" charset="0"/>
              </a:rPr>
              <a:t>tulemusel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kujunes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rohemajanduse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mõiste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oluliseks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vahendiks</a:t>
            </a:r>
            <a:r>
              <a:rPr lang="en-GB" sz="2000" dirty="0">
                <a:latin typeface="Arial" panose="020B0604020202020204" pitchFamily="34" charset="0"/>
                <a:cs typeface="Arial" panose="020B0604020202020204" pitchFamily="34" charset="0"/>
              </a:rPr>
              <a:t>/</a:t>
            </a:r>
            <a:r>
              <a:rPr lang="en-GB" sz="2000" dirty="0" err="1">
                <a:latin typeface="Arial" panose="020B0604020202020204" pitchFamily="34" charset="0"/>
                <a:cs typeface="Arial" panose="020B0604020202020204" pitchFamily="34" charset="0"/>
              </a:rPr>
              <a:t>tööriistaks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säästva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arengu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saavutamisel</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Pärast</a:t>
            </a:r>
            <a:r>
              <a:rPr lang="en-GB" sz="2000" dirty="0">
                <a:latin typeface="Arial" panose="020B0604020202020204" pitchFamily="34" charset="0"/>
                <a:cs typeface="Arial" panose="020B0604020202020204" pitchFamily="34" charset="0"/>
              </a:rPr>
              <a:t> Rio+20 </a:t>
            </a:r>
            <a:r>
              <a:rPr lang="en-GB" sz="2000" dirty="0" err="1">
                <a:latin typeface="Arial" panose="020B0604020202020204" pitchFamily="34" charset="0"/>
                <a:cs typeface="Arial" panose="020B0604020202020204" pitchFamily="34" charset="0"/>
              </a:rPr>
              <a:t>konverentsi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vaadatakse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rohemajandust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kui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lähenemisviisi</a:t>
            </a:r>
            <a:r>
              <a:rPr lang="en-GB" sz="2000" dirty="0">
                <a:latin typeface="Arial" panose="020B0604020202020204" pitchFamily="34" charset="0"/>
                <a:cs typeface="Arial" panose="020B0604020202020204" pitchFamily="34" charset="0"/>
              </a:rPr>
              <a:t>, mis </a:t>
            </a:r>
            <a:r>
              <a:rPr lang="en-GB" sz="2000" dirty="0" err="1">
                <a:latin typeface="Arial" panose="020B0604020202020204" pitchFamily="34" charset="0"/>
                <a:cs typeface="Arial" panose="020B0604020202020204" pitchFamily="34" charset="0"/>
              </a:rPr>
              <a:t>aitab</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saavutada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majanduse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struktuurilise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püsiva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ümberkujundamise</a:t>
            </a:r>
            <a:r>
              <a:rPr lang="en-GB" sz="2000" dirty="0">
                <a:latin typeface="Arial" panose="020B0604020202020204" pitchFamily="34" charset="0"/>
                <a:cs typeface="Arial" panose="020B0604020202020204" pitchFamily="34" charset="0"/>
              </a:rPr>
              <a:t>. </a:t>
            </a:r>
          </a:p>
          <a:p>
            <a:pPr algn="just"/>
            <a:endParaRPr lang="en-GB" sz="2000" dirty="0">
              <a:latin typeface="Arial" panose="020B0604020202020204" pitchFamily="34" charset="0"/>
              <a:cs typeface="Arial" panose="020B0604020202020204" pitchFamily="34" charset="0"/>
            </a:endParaRPr>
          </a:p>
          <a:p>
            <a:r>
              <a:rPr lang="en-GB" sz="2000" dirty="0" err="1">
                <a:latin typeface="Arial" panose="020B0604020202020204" pitchFamily="34" charset="0"/>
                <a:cs typeface="Arial" panose="020B0604020202020204" pitchFamily="34" charset="0"/>
              </a:rPr>
              <a:t>Rohelisest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majandusest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pärast</a:t>
            </a:r>
            <a:r>
              <a:rPr lang="en-GB" sz="2000" dirty="0">
                <a:latin typeface="Arial" panose="020B0604020202020204" pitchFamily="34" charset="0"/>
                <a:cs typeface="Arial" panose="020B0604020202020204" pitchFamily="34" charset="0"/>
              </a:rPr>
              <a:t> Rio+20 (video 3,30min): </a:t>
            </a:r>
            <a:r>
              <a:rPr lang="en-GB" sz="2000" dirty="0">
                <a:hlinkClick r:id="rId3"/>
              </a:rPr>
              <a:t>https://www.youtube.com/watch?v=m9AS6KT7a5Y</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04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E616A47-FF95-490C-AA3E-CD3F27416A9A}"/>
              </a:ext>
            </a:extLst>
          </p:cNvPr>
          <p:cNvSpPr>
            <a:spLocks noGrp="1"/>
          </p:cNvSpPr>
          <p:nvPr>
            <p:ph type="title"/>
          </p:nvPr>
        </p:nvSpPr>
        <p:spPr>
          <a:xfrm>
            <a:off x="751510" y="1341146"/>
            <a:ext cx="10515600" cy="643284"/>
          </a:xfrm>
        </p:spPr>
        <p:txBody>
          <a:bodyPr>
            <a:normAutofit fontScale="90000"/>
          </a:bodyPr>
          <a:lstStyle/>
          <a:p>
            <a:r>
              <a:rPr lang="en-GB" b="1" dirty="0" err="1"/>
              <a:t>Rohemajandus</a:t>
            </a:r>
            <a:r>
              <a:rPr lang="en-GB" dirty="0"/>
              <a:t> </a:t>
            </a:r>
            <a:r>
              <a:rPr lang="en-GB" sz="2800" dirty="0"/>
              <a:t>ÜRO </a:t>
            </a:r>
            <a:r>
              <a:rPr lang="en-GB" sz="2800" dirty="0" err="1"/>
              <a:t>Keskkonnaprogrammi</a:t>
            </a:r>
            <a:r>
              <a:rPr lang="en-GB" sz="2800" dirty="0"/>
              <a:t> (UNEP, 2008) </a:t>
            </a:r>
            <a:r>
              <a:rPr lang="en-GB" sz="2800" dirty="0" err="1"/>
              <a:t>järgi</a:t>
            </a:r>
            <a:r>
              <a:rPr lang="en-GB" sz="2800" dirty="0"/>
              <a:t> on: </a:t>
            </a:r>
            <a:br>
              <a:rPr lang="en-GB" dirty="0"/>
            </a:br>
            <a:endParaRPr lang="et-EE" dirty="0"/>
          </a:p>
        </p:txBody>
      </p:sp>
      <p:sp>
        <p:nvSpPr>
          <p:cNvPr id="3" name="Content Placeholder 2">
            <a:extLst>
              <a:ext uri="{FF2B5EF4-FFF2-40B4-BE49-F238E27FC236}">
                <a16:creationId xmlns:a16="http://schemas.microsoft.com/office/drawing/2014/main" id="{1FC4DEA4-121A-4804-BA0E-E40815C9BD80}"/>
              </a:ext>
            </a:extLst>
          </p:cNvPr>
          <p:cNvSpPr>
            <a:spLocks noGrp="1"/>
          </p:cNvSpPr>
          <p:nvPr>
            <p:ph sz="half" idx="1"/>
          </p:nvPr>
        </p:nvSpPr>
        <p:spPr>
          <a:xfrm>
            <a:off x="610519" y="1781558"/>
            <a:ext cx="6300730" cy="4266703"/>
          </a:xfrm>
        </p:spPr>
        <p:txBody>
          <a:bodyPr anchor="ctr">
            <a:normAutofit/>
          </a:bodyPr>
          <a:lstStyle/>
          <a:p>
            <a:pPr marL="0" indent="0">
              <a:buNone/>
            </a:pPr>
            <a:endParaRPr lang="en-GB" b="1" dirty="0"/>
          </a:p>
          <a:p>
            <a:pPr marL="0" indent="0">
              <a:buNone/>
            </a:pPr>
            <a:r>
              <a:rPr lang="et-EE" b="1" dirty="0"/>
              <a:t>Vähese CO</a:t>
            </a:r>
            <a:r>
              <a:rPr lang="et-EE" sz="1400" b="1" dirty="0"/>
              <a:t>2</a:t>
            </a:r>
            <a:r>
              <a:rPr lang="et-EE" b="1" dirty="0"/>
              <a:t> heitega, ressursitõhus ja ühiskonda kaasav majandus</a:t>
            </a:r>
            <a:r>
              <a:rPr lang="en-GB" dirty="0"/>
              <a:t>, mis: </a:t>
            </a:r>
          </a:p>
          <a:p>
            <a:r>
              <a:rPr lang="et-EE" dirty="0"/>
              <a:t> Paran</a:t>
            </a:r>
            <a:r>
              <a:rPr lang="en-GB" dirty="0"/>
              <a:t>dab</a:t>
            </a:r>
            <a:r>
              <a:rPr lang="et-EE" dirty="0"/>
              <a:t> inimeste heaolu ja sotsiaal</a:t>
            </a:r>
            <a:r>
              <a:rPr lang="en-GB" dirty="0"/>
              <a:t>set</a:t>
            </a:r>
            <a:r>
              <a:rPr lang="et-EE" dirty="0"/>
              <a:t> võrdsus</a:t>
            </a:r>
            <a:r>
              <a:rPr lang="en-GB" dirty="0"/>
              <a:t>t.</a:t>
            </a:r>
          </a:p>
          <a:p>
            <a:r>
              <a:rPr lang="en-GB" dirty="0" err="1"/>
              <a:t>Vähendab</a:t>
            </a:r>
            <a:r>
              <a:rPr lang="en-GB" dirty="0"/>
              <a:t> k</a:t>
            </a:r>
            <a:r>
              <a:rPr lang="et-EE" dirty="0"/>
              <a:t>eskkonnarisk</a:t>
            </a:r>
            <a:r>
              <a:rPr lang="en-GB" dirty="0"/>
              <a:t>e</a:t>
            </a:r>
            <a:r>
              <a:rPr lang="et-EE" dirty="0"/>
              <a:t> ja ökoloogilis</a:t>
            </a:r>
            <a:r>
              <a:rPr lang="en-GB" dirty="0"/>
              <a:t>t</a:t>
            </a:r>
            <a:r>
              <a:rPr lang="et-EE" dirty="0"/>
              <a:t> kahju. </a:t>
            </a:r>
          </a:p>
          <a:p>
            <a:r>
              <a:rPr lang="et-EE" dirty="0"/>
              <a:t>Pakub makromajanduslikku lähenemist jätkusuutliku majanduse kasvule, mille keskmeks on investeeringud, töökohad ja oskuste arendamine. </a:t>
            </a:r>
          </a:p>
          <a:p>
            <a:endParaRPr lang="en-US" dirty="0"/>
          </a:p>
        </p:txBody>
      </p:sp>
      <p:sp>
        <p:nvSpPr>
          <p:cNvPr id="4" name="Date Placeholder 3">
            <a:extLst>
              <a:ext uri="{FF2B5EF4-FFF2-40B4-BE49-F238E27FC236}">
                <a16:creationId xmlns:a16="http://schemas.microsoft.com/office/drawing/2014/main" id="{07D49779-2F15-4587-9689-C7D44DAAFD2B}"/>
              </a:ext>
            </a:extLst>
          </p:cNvPr>
          <p:cNvSpPr>
            <a:spLocks noGrp="1"/>
          </p:cNvSpPr>
          <p:nvPr>
            <p:ph type="dt" sz="half" idx="10"/>
          </p:nvPr>
        </p:nvSpPr>
        <p:spPr/>
        <p:txBody>
          <a:bodyPr>
            <a:normAutofit fontScale="92500" lnSpcReduction="20000"/>
          </a:bodyPr>
          <a:lstStyle/>
          <a:p>
            <a:pPr>
              <a:lnSpc>
                <a:spcPct val="90000"/>
              </a:lnSpc>
              <a:spcAft>
                <a:spcPts val="600"/>
              </a:spcAft>
            </a:pPr>
            <a:r>
              <a:rPr lang="en-US">
                <a:solidFill>
                  <a:schemeClr val="accent3">
                    <a:lumMod val="75000"/>
                    <a:alpha val="80000"/>
                  </a:schemeClr>
                </a:solidFill>
              </a:rPr>
              <a:t>YENESIS benefits from a € 2.3 M grant from Iceland, Liechtenstein and Norway through the EEA and Norway Grants. The project aims at creating employment opportunities for NEETs in islands</a:t>
            </a:r>
            <a:endParaRPr lang="en-GB" dirty="0">
              <a:solidFill>
                <a:schemeClr val="accent3">
                  <a:lumMod val="75000"/>
                  <a:alpha val="80000"/>
                </a:schemeClr>
              </a:solidFill>
            </a:endParaRPr>
          </a:p>
        </p:txBody>
      </p:sp>
      <p:pic>
        <p:nvPicPr>
          <p:cNvPr id="6" name="Picture 5">
            <a:extLst>
              <a:ext uri="{FF2B5EF4-FFF2-40B4-BE49-F238E27FC236}">
                <a16:creationId xmlns:a16="http://schemas.microsoft.com/office/drawing/2014/main" id="{23D8B32E-EA6D-41D5-AD96-FB8D059F52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97532" y="2042269"/>
            <a:ext cx="4832538" cy="3308138"/>
          </a:xfrm>
          <a:prstGeom prst="rect">
            <a:avLst/>
          </a:prstGeom>
        </p:spPr>
      </p:pic>
      <p:sp>
        <p:nvSpPr>
          <p:cNvPr id="7" name="TextBox 6">
            <a:extLst>
              <a:ext uri="{FF2B5EF4-FFF2-40B4-BE49-F238E27FC236}">
                <a16:creationId xmlns:a16="http://schemas.microsoft.com/office/drawing/2014/main" id="{EB82C328-12EC-4858-B902-ADFA5F77BF14}"/>
              </a:ext>
            </a:extLst>
          </p:cNvPr>
          <p:cNvSpPr txBox="1"/>
          <p:nvPr/>
        </p:nvSpPr>
        <p:spPr>
          <a:xfrm>
            <a:off x="8729031" y="5350407"/>
            <a:ext cx="3893525" cy="230832"/>
          </a:xfrm>
          <a:prstGeom prst="rect">
            <a:avLst/>
          </a:prstGeom>
          <a:noFill/>
        </p:spPr>
        <p:txBody>
          <a:bodyPr wrap="square" rtlCol="0">
            <a:spAutoFit/>
          </a:bodyPr>
          <a:lstStyle/>
          <a:p>
            <a:r>
              <a:rPr lang="et-EE" sz="900" dirty="0">
                <a:hlinkClick r:id="rId4" tooltip="http://counterview.org/2015/12/29/green-economy-un-institutions-fail-to-acknowledge-flawed-nature-of-dominant-economic-and-political-system/"/>
              </a:rPr>
              <a:t>This Photo</a:t>
            </a:r>
            <a:r>
              <a:rPr lang="et-EE" sz="900" dirty="0"/>
              <a:t> by Unknown Author is licensed under </a:t>
            </a:r>
            <a:r>
              <a:rPr lang="et-EE" sz="900" dirty="0">
                <a:hlinkClick r:id="rId5" tooltip="https://creativecommons.org/licenses/by-nc/3.0/"/>
              </a:rPr>
              <a:t>CC BY-NC</a:t>
            </a:r>
            <a:endParaRPr lang="et-EE" sz="900" dirty="0"/>
          </a:p>
        </p:txBody>
      </p:sp>
    </p:spTree>
    <p:extLst>
      <p:ext uri="{BB962C8B-B14F-4D97-AF65-F5344CB8AC3E}">
        <p14:creationId xmlns:p14="http://schemas.microsoft.com/office/powerpoint/2010/main" val="338195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0200FD-92AB-476D-9868-9E6219B8D7A1}"/>
              </a:ext>
            </a:extLst>
          </p:cNvPr>
          <p:cNvSpPr>
            <a:spLocks noGrp="1"/>
          </p:cNvSpPr>
          <p:nvPr>
            <p:ph type="title"/>
          </p:nvPr>
        </p:nvSpPr>
        <p:spPr>
          <a:xfrm>
            <a:off x="374573" y="1024791"/>
            <a:ext cx="11149070" cy="610985"/>
          </a:xfrm>
        </p:spPr>
        <p:txBody>
          <a:bodyPr/>
          <a:lstStyle/>
          <a:p>
            <a:r>
              <a:rPr lang="et-EE" sz="3200" b="1" dirty="0"/>
              <a:t>Rohemajandus</a:t>
            </a:r>
            <a:r>
              <a:rPr lang="et-EE" sz="3000" dirty="0"/>
              <a:t> </a:t>
            </a:r>
            <a:r>
              <a:rPr lang="en-GB" sz="2500" dirty="0"/>
              <a:t>OECD (2011) </a:t>
            </a:r>
            <a:r>
              <a:rPr lang="en-GB" sz="2500" dirty="0" err="1"/>
              <a:t>järgi</a:t>
            </a:r>
            <a:r>
              <a:rPr lang="en-GB" sz="2500" dirty="0"/>
              <a:t>: </a:t>
            </a:r>
            <a:endParaRPr lang="et-EE" sz="2500" dirty="0"/>
          </a:p>
        </p:txBody>
      </p:sp>
      <p:sp>
        <p:nvSpPr>
          <p:cNvPr id="7" name="Text Placeholder 6">
            <a:extLst>
              <a:ext uri="{FF2B5EF4-FFF2-40B4-BE49-F238E27FC236}">
                <a16:creationId xmlns:a16="http://schemas.microsoft.com/office/drawing/2014/main" id="{D4567B5E-C79B-4FAF-B8B3-4F881144CDC9}"/>
              </a:ext>
            </a:extLst>
          </p:cNvPr>
          <p:cNvSpPr>
            <a:spLocks noGrp="1"/>
          </p:cNvSpPr>
          <p:nvPr>
            <p:ph type="body" sz="half" idx="2"/>
          </p:nvPr>
        </p:nvSpPr>
        <p:spPr>
          <a:xfrm>
            <a:off x="544168" y="2018726"/>
            <a:ext cx="5467370" cy="4437023"/>
          </a:xfrm>
        </p:spPr>
        <p:txBody>
          <a:bodyPr>
            <a:noAutofit/>
          </a:bodyPr>
          <a:lstStyle/>
          <a:p>
            <a:pPr algn="just"/>
            <a:r>
              <a:rPr lang="en-GB" sz="2400" b="1" dirty="0" err="1"/>
              <a:t>Majanduse</a:t>
            </a:r>
            <a:r>
              <a:rPr lang="en-GB" sz="2400" b="1" dirty="0"/>
              <a:t> </a:t>
            </a:r>
            <a:r>
              <a:rPr lang="en-GB" sz="2400" b="1" dirty="0" err="1"/>
              <a:t>kasv</a:t>
            </a:r>
            <a:r>
              <a:rPr lang="en-GB" sz="2400" b="1" dirty="0"/>
              <a:t> </a:t>
            </a:r>
            <a:r>
              <a:rPr lang="en-GB" sz="2400" b="1" dirty="0" err="1"/>
              <a:t>ja</a:t>
            </a:r>
            <a:r>
              <a:rPr lang="en-GB" sz="2400" b="1" dirty="0"/>
              <a:t> </a:t>
            </a:r>
            <a:r>
              <a:rPr lang="en-GB" sz="2400" b="1" dirty="0" err="1"/>
              <a:t>areng</a:t>
            </a:r>
            <a:r>
              <a:rPr lang="en-GB" sz="2400" b="1" dirty="0"/>
              <a:t>, mis </a:t>
            </a:r>
            <a:r>
              <a:rPr lang="en-GB" sz="2400" b="1" dirty="0" err="1"/>
              <a:t>samal</a:t>
            </a:r>
            <a:r>
              <a:rPr lang="en-GB" sz="2400" b="1" dirty="0"/>
              <a:t> </a:t>
            </a:r>
            <a:r>
              <a:rPr lang="en-GB" sz="2400" b="1" dirty="0" err="1"/>
              <a:t>ajal</a:t>
            </a:r>
            <a:r>
              <a:rPr lang="en-GB" sz="2400" b="1" dirty="0"/>
              <a:t> </a:t>
            </a:r>
            <a:r>
              <a:rPr lang="en-GB" sz="2400" b="1" dirty="0" err="1"/>
              <a:t>hoiab</a:t>
            </a:r>
            <a:r>
              <a:rPr lang="en-GB" sz="2400" b="1" dirty="0"/>
              <a:t> </a:t>
            </a:r>
            <a:r>
              <a:rPr lang="en-GB" sz="2400" b="1" dirty="0" err="1"/>
              <a:t>loodusväärtusi</a:t>
            </a:r>
            <a:r>
              <a:rPr lang="en-GB" sz="2400" b="1" dirty="0"/>
              <a:t>, </a:t>
            </a:r>
            <a:r>
              <a:rPr lang="en-GB" sz="2400" b="1" dirty="0" err="1"/>
              <a:t>loodusvarasid</a:t>
            </a:r>
            <a:r>
              <a:rPr lang="en-GB" sz="2400" b="1" dirty="0"/>
              <a:t> </a:t>
            </a:r>
            <a:r>
              <a:rPr lang="en-GB" sz="2400" b="1" dirty="0" err="1"/>
              <a:t>ja</a:t>
            </a:r>
            <a:r>
              <a:rPr lang="en-GB" sz="2400" b="1" dirty="0"/>
              <a:t> </a:t>
            </a:r>
            <a:r>
              <a:rPr lang="en-GB" sz="2400" b="1" dirty="0" err="1"/>
              <a:t>keskkonnateenuseid</a:t>
            </a:r>
            <a:r>
              <a:rPr lang="en-GB" sz="2400" b="1" dirty="0"/>
              <a:t>, </a:t>
            </a:r>
            <a:r>
              <a:rPr lang="en-GB" sz="2400" b="1" dirty="0" err="1"/>
              <a:t>millest</a:t>
            </a:r>
            <a:r>
              <a:rPr lang="en-GB" sz="2400" b="1" dirty="0"/>
              <a:t> </a:t>
            </a:r>
            <a:r>
              <a:rPr lang="en-GB" sz="2400" b="1" dirty="0" err="1"/>
              <a:t>sõltub</a:t>
            </a:r>
            <a:r>
              <a:rPr lang="en-GB" sz="2400" b="1" dirty="0"/>
              <a:t> </a:t>
            </a:r>
            <a:r>
              <a:rPr lang="en-GB" sz="2400" b="1" dirty="0" err="1"/>
              <a:t>meie</a:t>
            </a:r>
            <a:r>
              <a:rPr lang="en-GB" sz="2400" b="1" dirty="0"/>
              <a:t> </a:t>
            </a:r>
            <a:r>
              <a:rPr lang="en-GB" sz="2400" b="1" dirty="0" err="1"/>
              <a:t>heaolu</a:t>
            </a:r>
            <a:r>
              <a:rPr lang="en-GB" sz="2400" b="1" dirty="0"/>
              <a:t>. </a:t>
            </a:r>
          </a:p>
        </p:txBody>
      </p:sp>
      <p:sp>
        <p:nvSpPr>
          <p:cNvPr id="4" name="Date Placeholder 3">
            <a:extLst>
              <a:ext uri="{FF2B5EF4-FFF2-40B4-BE49-F238E27FC236}">
                <a16:creationId xmlns:a16="http://schemas.microsoft.com/office/drawing/2014/main" id="{9297227A-77C3-46B8-8B01-789FEAF6839E}"/>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pic>
        <p:nvPicPr>
          <p:cNvPr id="1026" name="Picture 2" descr="Image result for green economy">
            <a:extLst>
              <a:ext uri="{FF2B5EF4-FFF2-40B4-BE49-F238E27FC236}">
                <a16:creationId xmlns:a16="http://schemas.microsoft.com/office/drawing/2014/main" id="{1F2ACB1E-8B82-472E-93C0-0455989D2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538" y="1665807"/>
            <a:ext cx="5806922" cy="35263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AD4FDB5-C254-4920-879D-950071FDC669}"/>
              </a:ext>
            </a:extLst>
          </p:cNvPr>
          <p:cNvSpPr txBox="1"/>
          <p:nvPr/>
        </p:nvSpPr>
        <p:spPr>
          <a:xfrm>
            <a:off x="8870169" y="5035652"/>
            <a:ext cx="3032753" cy="230832"/>
          </a:xfrm>
          <a:prstGeom prst="rect">
            <a:avLst/>
          </a:prstGeom>
          <a:noFill/>
        </p:spPr>
        <p:txBody>
          <a:bodyPr wrap="square" rtlCol="0">
            <a:spAutoFit/>
          </a:bodyPr>
          <a:lstStyle/>
          <a:p>
            <a:pPr algn="r"/>
            <a:r>
              <a:rPr lang="en-GB" sz="900" dirty="0"/>
              <a:t>Shutterstock</a:t>
            </a:r>
            <a:endParaRPr lang="et-EE" sz="900" dirty="0"/>
          </a:p>
        </p:txBody>
      </p:sp>
    </p:spTree>
    <p:extLst>
      <p:ext uri="{BB962C8B-B14F-4D97-AF65-F5344CB8AC3E}">
        <p14:creationId xmlns:p14="http://schemas.microsoft.com/office/powerpoint/2010/main" val="425766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0200FD-92AB-476D-9868-9E6219B8D7A1}"/>
              </a:ext>
            </a:extLst>
          </p:cNvPr>
          <p:cNvSpPr>
            <a:spLocks noGrp="1"/>
          </p:cNvSpPr>
          <p:nvPr>
            <p:ph type="title"/>
          </p:nvPr>
        </p:nvSpPr>
        <p:spPr>
          <a:xfrm>
            <a:off x="374573" y="1024791"/>
            <a:ext cx="11149070" cy="610985"/>
          </a:xfrm>
        </p:spPr>
        <p:txBody>
          <a:bodyPr/>
          <a:lstStyle/>
          <a:p>
            <a:r>
              <a:rPr lang="et-EE" sz="3200" b="1" dirty="0"/>
              <a:t>Rohemajandus</a:t>
            </a:r>
            <a:r>
              <a:rPr lang="et-EE" sz="3000" dirty="0"/>
              <a:t> </a:t>
            </a:r>
            <a:r>
              <a:rPr lang="en-GB" sz="2500" dirty="0" err="1"/>
              <a:t>Euroopa</a:t>
            </a:r>
            <a:r>
              <a:rPr lang="en-GB" sz="2500" dirty="0"/>
              <a:t> </a:t>
            </a:r>
            <a:r>
              <a:rPr lang="en-GB" sz="2500" dirty="0" err="1"/>
              <a:t>Keskkonnaagentuuri</a:t>
            </a:r>
            <a:r>
              <a:rPr lang="en-GB" sz="2500" dirty="0"/>
              <a:t> (2012) </a:t>
            </a:r>
            <a:r>
              <a:rPr lang="en-GB" sz="2500" dirty="0" err="1"/>
              <a:t>järgi</a:t>
            </a:r>
            <a:r>
              <a:rPr lang="en-GB" sz="2500" dirty="0"/>
              <a:t>: </a:t>
            </a:r>
            <a:endParaRPr lang="et-EE" sz="2500" dirty="0"/>
          </a:p>
        </p:txBody>
      </p:sp>
      <p:pic>
        <p:nvPicPr>
          <p:cNvPr id="9" name="Content Placeholder 8">
            <a:extLst>
              <a:ext uri="{FF2B5EF4-FFF2-40B4-BE49-F238E27FC236}">
                <a16:creationId xmlns:a16="http://schemas.microsoft.com/office/drawing/2014/main" id="{2A57EAF8-695E-4789-A51E-947DCE3AEE3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66984" y="2018726"/>
            <a:ext cx="4736529" cy="3016926"/>
          </a:xfrm>
        </p:spPr>
      </p:pic>
      <p:sp>
        <p:nvSpPr>
          <p:cNvPr id="7" name="Text Placeholder 6">
            <a:extLst>
              <a:ext uri="{FF2B5EF4-FFF2-40B4-BE49-F238E27FC236}">
                <a16:creationId xmlns:a16="http://schemas.microsoft.com/office/drawing/2014/main" id="{D4567B5E-C79B-4FAF-B8B3-4F881144CDC9}"/>
              </a:ext>
            </a:extLst>
          </p:cNvPr>
          <p:cNvSpPr>
            <a:spLocks noGrp="1"/>
          </p:cNvSpPr>
          <p:nvPr>
            <p:ph type="body" sz="half" idx="2"/>
          </p:nvPr>
        </p:nvSpPr>
        <p:spPr>
          <a:xfrm>
            <a:off x="687388" y="1716126"/>
            <a:ext cx="6323012" cy="4437023"/>
          </a:xfrm>
        </p:spPr>
        <p:txBody>
          <a:bodyPr>
            <a:noAutofit/>
          </a:bodyPr>
          <a:lstStyle/>
          <a:p>
            <a:pPr algn="just"/>
            <a:r>
              <a:rPr lang="et-EE" sz="2400" b="1" dirty="0"/>
              <a:t>Rohemajandus on arenguvisioon, mille eesmärkideks on täita inimkonna vajadusi </a:t>
            </a:r>
            <a:r>
              <a:rPr lang="en-GB" sz="2400" b="1" dirty="0"/>
              <a:t>(</a:t>
            </a:r>
            <a:r>
              <a:rPr lang="en-GB" sz="2400" b="1" dirty="0" err="1"/>
              <a:t>toidu</a:t>
            </a:r>
            <a:r>
              <a:rPr lang="en-GB" sz="2400" b="1" dirty="0"/>
              <a:t>, </a:t>
            </a:r>
            <a:r>
              <a:rPr lang="en-GB" sz="2400" b="1" dirty="0" err="1"/>
              <a:t>transpordi</a:t>
            </a:r>
            <a:r>
              <a:rPr lang="en-GB" sz="2400" b="1" dirty="0"/>
              <a:t>, </a:t>
            </a:r>
            <a:r>
              <a:rPr lang="en-GB" sz="2400" b="1" dirty="0" err="1"/>
              <a:t>energia</a:t>
            </a:r>
            <a:r>
              <a:rPr lang="en-GB" sz="2400" b="1" dirty="0"/>
              <a:t> </a:t>
            </a:r>
            <a:r>
              <a:rPr lang="en-GB" sz="2400" b="1" dirty="0" err="1"/>
              <a:t>jne</a:t>
            </a:r>
            <a:r>
              <a:rPr lang="en-GB" sz="2400" b="1" dirty="0"/>
              <a:t> </a:t>
            </a:r>
            <a:r>
              <a:rPr lang="en-GB" sz="2400" b="1" dirty="0" err="1"/>
              <a:t>järele</a:t>
            </a:r>
            <a:r>
              <a:rPr lang="en-GB" sz="2400" b="1" dirty="0"/>
              <a:t>) </a:t>
            </a:r>
            <a:r>
              <a:rPr lang="et-EE" sz="2400" b="1" dirty="0"/>
              <a:t>jätkusuutlikult ja tasakaalustatult.</a:t>
            </a:r>
            <a:r>
              <a:rPr lang="en-GB" sz="2400" b="1" dirty="0"/>
              <a:t> </a:t>
            </a:r>
          </a:p>
          <a:p>
            <a:pPr algn="just"/>
            <a:endParaRPr lang="en-GB" sz="2400" b="1" dirty="0"/>
          </a:p>
          <a:p>
            <a:pPr algn="just"/>
            <a:r>
              <a:rPr lang="en-GB" sz="2400" dirty="0" err="1"/>
              <a:t>Pikas</a:t>
            </a:r>
            <a:r>
              <a:rPr lang="en-GB" sz="2400" dirty="0"/>
              <a:t> </a:t>
            </a:r>
            <a:r>
              <a:rPr lang="en-GB" sz="2400" dirty="0" err="1"/>
              <a:t>perspektiivis</a:t>
            </a:r>
            <a:r>
              <a:rPr lang="en-GB" sz="2400" dirty="0"/>
              <a:t> see on see </a:t>
            </a:r>
            <a:r>
              <a:rPr lang="en-GB" sz="2400" dirty="0" err="1"/>
              <a:t>ainus</a:t>
            </a:r>
            <a:r>
              <a:rPr lang="en-GB" sz="2400" dirty="0"/>
              <a:t> </a:t>
            </a:r>
            <a:r>
              <a:rPr lang="en-GB" sz="2400" dirty="0" err="1"/>
              <a:t>viis</a:t>
            </a:r>
            <a:r>
              <a:rPr lang="en-GB" sz="2400" dirty="0"/>
              <a:t> </a:t>
            </a:r>
            <a:r>
              <a:rPr lang="en-GB" sz="2400" dirty="0" err="1"/>
              <a:t>säilitada</a:t>
            </a:r>
            <a:r>
              <a:rPr lang="en-GB" sz="2400" dirty="0"/>
              <a:t> </a:t>
            </a:r>
            <a:r>
              <a:rPr lang="en-GB" sz="2400" dirty="0" err="1"/>
              <a:t>majanduskasv</a:t>
            </a:r>
            <a:r>
              <a:rPr lang="en-GB" sz="2400" dirty="0"/>
              <a:t>. </a:t>
            </a:r>
            <a:r>
              <a:rPr lang="en-GB" sz="2400" dirty="0" err="1"/>
              <a:t>Rohemajanduse</a:t>
            </a:r>
            <a:r>
              <a:rPr lang="en-GB" sz="2400" dirty="0"/>
              <a:t> </a:t>
            </a:r>
            <a:r>
              <a:rPr lang="en-GB" sz="2400" dirty="0" err="1"/>
              <a:t>poliitikad</a:t>
            </a:r>
            <a:r>
              <a:rPr lang="en-GB" sz="2400" dirty="0"/>
              <a:t> </a:t>
            </a:r>
            <a:r>
              <a:rPr lang="en-GB" sz="2400" dirty="0" err="1"/>
              <a:t>ja</a:t>
            </a:r>
            <a:r>
              <a:rPr lang="en-GB" sz="2400" dirty="0"/>
              <a:t> </a:t>
            </a:r>
            <a:r>
              <a:rPr lang="en-GB" sz="2400" dirty="0" err="1"/>
              <a:t>innovatsioonid</a:t>
            </a:r>
            <a:r>
              <a:rPr lang="en-GB" sz="2400" dirty="0"/>
              <a:t> </a:t>
            </a:r>
            <a:r>
              <a:rPr lang="en-GB" sz="2400" dirty="0" err="1"/>
              <a:t>võimaldavad</a:t>
            </a:r>
            <a:r>
              <a:rPr lang="en-GB" sz="2400" dirty="0"/>
              <a:t> </a:t>
            </a:r>
            <a:r>
              <a:rPr lang="en-GB" sz="2400" dirty="0" err="1"/>
              <a:t>ühiskonnal</a:t>
            </a:r>
            <a:r>
              <a:rPr lang="en-GB" sz="2400" dirty="0"/>
              <a:t> </a:t>
            </a:r>
            <a:r>
              <a:rPr lang="en-GB" sz="2400" dirty="0" err="1"/>
              <a:t>luua</a:t>
            </a:r>
            <a:r>
              <a:rPr lang="en-GB" sz="2400" dirty="0"/>
              <a:t> </a:t>
            </a:r>
            <a:r>
              <a:rPr lang="en-GB" sz="2400" dirty="0" err="1"/>
              <a:t>igal</a:t>
            </a:r>
            <a:r>
              <a:rPr lang="en-GB" sz="2400" dirty="0"/>
              <a:t> </a:t>
            </a:r>
            <a:r>
              <a:rPr lang="en-GB" sz="2400" dirty="0" err="1"/>
              <a:t>aastal</a:t>
            </a:r>
            <a:r>
              <a:rPr lang="en-GB" sz="2400" dirty="0"/>
              <a:t> </a:t>
            </a:r>
            <a:r>
              <a:rPr lang="en-GB" sz="2400" dirty="0" err="1"/>
              <a:t>rohkem</a:t>
            </a:r>
            <a:r>
              <a:rPr lang="en-GB" sz="2400" dirty="0"/>
              <a:t> </a:t>
            </a:r>
            <a:r>
              <a:rPr lang="en-GB" sz="2400" dirty="0" err="1"/>
              <a:t>väärtusi</a:t>
            </a:r>
            <a:r>
              <a:rPr lang="en-GB" sz="2400" dirty="0"/>
              <a:t> </a:t>
            </a:r>
            <a:r>
              <a:rPr lang="en-GB" sz="2400" dirty="0" err="1"/>
              <a:t>hoides</a:t>
            </a:r>
            <a:r>
              <a:rPr lang="en-GB" sz="2400" dirty="0"/>
              <a:t> </a:t>
            </a:r>
            <a:r>
              <a:rPr lang="en-GB" sz="2400" dirty="0" err="1"/>
              <a:t>looduslike</a:t>
            </a:r>
            <a:r>
              <a:rPr lang="en-GB" sz="2400" dirty="0"/>
              <a:t> </a:t>
            </a:r>
            <a:r>
              <a:rPr lang="en-GB" sz="2400" dirty="0" err="1"/>
              <a:t>süsteeme</a:t>
            </a:r>
            <a:r>
              <a:rPr lang="en-GB" sz="2400" dirty="0"/>
              <a:t>, </a:t>
            </a:r>
            <a:r>
              <a:rPr lang="en-GB" sz="2400" dirty="0" err="1"/>
              <a:t>millest</a:t>
            </a:r>
            <a:r>
              <a:rPr lang="en-GB" sz="2400" dirty="0"/>
              <a:t> </a:t>
            </a:r>
            <a:r>
              <a:rPr lang="en-GB" sz="2400" dirty="0" err="1"/>
              <a:t>meie</a:t>
            </a:r>
            <a:r>
              <a:rPr lang="en-GB" sz="2400" dirty="0"/>
              <a:t> </a:t>
            </a:r>
            <a:r>
              <a:rPr lang="en-GB" sz="2400" dirty="0" err="1"/>
              <a:t>püsimajäämine</a:t>
            </a:r>
            <a:r>
              <a:rPr lang="en-GB" sz="2400" dirty="0"/>
              <a:t> </a:t>
            </a:r>
            <a:r>
              <a:rPr lang="en-GB" sz="2400" dirty="0" err="1"/>
              <a:t>sõltub</a:t>
            </a:r>
            <a:endParaRPr lang="et-EE" sz="2400" b="1" dirty="0"/>
          </a:p>
        </p:txBody>
      </p:sp>
      <p:sp>
        <p:nvSpPr>
          <p:cNvPr id="4" name="Date Placeholder 3">
            <a:extLst>
              <a:ext uri="{FF2B5EF4-FFF2-40B4-BE49-F238E27FC236}">
                <a16:creationId xmlns:a16="http://schemas.microsoft.com/office/drawing/2014/main" id="{9297227A-77C3-46B8-8B01-789FEAF6839E}"/>
              </a:ext>
            </a:extLst>
          </p:cNvPr>
          <p:cNvSpPr>
            <a:spLocks noGrp="1"/>
          </p:cNvSpPr>
          <p:nvPr>
            <p:ph type="dt" sz="half" idx="10"/>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10" name="TextBox 9">
            <a:extLst>
              <a:ext uri="{FF2B5EF4-FFF2-40B4-BE49-F238E27FC236}">
                <a16:creationId xmlns:a16="http://schemas.microsoft.com/office/drawing/2014/main" id="{3B9851A1-2160-456E-A066-16A57F9FCAE1}"/>
              </a:ext>
            </a:extLst>
          </p:cNvPr>
          <p:cNvSpPr txBox="1"/>
          <p:nvPr/>
        </p:nvSpPr>
        <p:spPr>
          <a:xfrm>
            <a:off x="8870169" y="5035652"/>
            <a:ext cx="5808663" cy="230832"/>
          </a:xfrm>
          <a:prstGeom prst="rect">
            <a:avLst/>
          </a:prstGeom>
          <a:noFill/>
        </p:spPr>
        <p:txBody>
          <a:bodyPr wrap="square" rtlCol="0">
            <a:spAutoFit/>
          </a:bodyPr>
          <a:lstStyle/>
          <a:p>
            <a:r>
              <a:rPr lang="et-EE" sz="900" dirty="0">
                <a:hlinkClick r:id="rId4" tooltip="http://www.movimento5stelle.it/parlamento/2017/01/milleproroghe-m5s-gentiloni-interrompe-crescita-delle-rinnovabili-e-dellefficienza-energetica.html"/>
              </a:rPr>
              <a:t>This Photo</a:t>
            </a:r>
            <a:r>
              <a:rPr lang="et-EE" sz="900" dirty="0"/>
              <a:t> by Unknown Author is licensed under </a:t>
            </a:r>
            <a:r>
              <a:rPr lang="et-EE" sz="900" dirty="0">
                <a:hlinkClick r:id="rId5" tooltip="https://creativecommons.org/licenses/by-nc-nd/3.0/"/>
              </a:rPr>
              <a:t>CC BY-NC-ND</a:t>
            </a:r>
            <a:endParaRPr lang="et-EE" sz="900" dirty="0"/>
          </a:p>
        </p:txBody>
      </p:sp>
    </p:spTree>
    <p:extLst>
      <p:ext uri="{BB962C8B-B14F-4D97-AF65-F5344CB8AC3E}">
        <p14:creationId xmlns:p14="http://schemas.microsoft.com/office/powerpoint/2010/main" val="8528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40200FD-92AB-476D-9868-9E6219B8D7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Rohemajandus</a:t>
            </a:r>
            <a:r>
              <a:rPr lang="en-US" sz="3200" kern="1200">
                <a:solidFill>
                  <a:schemeClr val="bg1"/>
                </a:solidFill>
                <a:latin typeface="+mj-lt"/>
                <a:ea typeface="+mj-ea"/>
                <a:cs typeface="+mj-cs"/>
              </a:rPr>
              <a:t> Euroopa Keskkonnaagentuuri järgi: </a:t>
            </a:r>
          </a:p>
        </p:txBody>
      </p:sp>
      <p:pic>
        <p:nvPicPr>
          <p:cNvPr id="2050" name="Picture 2" descr="1 The green economy according to the EEA ">
            <a:extLst>
              <a:ext uri="{FF2B5EF4-FFF2-40B4-BE49-F238E27FC236}">
                <a16:creationId xmlns:a16="http://schemas.microsoft.com/office/drawing/2014/main" id="{13C6011B-3A26-4857-AF37-970ABAB437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1860" y="1675227"/>
            <a:ext cx="6828279"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297227A-77C3-46B8-8B01-789FEAF6839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lnSpc>
                <a:spcPct val="90000"/>
              </a:lnSpc>
              <a:spcAft>
                <a:spcPts val="600"/>
              </a:spcAft>
            </a:pPr>
            <a:r>
              <a:rPr lang="en-US" sz="600">
                <a:latin typeface="+mn-lt"/>
                <a:cs typeface="+mn-cs"/>
              </a:rPr>
              <a:t>YENESIS benefits from a € 2.3 M grant from Iceland, Liechtenstein and Norway through the EEA and Norway Grants. The project aims at creating employment opportunities for NEETs in islands</a:t>
            </a:r>
          </a:p>
        </p:txBody>
      </p:sp>
      <p:sp>
        <p:nvSpPr>
          <p:cNvPr id="11" name="TextBox 10">
            <a:extLst>
              <a:ext uri="{FF2B5EF4-FFF2-40B4-BE49-F238E27FC236}">
                <a16:creationId xmlns:a16="http://schemas.microsoft.com/office/drawing/2014/main" id="{A82F38F1-8B7B-4D93-AE02-FA290947F60E}"/>
              </a:ext>
            </a:extLst>
          </p:cNvPr>
          <p:cNvSpPr txBox="1"/>
          <p:nvPr/>
        </p:nvSpPr>
        <p:spPr>
          <a:xfrm>
            <a:off x="8668131" y="6021582"/>
            <a:ext cx="2960370" cy="369332"/>
          </a:xfrm>
          <a:prstGeom prst="rect">
            <a:avLst/>
          </a:prstGeom>
          <a:noFill/>
        </p:spPr>
        <p:txBody>
          <a:bodyPr wrap="square" rtlCol="0">
            <a:spAutoFit/>
          </a:bodyPr>
          <a:lstStyle/>
          <a:p>
            <a:r>
              <a:rPr lang="en-GB" dirty="0"/>
              <a:t>EEA, 2012</a:t>
            </a:r>
          </a:p>
        </p:txBody>
      </p:sp>
    </p:spTree>
    <p:extLst>
      <p:ext uri="{BB962C8B-B14F-4D97-AF65-F5344CB8AC3E}">
        <p14:creationId xmlns:p14="http://schemas.microsoft.com/office/powerpoint/2010/main" val="97350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9ACF9D-E318-48FD-A112-8C01652B3365}"/>
              </a:ext>
            </a:extLst>
          </p:cNvPr>
          <p:cNvSpPr>
            <a:spLocks noGrp="1"/>
          </p:cNvSpPr>
          <p:nvPr>
            <p:ph type="title"/>
          </p:nvPr>
        </p:nvSpPr>
        <p:spPr>
          <a:xfrm>
            <a:off x="556429" y="1026693"/>
            <a:ext cx="10515600" cy="1000411"/>
          </a:xfrm>
        </p:spPr>
        <p:txBody>
          <a:bodyPr/>
          <a:lstStyle/>
          <a:p>
            <a:r>
              <a:rPr lang="et-EE" dirty="0"/>
              <a:t>Rohemajandus Eestis</a:t>
            </a:r>
          </a:p>
        </p:txBody>
      </p:sp>
      <p:sp>
        <p:nvSpPr>
          <p:cNvPr id="5" name="Date Placeholder 4">
            <a:extLst>
              <a:ext uri="{FF2B5EF4-FFF2-40B4-BE49-F238E27FC236}">
                <a16:creationId xmlns:a16="http://schemas.microsoft.com/office/drawing/2014/main" id="{E6732F1E-B93E-43FC-904F-18062F5A7364}"/>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3" name="Text Placeholder 2">
            <a:extLst>
              <a:ext uri="{FF2B5EF4-FFF2-40B4-BE49-F238E27FC236}">
                <a16:creationId xmlns:a16="http://schemas.microsoft.com/office/drawing/2014/main" id="{0752EECE-6B27-4F56-8E21-0347A414A722}"/>
              </a:ext>
            </a:extLst>
          </p:cNvPr>
          <p:cNvSpPr>
            <a:spLocks noGrp="1"/>
          </p:cNvSpPr>
          <p:nvPr>
            <p:ph type="body" idx="1"/>
          </p:nvPr>
        </p:nvSpPr>
        <p:spPr>
          <a:xfrm>
            <a:off x="556429" y="2253886"/>
            <a:ext cx="10515600" cy="1500187"/>
          </a:xfrm>
        </p:spPr>
        <p:txBody>
          <a:bodyPr>
            <a:noAutofit/>
          </a:bodyPr>
          <a:lstStyle/>
          <a:p>
            <a:r>
              <a:rPr lang="en-GB" b="1" dirty="0" err="1">
                <a:solidFill>
                  <a:schemeClr val="tx1"/>
                </a:solidFill>
              </a:rPr>
              <a:t>Rohemajanduse</a:t>
            </a:r>
            <a:r>
              <a:rPr lang="en-GB" b="1" dirty="0">
                <a:solidFill>
                  <a:schemeClr val="tx1"/>
                </a:solidFill>
              </a:rPr>
              <a:t> </a:t>
            </a:r>
            <a:r>
              <a:rPr lang="en-GB" b="1" dirty="0" err="1">
                <a:solidFill>
                  <a:schemeClr val="tx1"/>
                </a:solidFill>
              </a:rPr>
              <a:t>potentsiaal</a:t>
            </a:r>
            <a:r>
              <a:rPr lang="en-GB" b="1" dirty="0">
                <a:solidFill>
                  <a:schemeClr val="tx1"/>
                </a:solidFill>
              </a:rPr>
              <a:t>: </a:t>
            </a:r>
            <a:r>
              <a:rPr lang="en-GB" dirty="0" err="1">
                <a:solidFill>
                  <a:schemeClr val="tx1"/>
                </a:solidFill>
              </a:rPr>
              <a:t>Eestis</a:t>
            </a:r>
            <a:r>
              <a:rPr lang="en-GB" dirty="0">
                <a:solidFill>
                  <a:schemeClr val="tx1"/>
                </a:solidFill>
              </a:rPr>
              <a:t> on </a:t>
            </a:r>
            <a:r>
              <a:rPr lang="en-GB" dirty="0" err="1">
                <a:solidFill>
                  <a:schemeClr val="tx1"/>
                </a:solidFill>
              </a:rPr>
              <a:t>säästva</a:t>
            </a:r>
            <a:r>
              <a:rPr lang="en-GB" dirty="0">
                <a:solidFill>
                  <a:schemeClr val="tx1"/>
                </a:solidFill>
              </a:rPr>
              <a:t> </a:t>
            </a:r>
            <a:r>
              <a:rPr lang="en-GB" dirty="0" err="1">
                <a:solidFill>
                  <a:schemeClr val="tx1"/>
                </a:solidFill>
              </a:rPr>
              <a:t>arengu</a:t>
            </a:r>
            <a:r>
              <a:rPr lang="en-GB" dirty="0">
                <a:solidFill>
                  <a:schemeClr val="tx1"/>
                </a:solidFill>
              </a:rPr>
              <a:t> </a:t>
            </a:r>
            <a:r>
              <a:rPr lang="en-GB" dirty="0" err="1">
                <a:solidFill>
                  <a:schemeClr val="tx1"/>
                </a:solidFill>
              </a:rPr>
              <a:t>näitajad</a:t>
            </a:r>
            <a:r>
              <a:rPr lang="en-GB" dirty="0">
                <a:solidFill>
                  <a:schemeClr val="tx1"/>
                </a:solidFill>
              </a:rPr>
              <a:t> </a:t>
            </a:r>
            <a:r>
              <a:rPr lang="en-GB" dirty="0" err="1">
                <a:solidFill>
                  <a:schemeClr val="tx1"/>
                </a:solidFill>
              </a:rPr>
              <a:t>kesised</a:t>
            </a:r>
            <a:r>
              <a:rPr lang="en-GB" dirty="0">
                <a:solidFill>
                  <a:schemeClr val="tx1"/>
                </a:solidFill>
              </a:rPr>
              <a:t> </a:t>
            </a:r>
            <a:r>
              <a:rPr lang="en-GB" dirty="0" err="1">
                <a:solidFill>
                  <a:schemeClr val="tx1"/>
                </a:solidFill>
              </a:rPr>
              <a:t>mitmes</a:t>
            </a:r>
            <a:r>
              <a:rPr lang="en-GB" dirty="0">
                <a:solidFill>
                  <a:schemeClr val="tx1"/>
                </a:solidFill>
              </a:rPr>
              <a:t>, </a:t>
            </a:r>
            <a:r>
              <a:rPr lang="en-GB" dirty="0" err="1">
                <a:solidFill>
                  <a:schemeClr val="tx1"/>
                </a:solidFill>
              </a:rPr>
              <a:t>kuid</a:t>
            </a:r>
            <a:r>
              <a:rPr lang="en-GB" dirty="0">
                <a:solidFill>
                  <a:schemeClr val="tx1"/>
                </a:solidFill>
              </a:rPr>
              <a:t> </a:t>
            </a:r>
            <a:r>
              <a:rPr lang="en-GB" dirty="0" err="1">
                <a:solidFill>
                  <a:schemeClr val="tx1"/>
                </a:solidFill>
              </a:rPr>
              <a:t>eelkõige</a:t>
            </a:r>
            <a:r>
              <a:rPr lang="en-GB" dirty="0">
                <a:solidFill>
                  <a:schemeClr val="tx1"/>
                </a:solidFill>
              </a:rPr>
              <a:t> </a:t>
            </a:r>
            <a:r>
              <a:rPr lang="en-GB" dirty="0" err="1">
                <a:solidFill>
                  <a:schemeClr val="tx1"/>
                </a:solidFill>
              </a:rPr>
              <a:t>energeetika</a:t>
            </a:r>
            <a:r>
              <a:rPr lang="en-GB" dirty="0">
                <a:solidFill>
                  <a:schemeClr val="tx1"/>
                </a:solidFill>
              </a:rPr>
              <a:t> </a:t>
            </a:r>
            <a:r>
              <a:rPr lang="en-GB" dirty="0" err="1">
                <a:solidFill>
                  <a:schemeClr val="tx1"/>
                </a:solidFill>
              </a:rPr>
              <a:t>valdkonnas</a:t>
            </a:r>
            <a:r>
              <a:rPr lang="en-GB" dirty="0">
                <a:solidFill>
                  <a:schemeClr val="tx1"/>
                </a:solidFill>
              </a:rPr>
              <a:t> - CO</a:t>
            </a:r>
            <a:r>
              <a:rPr lang="en-GB" baseline="-25000" dirty="0">
                <a:solidFill>
                  <a:schemeClr val="tx1"/>
                </a:solidFill>
              </a:rPr>
              <a:t>2</a:t>
            </a:r>
            <a:r>
              <a:rPr lang="en-GB" dirty="0">
                <a:solidFill>
                  <a:schemeClr val="tx1"/>
                </a:solidFill>
              </a:rPr>
              <a:t> </a:t>
            </a:r>
            <a:r>
              <a:rPr lang="en-GB" dirty="0" err="1">
                <a:solidFill>
                  <a:schemeClr val="tx1"/>
                </a:solidFill>
              </a:rPr>
              <a:t>emissioon</a:t>
            </a:r>
            <a:r>
              <a:rPr lang="en-GB" dirty="0">
                <a:solidFill>
                  <a:schemeClr val="tx1"/>
                </a:solidFill>
              </a:rPr>
              <a:t> </a:t>
            </a:r>
            <a:r>
              <a:rPr lang="en-GB" dirty="0" err="1">
                <a:solidFill>
                  <a:schemeClr val="tx1"/>
                </a:solidFill>
              </a:rPr>
              <a:t>ühe</a:t>
            </a:r>
            <a:r>
              <a:rPr lang="en-GB" dirty="0">
                <a:solidFill>
                  <a:schemeClr val="tx1"/>
                </a:solidFill>
              </a:rPr>
              <a:t> </a:t>
            </a:r>
            <a:r>
              <a:rPr lang="en-GB" dirty="0" err="1">
                <a:solidFill>
                  <a:schemeClr val="tx1"/>
                </a:solidFill>
              </a:rPr>
              <a:t>elaniku</a:t>
            </a:r>
            <a:r>
              <a:rPr lang="en-GB" dirty="0">
                <a:solidFill>
                  <a:schemeClr val="tx1"/>
                </a:solidFill>
              </a:rPr>
              <a:t> </a:t>
            </a:r>
            <a:r>
              <a:rPr lang="en-GB" dirty="0" err="1">
                <a:solidFill>
                  <a:schemeClr val="tx1"/>
                </a:solidFill>
              </a:rPr>
              <a:t>kohta</a:t>
            </a:r>
            <a:r>
              <a:rPr lang="en-GB" dirty="0">
                <a:solidFill>
                  <a:schemeClr val="tx1"/>
                </a:solidFill>
              </a:rPr>
              <a:t> </a:t>
            </a:r>
            <a:r>
              <a:rPr lang="en-GB" dirty="0" err="1">
                <a:solidFill>
                  <a:schemeClr val="tx1"/>
                </a:solidFill>
              </a:rPr>
              <a:t>Euroopa</a:t>
            </a:r>
            <a:r>
              <a:rPr lang="en-GB" dirty="0">
                <a:solidFill>
                  <a:schemeClr val="tx1"/>
                </a:solidFill>
              </a:rPr>
              <a:t> </a:t>
            </a:r>
            <a:r>
              <a:rPr lang="en-GB" dirty="0" err="1">
                <a:solidFill>
                  <a:schemeClr val="tx1"/>
                </a:solidFill>
              </a:rPr>
              <a:t>Liidu</a:t>
            </a:r>
            <a:r>
              <a:rPr lang="en-GB" dirty="0">
                <a:solidFill>
                  <a:schemeClr val="tx1"/>
                </a:solidFill>
              </a:rPr>
              <a:t> </a:t>
            </a:r>
            <a:r>
              <a:rPr lang="en-GB" dirty="0" err="1">
                <a:solidFill>
                  <a:schemeClr val="tx1"/>
                </a:solidFill>
              </a:rPr>
              <a:t>kõrgemaid</a:t>
            </a:r>
            <a:r>
              <a:rPr lang="en-GB" dirty="0">
                <a:solidFill>
                  <a:schemeClr val="tx1"/>
                </a:solidFill>
              </a:rPr>
              <a:t>. </a:t>
            </a:r>
            <a:r>
              <a:rPr lang="fi-FI" dirty="0">
                <a:solidFill>
                  <a:schemeClr val="tx1"/>
                </a:solidFill>
              </a:rPr>
              <a:t>Ka jäätmeid inimese kohta rohkem kui Euroopas keskmiselt. </a:t>
            </a:r>
          </a:p>
          <a:p>
            <a:endParaRPr lang="fi-FI" dirty="0">
              <a:solidFill>
                <a:schemeClr val="tx1"/>
              </a:solidFill>
            </a:endParaRPr>
          </a:p>
          <a:p>
            <a:r>
              <a:rPr lang="en-GB" b="1" dirty="0" err="1">
                <a:solidFill>
                  <a:schemeClr val="tx1"/>
                </a:solidFill>
              </a:rPr>
              <a:t>Peamine</a:t>
            </a:r>
            <a:r>
              <a:rPr lang="en-GB" b="1" dirty="0">
                <a:solidFill>
                  <a:schemeClr val="tx1"/>
                </a:solidFill>
              </a:rPr>
              <a:t> </a:t>
            </a:r>
            <a:r>
              <a:rPr lang="en-GB" b="1" dirty="0" err="1">
                <a:solidFill>
                  <a:schemeClr val="tx1"/>
                </a:solidFill>
              </a:rPr>
              <a:t>rohemajandust</a:t>
            </a:r>
            <a:r>
              <a:rPr lang="en-GB" b="1" dirty="0">
                <a:solidFill>
                  <a:schemeClr val="tx1"/>
                </a:solidFill>
              </a:rPr>
              <a:t> </a:t>
            </a:r>
            <a:r>
              <a:rPr lang="en-GB" b="1" dirty="0" err="1">
                <a:solidFill>
                  <a:schemeClr val="tx1"/>
                </a:solidFill>
              </a:rPr>
              <a:t>takistav</a:t>
            </a:r>
            <a:r>
              <a:rPr lang="en-GB" b="1" dirty="0">
                <a:solidFill>
                  <a:schemeClr val="tx1"/>
                </a:solidFill>
              </a:rPr>
              <a:t> </a:t>
            </a:r>
            <a:r>
              <a:rPr lang="en-GB" b="1" dirty="0" err="1">
                <a:solidFill>
                  <a:schemeClr val="tx1"/>
                </a:solidFill>
              </a:rPr>
              <a:t>asjaolu</a:t>
            </a:r>
            <a:r>
              <a:rPr lang="en-GB" b="1" dirty="0">
                <a:solidFill>
                  <a:schemeClr val="tx1"/>
                </a:solidFill>
              </a:rPr>
              <a:t>: </a:t>
            </a:r>
            <a:r>
              <a:rPr lang="en-GB" dirty="0" err="1">
                <a:solidFill>
                  <a:schemeClr val="tx1"/>
                </a:solidFill>
              </a:rPr>
              <a:t>Eesti</a:t>
            </a:r>
            <a:r>
              <a:rPr lang="en-GB" dirty="0">
                <a:solidFill>
                  <a:schemeClr val="tx1"/>
                </a:solidFill>
              </a:rPr>
              <a:t> </a:t>
            </a:r>
            <a:r>
              <a:rPr lang="en-GB" dirty="0" err="1">
                <a:solidFill>
                  <a:schemeClr val="tx1"/>
                </a:solidFill>
              </a:rPr>
              <a:t>rohemajanduse</a:t>
            </a:r>
            <a:r>
              <a:rPr lang="en-GB" dirty="0">
                <a:solidFill>
                  <a:schemeClr val="tx1"/>
                </a:solidFill>
              </a:rPr>
              <a:t> </a:t>
            </a:r>
            <a:r>
              <a:rPr lang="en-GB" dirty="0" err="1">
                <a:solidFill>
                  <a:schemeClr val="tx1"/>
                </a:solidFill>
              </a:rPr>
              <a:t>arengut</a:t>
            </a:r>
            <a:r>
              <a:rPr lang="en-GB" dirty="0">
                <a:solidFill>
                  <a:schemeClr val="tx1"/>
                </a:solidFill>
              </a:rPr>
              <a:t> </a:t>
            </a:r>
            <a:r>
              <a:rPr lang="en-GB" dirty="0" err="1">
                <a:solidFill>
                  <a:schemeClr val="tx1"/>
                </a:solidFill>
              </a:rPr>
              <a:t>takistavad</a:t>
            </a:r>
            <a:r>
              <a:rPr lang="en-GB" dirty="0">
                <a:solidFill>
                  <a:schemeClr val="tx1"/>
                </a:solidFill>
              </a:rPr>
              <a:t> </a:t>
            </a:r>
            <a:r>
              <a:rPr lang="en-GB" dirty="0" err="1">
                <a:solidFill>
                  <a:schemeClr val="tx1"/>
                </a:solidFill>
              </a:rPr>
              <a:t>ettevõtete</a:t>
            </a:r>
            <a:r>
              <a:rPr lang="en-GB" dirty="0">
                <a:solidFill>
                  <a:schemeClr val="tx1"/>
                </a:solidFill>
              </a:rPr>
              <a:t> </a:t>
            </a:r>
            <a:r>
              <a:rPr lang="en-GB" dirty="0" err="1">
                <a:solidFill>
                  <a:schemeClr val="tx1"/>
                </a:solidFill>
              </a:rPr>
              <a:t>liiga</a:t>
            </a:r>
            <a:r>
              <a:rPr lang="en-GB" dirty="0">
                <a:solidFill>
                  <a:schemeClr val="tx1"/>
                </a:solidFill>
              </a:rPr>
              <a:t> </a:t>
            </a:r>
            <a:r>
              <a:rPr lang="en-GB" dirty="0" err="1">
                <a:solidFill>
                  <a:schemeClr val="tx1"/>
                </a:solidFill>
              </a:rPr>
              <a:t>väikesed</a:t>
            </a:r>
            <a:r>
              <a:rPr lang="en-GB" dirty="0">
                <a:solidFill>
                  <a:schemeClr val="tx1"/>
                </a:solidFill>
              </a:rPr>
              <a:t> </a:t>
            </a:r>
            <a:r>
              <a:rPr lang="en-GB" dirty="0" err="1">
                <a:solidFill>
                  <a:schemeClr val="tx1"/>
                </a:solidFill>
              </a:rPr>
              <a:t>investeeringud</a:t>
            </a:r>
            <a:r>
              <a:rPr lang="en-GB" dirty="0">
                <a:solidFill>
                  <a:schemeClr val="tx1"/>
                </a:solidFill>
              </a:rPr>
              <a:t> </a:t>
            </a:r>
            <a:r>
              <a:rPr lang="en-GB" dirty="0" err="1">
                <a:solidFill>
                  <a:schemeClr val="tx1"/>
                </a:solidFill>
              </a:rPr>
              <a:t>tootmise</a:t>
            </a:r>
            <a:r>
              <a:rPr lang="en-GB" dirty="0">
                <a:solidFill>
                  <a:schemeClr val="tx1"/>
                </a:solidFill>
              </a:rPr>
              <a:t> </a:t>
            </a:r>
            <a:r>
              <a:rPr lang="en-GB" dirty="0" err="1">
                <a:solidFill>
                  <a:schemeClr val="tx1"/>
                </a:solidFill>
              </a:rPr>
              <a:t>laiendamiseks</a:t>
            </a:r>
            <a:r>
              <a:rPr lang="en-GB" dirty="0">
                <a:solidFill>
                  <a:schemeClr val="tx1"/>
                </a:solidFill>
              </a:rPr>
              <a:t> </a:t>
            </a:r>
            <a:r>
              <a:rPr lang="en-GB" dirty="0" err="1">
                <a:solidFill>
                  <a:schemeClr val="tx1"/>
                </a:solidFill>
              </a:rPr>
              <a:t>ja</a:t>
            </a:r>
            <a:r>
              <a:rPr lang="en-GB" dirty="0">
                <a:solidFill>
                  <a:schemeClr val="tx1"/>
                </a:solidFill>
              </a:rPr>
              <a:t> </a:t>
            </a:r>
            <a:r>
              <a:rPr lang="en-GB" dirty="0" err="1">
                <a:solidFill>
                  <a:schemeClr val="tx1"/>
                </a:solidFill>
              </a:rPr>
              <a:t>uute</a:t>
            </a:r>
            <a:r>
              <a:rPr lang="en-GB" dirty="0">
                <a:solidFill>
                  <a:schemeClr val="tx1"/>
                </a:solidFill>
              </a:rPr>
              <a:t> </a:t>
            </a:r>
            <a:r>
              <a:rPr lang="en-GB" dirty="0" err="1">
                <a:solidFill>
                  <a:schemeClr val="tx1"/>
                </a:solidFill>
              </a:rPr>
              <a:t>toodete</a:t>
            </a:r>
            <a:r>
              <a:rPr lang="en-GB" dirty="0">
                <a:solidFill>
                  <a:schemeClr val="tx1"/>
                </a:solidFill>
              </a:rPr>
              <a:t> </a:t>
            </a:r>
            <a:r>
              <a:rPr lang="en-GB" dirty="0" err="1">
                <a:solidFill>
                  <a:schemeClr val="tx1"/>
                </a:solidFill>
              </a:rPr>
              <a:t>pakkumiseks</a:t>
            </a:r>
            <a:r>
              <a:rPr lang="en-GB" dirty="0">
                <a:solidFill>
                  <a:schemeClr val="tx1"/>
                </a:solidFill>
              </a:rPr>
              <a:t> (Global Green Economy Index)</a:t>
            </a:r>
          </a:p>
        </p:txBody>
      </p:sp>
    </p:spTree>
    <p:extLst>
      <p:ext uri="{BB962C8B-B14F-4D97-AF65-F5344CB8AC3E}">
        <p14:creationId xmlns:p14="http://schemas.microsoft.com/office/powerpoint/2010/main" val="172157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9ACF9D-E318-48FD-A112-8C01652B3365}"/>
              </a:ext>
            </a:extLst>
          </p:cNvPr>
          <p:cNvSpPr>
            <a:spLocks noGrp="1"/>
          </p:cNvSpPr>
          <p:nvPr>
            <p:ph type="title"/>
          </p:nvPr>
        </p:nvSpPr>
        <p:spPr>
          <a:xfrm>
            <a:off x="556429" y="850423"/>
            <a:ext cx="10515600" cy="1000411"/>
          </a:xfrm>
        </p:spPr>
        <p:txBody>
          <a:bodyPr/>
          <a:lstStyle/>
          <a:p>
            <a:r>
              <a:rPr lang="et-EE" dirty="0"/>
              <a:t>Rohemajandus Eestis</a:t>
            </a:r>
          </a:p>
        </p:txBody>
      </p:sp>
      <p:sp>
        <p:nvSpPr>
          <p:cNvPr id="5" name="Date Placeholder 4">
            <a:extLst>
              <a:ext uri="{FF2B5EF4-FFF2-40B4-BE49-F238E27FC236}">
                <a16:creationId xmlns:a16="http://schemas.microsoft.com/office/drawing/2014/main" id="{E6732F1E-B93E-43FC-904F-18062F5A7364}"/>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7" name="Text Placeholder 2">
            <a:extLst>
              <a:ext uri="{FF2B5EF4-FFF2-40B4-BE49-F238E27FC236}">
                <a16:creationId xmlns:a16="http://schemas.microsoft.com/office/drawing/2014/main" id="{70993E42-145B-4DF4-B9A0-B092FB2AF1C7}"/>
              </a:ext>
            </a:extLst>
          </p:cNvPr>
          <p:cNvSpPr txBox="1">
            <a:spLocks/>
          </p:cNvSpPr>
          <p:nvPr/>
        </p:nvSpPr>
        <p:spPr>
          <a:xfrm>
            <a:off x="556429" y="1928813"/>
            <a:ext cx="10515600" cy="15001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2000" dirty="0" err="1">
                <a:solidFill>
                  <a:schemeClr val="tx1"/>
                </a:solidFill>
              </a:rPr>
              <a:t>Suurima</a:t>
            </a:r>
            <a:r>
              <a:rPr lang="en-GB" sz="2000" dirty="0">
                <a:solidFill>
                  <a:schemeClr val="tx1"/>
                </a:solidFill>
              </a:rPr>
              <a:t> </a:t>
            </a:r>
            <a:r>
              <a:rPr lang="et-EE" sz="2000" dirty="0">
                <a:solidFill>
                  <a:schemeClr val="tx1"/>
                </a:solidFill>
              </a:rPr>
              <a:t>potentsiaaliga rohemajandusele üleminekul </a:t>
            </a:r>
            <a:r>
              <a:rPr lang="en-GB" sz="2000" dirty="0">
                <a:solidFill>
                  <a:schemeClr val="tx1"/>
                </a:solidFill>
              </a:rPr>
              <a:t>on:</a:t>
            </a:r>
          </a:p>
          <a:p>
            <a:pPr marL="342900" indent="-342900">
              <a:buFont typeface="Arial" panose="020B0604020202020204" pitchFamily="34" charset="0"/>
              <a:buChar char="•"/>
            </a:pPr>
            <a:r>
              <a:rPr lang="et-EE" sz="2000" dirty="0">
                <a:solidFill>
                  <a:schemeClr val="tx1"/>
                </a:solidFill>
              </a:rPr>
              <a:t>Energiatootmine</a:t>
            </a:r>
            <a:r>
              <a:rPr lang="en-GB" sz="2000" dirty="0">
                <a:solidFill>
                  <a:schemeClr val="tx1"/>
                </a:solidFill>
              </a:rPr>
              <a:t> – </a:t>
            </a:r>
            <a:r>
              <a:rPr lang="en-GB" sz="2000" dirty="0" err="1">
                <a:solidFill>
                  <a:schemeClr val="tx1"/>
                </a:solidFill>
              </a:rPr>
              <a:t>Väljumine</a:t>
            </a:r>
            <a:r>
              <a:rPr lang="en-GB" sz="2000" dirty="0">
                <a:solidFill>
                  <a:schemeClr val="tx1"/>
                </a:solidFill>
              </a:rPr>
              <a:t> </a:t>
            </a:r>
            <a:r>
              <a:rPr lang="en-GB" sz="2000" dirty="0" err="1">
                <a:solidFill>
                  <a:schemeClr val="tx1"/>
                </a:solidFill>
              </a:rPr>
              <a:t>põlevkivist</a:t>
            </a:r>
            <a:r>
              <a:rPr lang="en-GB" sz="2000" dirty="0">
                <a:solidFill>
                  <a:schemeClr val="tx1"/>
                </a:solidFill>
              </a:rPr>
              <a:t>: </a:t>
            </a:r>
            <a:r>
              <a:rPr lang="en-GB" sz="2000" dirty="0" err="1">
                <a:solidFill>
                  <a:schemeClr val="tx1"/>
                </a:solidFill>
              </a:rPr>
              <a:t>tuul</a:t>
            </a:r>
            <a:r>
              <a:rPr lang="en-GB" sz="2000" dirty="0">
                <a:solidFill>
                  <a:schemeClr val="tx1"/>
                </a:solidFill>
              </a:rPr>
              <a:t>, biomass, </a:t>
            </a:r>
            <a:r>
              <a:rPr lang="en-GB" sz="2000" dirty="0" err="1">
                <a:solidFill>
                  <a:schemeClr val="tx1"/>
                </a:solidFill>
              </a:rPr>
              <a:t>päike</a:t>
            </a:r>
            <a:endParaRPr lang="en-GB" sz="2000" dirty="0">
              <a:solidFill>
                <a:schemeClr val="tx1"/>
              </a:solidFill>
            </a:endParaRPr>
          </a:p>
          <a:p>
            <a:pPr marL="342900" indent="-342900">
              <a:buFont typeface="Arial" panose="020B0604020202020204" pitchFamily="34" charset="0"/>
              <a:buChar char="•"/>
            </a:pPr>
            <a:r>
              <a:rPr lang="et-EE" sz="2000" dirty="0">
                <a:solidFill>
                  <a:schemeClr val="tx1"/>
                </a:solidFill>
              </a:rPr>
              <a:t>Ehitusmaterjalidetööstus</a:t>
            </a:r>
            <a:r>
              <a:rPr lang="en-GB" sz="2000" dirty="0">
                <a:solidFill>
                  <a:schemeClr val="tx1"/>
                </a:solidFill>
              </a:rPr>
              <a:t> – </a:t>
            </a:r>
            <a:r>
              <a:rPr lang="en-GB" sz="2000" dirty="0" err="1">
                <a:solidFill>
                  <a:schemeClr val="tx1"/>
                </a:solidFill>
              </a:rPr>
              <a:t>Ökoloogilised</a:t>
            </a:r>
            <a:r>
              <a:rPr lang="en-GB" sz="2000" dirty="0">
                <a:solidFill>
                  <a:schemeClr val="tx1"/>
                </a:solidFill>
              </a:rPr>
              <a:t> </a:t>
            </a:r>
            <a:r>
              <a:rPr lang="en-GB" sz="2000" dirty="0" err="1">
                <a:solidFill>
                  <a:schemeClr val="tx1"/>
                </a:solidFill>
              </a:rPr>
              <a:t>ehitusmaterjalid</a:t>
            </a:r>
            <a:r>
              <a:rPr lang="en-GB" sz="2000" dirty="0">
                <a:solidFill>
                  <a:schemeClr val="tx1"/>
                </a:solidFill>
              </a:rPr>
              <a:t> </a:t>
            </a:r>
          </a:p>
          <a:p>
            <a:pPr marL="342900" indent="-342900">
              <a:buFont typeface="Arial" panose="020B0604020202020204" pitchFamily="34" charset="0"/>
              <a:buChar char="•"/>
            </a:pPr>
            <a:r>
              <a:rPr lang="et-EE" sz="2000" dirty="0">
                <a:solidFill>
                  <a:schemeClr val="tx1"/>
                </a:solidFill>
              </a:rPr>
              <a:t>Ehitussektor</a:t>
            </a:r>
            <a:r>
              <a:rPr lang="en-GB" sz="2000" dirty="0">
                <a:solidFill>
                  <a:schemeClr val="tx1"/>
                </a:solidFill>
              </a:rPr>
              <a:t> – </a:t>
            </a:r>
            <a:r>
              <a:rPr lang="en-GB" sz="2000" dirty="0" err="1">
                <a:solidFill>
                  <a:schemeClr val="tx1"/>
                </a:solidFill>
              </a:rPr>
              <a:t>Liginullenergiahooned</a:t>
            </a:r>
            <a:r>
              <a:rPr lang="en-GB" sz="2000" dirty="0">
                <a:solidFill>
                  <a:schemeClr val="tx1"/>
                </a:solidFill>
              </a:rPr>
              <a:t>, </a:t>
            </a:r>
            <a:r>
              <a:rPr lang="en-GB" sz="2000" dirty="0" err="1">
                <a:solidFill>
                  <a:schemeClr val="tx1"/>
                </a:solidFill>
              </a:rPr>
              <a:t>hoonete</a:t>
            </a:r>
            <a:r>
              <a:rPr lang="en-GB" sz="2000" dirty="0">
                <a:solidFill>
                  <a:schemeClr val="tx1"/>
                </a:solidFill>
              </a:rPr>
              <a:t> </a:t>
            </a:r>
            <a:r>
              <a:rPr lang="en-GB" sz="2000" dirty="0" err="1">
                <a:solidFill>
                  <a:schemeClr val="tx1"/>
                </a:solidFill>
              </a:rPr>
              <a:t>renoveerimine</a:t>
            </a:r>
            <a:r>
              <a:rPr lang="en-GB" sz="2000" dirty="0">
                <a:solidFill>
                  <a:schemeClr val="tx1"/>
                </a:solidFill>
              </a:rPr>
              <a:t> </a:t>
            </a:r>
          </a:p>
          <a:p>
            <a:pPr marL="342900" indent="-342900">
              <a:buFont typeface="Arial" panose="020B0604020202020204" pitchFamily="34" charset="0"/>
              <a:buChar char="•"/>
            </a:pPr>
            <a:r>
              <a:rPr lang="en-GB" sz="2000" dirty="0">
                <a:solidFill>
                  <a:schemeClr val="tx1"/>
                </a:solidFill>
              </a:rPr>
              <a:t>K</a:t>
            </a:r>
            <a:r>
              <a:rPr lang="et-EE" sz="2000" dirty="0">
                <a:solidFill>
                  <a:schemeClr val="tx1"/>
                </a:solidFill>
              </a:rPr>
              <a:t>odumajapidamised </a:t>
            </a:r>
            <a:r>
              <a:rPr lang="en-GB" sz="2000" dirty="0">
                <a:solidFill>
                  <a:schemeClr val="tx1"/>
                </a:solidFill>
              </a:rPr>
              <a:t>– </a:t>
            </a:r>
            <a:r>
              <a:rPr lang="en-GB" sz="2000" dirty="0" err="1">
                <a:solidFill>
                  <a:schemeClr val="tx1"/>
                </a:solidFill>
              </a:rPr>
              <a:t>Tarbimisharjumuste</a:t>
            </a:r>
            <a:r>
              <a:rPr lang="en-GB" sz="2000" dirty="0">
                <a:solidFill>
                  <a:schemeClr val="tx1"/>
                </a:solidFill>
              </a:rPr>
              <a:t> </a:t>
            </a:r>
            <a:r>
              <a:rPr lang="en-GB" sz="2000" dirty="0" err="1">
                <a:solidFill>
                  <a:schemeClr val="tx1"/>
                </a:solidFill>
              </a:rPr>
              <a:t>muutmine</a:t>
            </a:r>
            <a:r>
              <a:rPr lang="en-GB" sz="2000" dirty="0">
                <a:solidFill>
                  <a:schemeClr val="tx1"/>
                </a:solidFill>
              </a:rPr>
              <a:t> (</a:t>
            </a:r>
            <a:r>
              <a:rPr lang="en-GB" sz="2000" dirty="0" err="1">
                <a:solidFill>
                  <a:schemeClr val="tx1"/>
                </a:solidFill>
              </a:rPr>
              <a:t>vähem</a:t>
            </a:r>
            <a:r>
              <a:rPr lang="en-GB" sz="2000" dirty="0">
                <a:solidFill>
                  <a:schemeClr val="tx1"/>
                </a:solidFill>
              </a:rPr>
              <a:t> </a:t>
            </a:r>
            <a:r>
              <a:rPr lang="en-GB" sz="2000" dirty="0" err="1">
                <a:solidFill>
                  <a:schemeClr val="tx1"/>
                </a:solidFill>
              </a:rPr>
              <a:t>jäätmeid</a:t>
            </a:r>
            <a:r>
              <a:rPr lang="en-GB" sz="2000" dirty="0">
                <a:solidFill>
                  <a:schemeClr val="tx1"/>
                </a:solidFill>
              </a:rPr>
              <a:t>, </a:t>
            </a:r>
            <a:r>
              <a:rPr lang="en-GB" sz="2000" dirty="0" err="1">
                <a:solidFill>
                  <a:schemeClr val="tx1"/>
                </a:solidFill>
              </a:rPr>
              <a:t>sorteerimine</a:t>
            </a:r>
            <a:r>
              <a:rPr lang="en-GB" sz="2000" dirty="0">
                <a:solidFill>
                  <a:schemeClr val="tx1"/>
                </a:solidFill>
              </a:rPr>
              <a:t>, </a:t>
            </a:r>
            <a:r>
              <a:rPr lang="en-GB" sz="2000" dirty="0" err="1">
                <a:solidFill>
                  <a:schemeClr val="tx1"/>
                </a:solidFill>
              </a:rPr>
              <a:t>energiatarbimise</a:t>
            </a:r>
            <a:r>
              <a:rPr lang="en-GB" sz="2000" dirty="0">
                <a:solidFill>
                  <a:schemeClr val="tx1"/>
                </a:solidFill>
              </a:rPr>
              <a:t> </a:t>
            </a:r>
            <a:r>
              <a:rPr lang="en-GB" sz="2000" dirty="0" err="1">
                <a:solidFill>
                  <a:schemeClr val="tx1"/>
                </a:solidFill>
              </a:rPr>
              <a:t>vähendamine</a:t>
            </a:r>
            <a:r>
              <a:rPr lang="en-GB" sz="2000" dirty="0">
                <a:solidFill>
                  <a:schemeClr val="tx1"/>
                </a:solidFill>
              </a:rPr>
              <a:t>)</a:t>
            </a:r>
          </a:p>
          <a:p>
            <a:pPr marL="342900" indent="-342900">
              <a:buFont typeface="Arial" panose="020B0604020202020204" pitchFamily="34" charset="0"/>
              <a:buChar char="•"/>
            </a:pPr>
            <a:r>
              <a:rPr lang="en-GB" sz="2000" dirty="0" err="1">
                <a:solidFill>
                  <a:schemeClr val="tx1"/>
                </a:solidFill>
              </a:rPr>
              <a:t>Põllumajandus</a:t>
            </a:r>
            <a:r>
              <a:rPr lang="en-GB" sz="2000" dirty="0">
                <a:solidFill>
                  <a:schemeClr val="tx1"/>
                </a:solidFill>
              </a:rPr>
              <a:t> – </a:t>
            </a:r>
            <a:r>
              <a:rPr lang="en-GB" sz="2000" dirty="0" err="1">
                <a:solidFill>
                  <a:schemeClr val="tx1"/>
                </a:solidFill>
              </a:rPr>
              <a:t>Mahetöötmine</a:t>
            </a:r>
            <a:r>
              <a:rPr lang="en-GB" sz="2000" dirty="0">
                <a:solidFill>
                  <a:schemeClr val="tx1"/>
                </a:solidFill>
              </a:rPr>
              <a:t>, </a:t>
            </a:r>
            <a:r>
              <a:rPr lang="en-GB" sz="2000" dirty="0" err="1">
                <a:solidFill>
                  <a:schemeClr val="tx1"/>
                </a:solidFill>
              </a:rPr>
              <a:t>põllumajandusjäätmed</a:t>
            </a:r>
            <a:r>
              <a:rPr lang="en-GB" sz="2000" dirty="0">
                <a:solidFill>
                  <a:schemeClr val="tx1"/>
                </a:solidFill>
              </a:rPr>
              <a:t> </a:t>
            </a:r>
            <a:r>
              <a:rPr lang="en-GB" sz="2000" dirty="0" err="1">
                <a:solidFill>
                  <a:schemeClr val="tx1"/>
                </a:solidFill>
              </a:rPr>
              <a:t>kui</a:t>
            </a:r>
            <a:r>
              <a:rPr lang="en-GB" sz="2000" dirty="0">
                <a:solidFill>
                  <a:schemeClr val="tx1"/>
                </a:solidFill>
              </a:rPr>
              <a:t> </a:t>
            </a:r>
            <a:r>
              <a:rPr lang="en-GB" sz="2000" dirty="0" err="1">
                <a:solidFill>
                  <a:schemeClr val="tx1"/>
                </a:solidFill>
              </a:rPr>
              <a:t>autokütus</a:t>
            </a:r>
            <a:endParaRPr lang="en-GB" sz="2000" dirty="0">
              <a:solidFill>
                <a:schemeClr val="tx1"/>
              </a:solidFill>
            </a:endParaRPr>
          </a:p>
          <a:p>
            <a:pPr marL="342900" indent="-342900">
              <a:buFont typeface="Arial" panose="020B0604020202020204" pitchFamily="34" charset="0"/>
              <a:buChar char="•"/>
            </a:pPr>
            <a:r>
              <a:rPr lang="en-GB" sz="2000" dirty="0" err="1">
                <a:solidFill>
                  <a:schemeClr val="tx1"/>
                </a:solidFill>
              </a:rPr>
              <a:t>Jäätmekäitlus</a:t>
            </a:r>
            <a:r>
              <a:rPr lang="en-GB" sz="2000" dirty="0">
                <a:solidFill>
                  <a:schemeClr val="tx1"/>
                </a:solidFill>
              </a:rPr>
              <a:t> – </a:t>
            </a:r>
            <a:r>
              <a:rPr lang="en-GB" sz="2000" dirty="0" err="1">
                <a:solidFill>
                  <a:schemeClr val="tx1"/>
                </a:solidFill>
              </a:rPr>
              <a:t>põlevkivist</a:t>
            </a:r>
            <a:r>
              <a:rPr lang="en-GB" sz="2000" dirty="0">
                <a:solidFill>
                  <a:schemeClr val="tx1"/>
                </a:solidFill>
              </a:rPr>
              <a:t> </a:t>
            </a:r>
            <a:r>
              <a:rPr lang="en-GB" sz="2000" dirty="0" err="1">
                <a:solidFill>
                  <a:schemeClr val="tx1"/>
                </a:solidFill>
              </a:rPr>
              <a:t>elektri</a:t>
            </a:r>
            <a:r>
              <a:rPr lang="en-GB" sz="2000" dirty="0">
                <a:solidFill>
                  <a:schemeClr val="tx1"/>
                </a:solidFill>
              </a:rPr>
              <a:t> </a:t>
            </a:r>
            <a:r>
              <a:rPr lang="en-GB" sz="2000" dirty="0" err="1">
                <a:solidFill>
                  <a:schemeClr val="tx1"/>
                </a:solidFill>
              </a:rPr>
              <a:t>tootmisel</a:t>
            </a:r>
            <a:r>
              <a:rPr lang="en-GB" sz="2000" dirty="0">
                <a:solidFill>
                  <a:schemeClr val="tx1"/>
                </a:solidFill>
              </a:rPr>
              <a:t> </a:t>
            </a:r>
            <a:r>
              <a:rPr lang="en-GB" sz="2000" dirty="0" err="1">
                <a:solidFill>
                  <a:schemeClr val="tx1"/>
                </a:solidFill>
              </a:rPr>
              <a:t>jääb</a:t>
            </a:r>
            <a:r>
              <a:rPr lang="en-GB" sz="2000" dirty="0">
                <a:solidFill>
                  <a:schemeClr val="tx1"/>
                </a:solidFill>
              </a:rPr>
              <a:t> </a:t>
            </a:r>
            <a:r>
              <a:rPr lang="en-GB" sz="2000" dirty="0" err="1">
                <a:solidFill>
                  <a:schemeClr val="tx1"/>
                </a:solidFill>
              </a:rPr>
              <a:t>üle</a:t>
            </a:r>
            <a:r>
              <a:rPr lang="en-GB" sz="2000" dirty="0">
                <a:solidFill>
                  <a:schemeClr val="tx1"/>
                </a:solidFill>
              </a:rPr>
              <a:t> </a:t>
            </a:r>
            <a:r>
              <a:rPr lang="en-GB" sz="2000" dirty="0" err="1">
                <a:solidFill>
                  <a:schemeClr val="tx1"/>
                </a:solidFill>
              </a:rPr>
              <a:t>suur</a:t>
            </a:r>
            <a:r>
              <a:rPr lang="en-GB" sz="2000" dirty="0">
                <a:solidFill>
                  <a:schemeClr val="tx1"/>
                </a:solidFill>
              </a:rPr>
              <a:t> hulk </a:t>
            </a:r>
            <a:r>
              <a:rPr lang="en-GB" sz="2000" dirty="0" err="1">
                <a:solidFill>
                  <a:schemeClr val="tx1"/>
                </a:solidFill>
              </a:rPr>
              <a:t>jäätmeid</a:t>
            </a:r>
            <a:endParaRPr lang="en-GB" sz="2000" dirty="0">
              <a:solidFill>
                <a:schemeClr val="tx1"/>
              </a:solidFill>
            </a:endParaRPr>
          </a:p>
          <a:p>
            <a:pPr marL="342900" indent="-342900">
              <a:buFont typeface="Arial" panose="020B0604020202020204" pitchFamily="34" charset="0"/>
              <a:buChar char="•"/>
            </a:pPr>
            <a:r>
              <a:rPr lang="en-GB" sz="2000" dirty="0" err="1">
                <a:solidFill>
                  <a:schemeClr val="tx1"/>
                </a:solidFill>
              </a:rPr>
              <a:t>Transpordisektor</a:t>
            </a:r>
            <a:r>
              <a:rPr lang="en-GB" sz="2000" dirty="0">
                <a:solidFill>
                  <a:schemeClr val="tx1"/>
                </a:solidFill>
              </a:rPr>
              <a:t> – </a:t>
            </a:r>
            <a:r>
              <a:rPr lang="en-GB" sz="2000" dirty="0" err="1">
                <a:solidFill>
                  <a:schemeClr val="tx1"/>
                </a:solidFill>
              </a:rPr>
              <a:t>Üleminek</a:t>
            </a:r>
            <a:r>
              <a:rPr lang="en-GB" sz="2000" dirty="0">
                <a:solidFill>
                  <a:schemeClr val="tx1"/>
                </a:solidFill>
              </a:rPr>
              <a:t> </a:t>
            </a:r>
            <a:r>
              <a:rPr lang="en-GB" sz="2000" dirty="0" err="1">
                <a:solidFill>
                  <a:schemeClr val="tx1"/>
                </a:solidFill>
              </a:rPr>
              <a:t>alternatiivkütustele</a:t>
            </a:r>
            <a:r>
              <a:rPr lang="en-GB" sz="2000" dirty="0">
                <a:solidFill>
                  <a:schemeClr val="tx1"/>
                </a:solidFill>
              </a:rPr>
              <a:t>, </a:t>
            </a:r>
            <a:r>
              <a:rPr lang="en-GB" sz="2000" dirty="0" err="1">
                <a:solidFill>
                  <a:schemeClr val="tx1"/>
                </a:solidFill>
              </a:rPr>
              <a:t>ühistranspordi</a:t>
            </a:r>
            <a:r>
              <a:rPr lang="en-GB" sz="2000" dirty="0">
                <a:solidFill>
                  <a:schemeClr val="tx1"/>
                </a:solidFill>
              </a:rPr>
              <a:t> </a:t>
            </a:r>
            <a:r>
              <a:rPr lang="en-GB" sz="2000" dirty="0" err="1">
                <a:solidFill>
                  <a:schemeClr val="tx1"/>
                </a:solidFill>
              </a:rPr>
              <a:t>edendamine</a:t>
            </a:r>
            <a:r>
              <a:rPr lang="en-GB" sz="2000" dirty="0">
                <a:solidFill>
                  <a:schemeClr val="tx1"/>
                </a:solidFill>
              </a:rPr>
              <a:t> </a:t>
            </a:r>
          </a:p>
          <a:p>
            <a:pPr marL="342900" indent="-342900">
              <a:buFont typeface="Arial" panose="020B0604020202020204" pitchFamily="34" charset="0"/>
              <a:buChar char="•"/>
            </a:pPr>
            <a:r>
              <a:rPr lang="en-GB" sz="2000" dirty="0" err="1">
                <a:solidFill>
                  <a:schemeClr val="tx1"/>
                </a:solidFill>
              </a:rPr>
              <a:t>Teenustesektor</a:t>
            </a:r>
            <a:r>
              <a:rPr lang="en-GB" sz="2000" dirty="0">
                <a:solidFill>
                  <a:schemeClr val="tx1"/>
                </a:solidFill>
              </a:rPr>
              <a:t> – </a:t>
            </a:r>
            <a:r>
              <a:rPr lang="en-GB" sz="2000" dirty="0" err="1">
                <a:solidFill>
                  <a:schemeClr val="tx1"/>
                </a:solidFill>
              </a:rPr>
              <a:t>Infotehnoloogiavahendite</a:t>
            </a:r>
            <a:r>
              <a:rPr lang="en-GB" sz="2000" dirty="0">
                <a:solidFill>
                  <a:schemeClr val="tx1"/>
                </a:solidFill>
              </a:rPr>
              <a:t> </a:t>
            </a:r>
            <a:r>
              <a:rPr lang="en-GB" sz="2000" dirty="0" err="1">
                <a:solidFill>
                  <a:schemeClr val="tx1"/>
                </a:solidFill>
              </a:rPr>
              <a:t>aktiivne</a:t>
            </a:r>
            <a:r>
              <a:rPr lang="en-GB" sz="2000" dirty="0">
                <a:solidFill>
                  <a:schemeClr val="tx1"/>
                </a:solidFill>
              </a:rPr>
              <a:t> </a:t>
            </a:r>
            <a:r>
              <a:rPr lang="en-GB" sz="2000" dirty="0" err="1">
                <a:solidFill>
                  <a:schemeClr val="tx1"/>
                </a:solidFill>
              </a:rPr>
              <a:t>kasutamine</a:t>
            </a:r>
            <a:r>
              <a:rPr lang="en-GB" sz="2000" dirty="0">
                <a:solidFill>
                  <a:schemeClr val="tx1"/>
                </a:solidFill>
              </a:rPr>
              <a:t> </a:t>
            </a:r>
            <a:r>
              <a:rPr lang="en-GB" sz="2000" dirty="0" err="1">
                <a:solidFill>
                  <a:schemeClr val="tx1"/>
                </a:solidFill>
              </a:rPr>
              <a:t>ja</a:t>
            </a:r>
            <a:r>
              <a:rPr lang="en-GB" sz="2000" dirty="0">
                <a:solidFill>
                  <a:schemeClr val="tx1"/>
                </a:solidFill>
              </a:rPr>
              <a:t> </a:t>
            </a:r>
            <a:r>
              <a:rPr lang="en-GB" sz="2000" dirty="0" err="1">
                <a:solidFill>
                  <a:schemeClr val="tx1"/>
                </a:solidFill>
              </a:rPr>
              <a:t>digitaliseerimine</a:t>
            </a:r>
            <a:endParaRPr lang="en-GB" sz="2000" dirty="0">
              <a:solidFill>
                <a:schemeClr val="tx1"/>
              </a:solidFill>
            </a:endParaRPr>
          </a:p>
        </p:txBody>
      </p:sp>
    </p:spTree>
    <p:extLst>
      <p:ext uri="{BB962C8B-B14F-4D97-AF65-F5344CB8AC3E}">
        <p14:creationId xmlns:p14="http://schemas.microsoft.com/office/powerpoint/2010/main" val="409623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9ACF9D-E318-48FD-A112-8C01652B3365}"/>
              </a:ext>
            </a:extLst>
          </p:cNvPr>
          <p:cNvSpPr>
            <a:spLocks noGrp="1"/>
          </p:cNvSpPr>
          <p:nvPr>
            <p:ph type="title"/>
          </p:nvPr>
        </p:nvSpPr>
        <p:spPr>
          <a:xfrm>
            <a:off x="556429" y="850423"/>
            <a:ext cx="10515600" cy="1000411"/>
          </a:xfrm>
        </p:spPr>
        <p:txBody>
          <a:bodyPr/>
          <a:lstStyle/>
          <a:p>
            <a:r>
              <a:rPr lang="et-EE" dirty="0"/>
              <a:t>Rohemajandus Eestis</a:t>
            </a:r>
          </a:p>
        </p:txBody>
      </p:sp>
      <p:sp>
        <p:nvSpPr>
          <p:cNvPr id="5" name="Date Placeholder 4">
            <a:extLst>
              <a:ext uri="{FF2B5EF4-FFF2-40B4-BE49-F238E27FC236}">
                <a16:creationId xmlns:a16="http://schemas.microsoft.com/office/drawing/2014/main" id="{E6732F1E-B93E-43FC-904F-18062F5A7364}"/>
              </a:ext>
            </a:extLst>
          </p:cNvPr>
          <p:cNvSpPr>
            <a:spLocks noGrp="1"/>
          </p:cNvSpPr>
          <p:nvPr>
            <p:ph type="dt" sz="half" idx="2"/>
          </p:nvPr>
        </p:nvSpPr>
        <p:spPr/>
        <p:txBody>
          <a:bodyPr/>
          <a:lstStyle/>
          <a:p>
            <a:r>
              <a:rPr lang="en-US"/>
              <a:t>YENESIS benefits from a € 2.3 M grant from Iceland, Liechtenstein and Norway through the EEA and Norway Grants. The project aims at creating employment opportunities for NEETs in islands</a:t>
            </a:r>
            <a:endParaRPr lang="en-GB" sz="400" dirty="0"/>
          </a:p>
        </p:txBody>
      </p:sp>
      <p:sp>
        <p:nvSpPr>
          <p:cNvPr id="7" name="Text Placeholder 2">
            <a:extLst>
              <a:ext uri="{FF2B5EF4-FFF2-40B4-BE49-F238E27FC236}">
                <a16:creationId xmlns:a16="http://schemas.microsoft.com/office/drawing/2014/main" id="{70993E42-145B-4DF4-B9A0-B092FB2AF1C7}"/>
              </a:ext>
            </a:extLst>
          </p:cNvPr>
          <p:cNvSpPr txBox="1">
            <a:spLocks/>
          </p:cNvSpPr>
          <p:nvPr/>
        </p:nvSpPr>
        <p:spPr>
          <a:xfrm>
            <a:off x="556428" y="1928813"/>
            <a:ext cx="11000265" cy="15001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err="1">
                <a:solidFill>
                  <a:schemeClr val="tx1"/>
                </a:solidFill>
              </a:rPr>
              <a:t>Peamised</a:t>
            </a:r>
            <a:r>
              <a:rPr lang="en-GB" dirty="0">
                <a:solidFill>
                  <a:schemeClr val="tx1"/>
                </a:solidFill>
              </a:rPr>
              <a:t> </a:t>
            </a:r>
            <a:r>
              <a:rPr lang="en-GB" dirty="0" err="1">
                <a:solidFill>
                  <a:schemeClr val="tx1"/>
                </a:solidFill>
              </a:rPr>
              <a:t>majandusarengut</a:t>
            </a:r>
            <a:r>
              <a:rPr lang="en-GB" dirty="0">
                <a:solidFill>
                  <a:schemeClr val="tx1"/>
                </a:solidFill>
              </a:rPr>
              <a:t> </a:t>
            </a:r>
            <a:r>
              <a:rPr lang="en-GB" dirty="0" err="1">
                <a:solidFill>
                  <a:schemeClr val="tx1"/>
                </a:solidFill>
              </a:rPr>
              <a:t>suunavad</a:t>
            </a:r>
            <a:r>
              <a:rPr lang="en-GB" dirty="0">
                <a:solidFill>
                  <a:schemeClr val="tx1"/>
                </a:solidFill>
              </a:rPr>
              <a:t> </a:t>
            </a:r>
            <a:r>
              <a:rPr lang="en-GB" dirty="0" err="1">
                <a:solidFill>
                  <a:schemeClr val="tx1"/>
                </a:solidFill>
              </a:rPr>
              <a:t>poliitikadokumendid</a:t>
            </a:r>
            <a:r>
              <a:rPr lang="en-GB" dirty="0">
                <a:solidFill>
                  <a:schemeClr val="tx1"/>
                </a:solidFill>
              </a:rPr>
              <a:t>/</a:t>
            </a:r>
            <a:r>
              <a:rPr lang="en-GB" dirty="0" err="1">
                <a:solidFill>
                  <a:schemeClr val="tx1"/>
                </a:solidFill>
              </a:rPr>
              <a:t>strateegiad</a:t>
            </a:r>
            <a:r>
              <a:rPr lang="en-GB" dirty="0">
                <a:solidFill>
                  <a:schemeClr val="tx1"/>
                </a:solidFill>
              </a:rPr>
              <a:t> </a:t>
            </a:r>
            <a:r>
              <a:rPr lang="en-GB" dirty="0" err="1">
                <a:solidFill>
                  <a:schemeClr val="tx1"/>
                </a:solidFill>
              </a:rPr>
              <a:t>Eestis</a:t>
            </a:r>
            <a:r>
              <a:rPr lang="en-GB" dirty="0">
                <a:solidFill>
                  <a:schemeClr val="tx1"/>
                </a:solidFill>
              </a:rPr>
              <a:t>:  </a:t>
            </a:r>
          </a:p>
          <a:p>
            <a:r>
              <a:rPr lang="en-GB" sz="1000" dirty="0" err="1">
                <a:solidFill>
                  <a:schemeClr val="tx1"/>
                </a:solidFill>
              </a:rPr>
              <a:t>Säästev</a:t>
            </a:r>
            <a:r>
              <a:rPr lang="en-GB" sz="1000" dirty="0">
                <a:solidFill>
                  <a:schemeClr val="tx1"/>
                </a:solidFill>
              </a:rPr>
              <a:t> </a:t>
            </a:r>
            <a:r>
              <a:rPr lang="en-GB" sz="1000" dirty="0" err="1">
                <a:solidFill>
                  <a:schemeClr val="tx1"/>
                </a:solidFill>
              </a:rPr>
              <a:t>Eesti</a:t>
            </a:r>
            <a:r>
              <a:rPr lang="en-GB" sz="1000" dirty="0">
                <a:solidFill>
                  <a:schemeClr val="tx1"/>
                </a:solidFill>
              </a:rPr>
              <a:t> 21</a:t>
            </a:r>
          </a:p>
          <a:p>
            <a:r>
              <a:rPr lang="en-GB" sz="1000" dirty="0" err="1">
                <a:solidFill>
                  <a:schemeClr val="tx1"/>
                </a:solidFill>
              </a:rPr>
              <a:t>Üleriigiline</a:t>
            </a:r>
            <a:r>
              <a:rPr lang="en-GB" sz="1000" dirty="0">
                <a:solidFill>
                  <a:schemeClr val="tx1"/>
                </a:solidFill>
              </a:rPr>
              <a:t> </a:t>
            </a:r>
            <a:r>
              <a:rPr lang="en-GB" sz="1000" dirty="0" err="1">
                <a:solidFill>
                  <a:schemeClr val="tx1"/>
                </a:solidFill>
              </a:rPr>
              <a:t>planeering</a:t>
            </a:r>
            <a:r>
              <a:rPr lang="en-GB" sz="1000" dirty="0">
                <a:solidFill>
                  <a:schemeClr val="tx1"/>
                </a:solidFill>
              </a:rPr>
              <a:t> </a:t>
            </a:r>
            <a:r>
              <a:rPr lang="en-GB" sz="1000" dirty="0" err="1">
                <a:solidFill>
                  <a:schemeClr val="tx1"/>
                </a:solidFill>
              </a:rPr>
              <a:t>Eesti</a:t>
            </a:r>
            <a:r>
              <a:rPr lang="en-GB" sz="1000" dirty="0">
                <a:solidFill>
                  <a:schemeClr val="tx1"/>
                </a:solidFill>
              </a:rPr>
              <a:t> 2030</a:t>
            </a:r>
          </a:p>
          <a:p>
            <a:r>
              <a:rPr lang="en-GB" sz="1000" dirty="0" err="1">
                <a:solidFill>
                  <a:schemeClr val="tx1"/>
                </a:solidFill>
              </a:rPr>
              <a:t>Eesti</a:t>
            </a:r>
            <a:r>
              <a:rPr lang="en-GB" sz="1000" dirty="0">
                <a:solidFill>
                  <a:schemeClr val="tx1"/>
                </a:solidFill>
              </a:rPr>
              <a:t> </a:t>
            </a:r>
            <a:r>
              <a:rPr lang="en-GB" sz="1000" dirty="0" err="1">
                <a:solidFill>
                  <a:schemeClr val="tx1"/>
                </a:solidFill>
              </a:rPr>
              <a:t>regionaalarengu</a:t>
            </a:r>
            <a:r>
              <a:rPr lang="en-GB" sz="1000" dirty="0">
                <a:solidFill>
                  <a:schemeClr val="tx1"/>
                </a:solidFill>
              </a:rPr>
              <a:t> </a:t>
            </a:r>
            <a:r>
              <a:rPr lang="en-GB" sz="1000" dirty="0" err="1">
                <a:solidFill>
                  <a:schemeClr val="tx1"/>
                </a:solidFill>
              </a:rPr>
              <a:t>strateegia</a:t>
            </a:r>
            <a:r>
              <a:rPr lang="en-GB" sz="1000" dirty="0">
                <a:solidFill>
                  <a:schemeClr val="tx1"/>
                </a:solidFill>
              </a:rPr>
              <a:t> 2014-2020</a:t>
            </a:r>
          </a:p>
          <a:p>
            <a:r>
              <a:rPr lang="en-GB" sz="1000" dirty="0" err="1">
                <a:solidFill>
                  <a:schemeClr val="tx1"/>
                </a:solidFill>
              </a:rPr>
              <a:t>Konkurentsivõime</a:t>
            </a:r>
            <a:r>
              <a:rPr lang="en-GB" sz="1000" dirty="0">
                <a:solidFill>
                  <a:schemeClr val="tx1"/>
                </a:solidFill>
              </a:rPr>
              <a:t> kava </a:t>
            </a:r>
            <a:r>
              <a:rPr lang="en-GB" sz="1000" dirty="0" err="1">
                <a:solidFill>
                  <a:schemeClr val="tx1"/>
                </a:solidFill>
              </a:rPr>
              <a:t>Eesti</a:t>
            </a:r>
            <a:r>
              <a:rPr lang="en-GB" sz="1000" dirty="0">
                <a:solidFill>
                  <a:schemeClr val="tx1"/>
                </a:solidFill>
              </a:rPr>
              <a:t> 2020</a:t>
            </a:r>
          </a:p>
          <a:p>
            <a:pPr>
              <a:lnSpc>
                <a:spcPct val="100000"/>
              </a:lnSpc>
            </a:pPr>
            <a:r>
              <a:rPr lang="en-GB" sz="1000" dirty="0" err="1">
                <a:solidFill>
                  <a:schemeClr val="tx1"/>
                </a:solidFill>
              </a:rPr>
              <a:t>Eesti</a:t>
            </a:r>
            <a:r>
              <a:rPr lang="en-GB" sz="1000" dirty="0">
                <a:solidFill>
                  <a:schemeClr val="tx1"/>
                </a:solidFill>
              </a:rPr>
              <a:t> </a:t>
            </a:r>
            <a:r>
              <a:rPr lang="en-GB" sz="1000" dirty="0" err="1">
                <a:solidFill>
                  <a:schemeClr val="tx1"/>
                </a:solidFill>
              </a:rPr>
              <a:t>ettevõtluse</a:t>
            </a:r>
            <a:r>
              <a:rPr lang="en-GB" sz="1000" dirty="0">
                <a:solidFill>
                  <a:schemeClr val="tx1"/>
                </a:solidFill>
              </a:rPr>
              <a:t> </a:t>
            </a:r>
            <a:r>
              <a:rPr lang="en-GB" sz="1000" dirty="0" err="1">
                <a:solidFill>
                  <a:schemeClr val="tx1"/>
                </a:solidFill>
              </a:rPr>
              <a:t>kasvustrateegia</a:t>
            </a:r>
            <a:endParaRPr lang="en-GB" sz="1000" dirty="0">
              <a:solidFill>
                <a:schemeClr val="tx1"/>
              </a:solidFill>
            </a:endParaRPr>
          </a:p>
          <a:p>
            <a:r>
              <a:rPr lang="en-GB" sz="1000" dirty="0" err="1">
                <a:solidFill>
                  <a:schemeClr val="tx1"/>
                </a:solidFill>
              </a:rPr>
              <a:t>Infoühiskonna</a:t>
            </a:r>
            <a:r>
              <a:rPr lang="en-GB" sz="1000" dirty="0">
                <a:solidFill>
                  <a:schemeClr val="tx1"/>
                </a:solidFill>
              </a:rPr>
              <a:t> </a:t>
            </a:r>
            <a:r>
              <a:rPr lang="en-GB" sz="1000" dirty="0" err="1">
                <a:solidFill>
                  <a:schemeClr val="tx1"/>
                </a:solidFill>
              </a:rPr>
              <a:t>arengukava</a:t>
            </a:r>
            <a:endParaRPr lang="en-GB" sz="1000" dirty="0">
              <a:solidFill>
                <a:schemeClr val="tx1"/>
              </a:solidFill>
            </a:endParaRPr>
          </a:p>
          <a:p>
            <a:r>
              <a:rPr lang="en-GB" sz="1000" dirty="0">
                <a:solidFill>
                  <a:schemeClr val="tx1"/>
                </a:solidFill>
              </a:rPr>
              <a:t>TAI </a:t>
            </a:r>
            <a:r>
              <a:rPr lang="en-GB" sz="1000" dirty="0" err="1">
                <a:solidFill>
                  <a:schemeClr val="tx1"/>
                </a:solidFill>
              </a:rPr>
              <a:t>strateegia</a:t>
            </a:r>
            <a:r>
              <a:rPr lang="en-GB" sz="1000" dirty="0">
                <a:solidFill>
                  <a:schemeClr val="tx1"/>
                </a:solidFill>
              </a:rPr>
              <a:t> 2014-2020 „</a:t>
            </a:r>
            <a:r>
              <a:rPr lang="en-GB" sz="1000" dirty="0" err="1">
                <a:solidFill>
                  <a:schemeClr val="tx1"/>
                </a:solidFill>
              </a:rPr>
              <a:t>Teadmistepõhine</a:t>
            </a:r>
            <a:r>
              <a:rPr lang="en-GB" sz="1000" dirty="0">
                <a:solidFill>
                  <a:schemeClr val="tx1"/>
                </a:solidFill>
              </a:rPr>
              <a:t> </a:t>
            </a:r>
            <a:r>
              <a:rPr lang="en-GB" sz="1000" dirty="0" err="1">
                <a:solidFill>
                  <a:schemeClr val="tx1"/>
                </a:solidFill>
              </a:rPr>
              <a:t>Eesti</a:t>
            </a:r>
            <a:r>
              <a:rPr lang="en-GB" sz="1000" dirty="0">
                <a:solidFill>
                  <a:schemeClr val="tx1"/>
                </a:solidFill>
              </a:rPr>
              <a:t>“ </a:t>
            </a:r>
          </a:p>
          <a:p>
            <a:r>
              <a:rPr lang="en-GB" sz="1000" dirty="0" err="1">
                <a:solidFill>
                  <a:schemeClr val="tx1"/>
                </a:solidFill>
              </a:rPr>
              <a:t>Eesti</a:t>
            </a:r>
            <a:r>
              <a:rPr lang="en-GB" sz="1000" dirty="0">
                <a:solidFill>
                  <a:schemeClr val="tx1"/>
                </a:solidFill>
              </a:rPr>
              <a:t> </a:t>
            </a:r>
            <a:r>
              <a:rPr lang="en-GB" sz="1000" dirty="0" err="1">
                <a:solidFill>
                  <a:schemeClr val="tx1"/>
                </a:solidFill>
              </a:rPr>
              <a:t>keskkonnastrateegia</a:t>
            </a:r>
            <a:r>
              <a:rPr lang="en-GB" sz="1000" dirty="0">
                <a:solidFill>
                  <a:schemeClr val="tx1"/>
                </a:solidFill>
              </a:rPr>
              <a:t> </a:t>
            </a:r>
            <a:r>
              <a:rPr lang="en-GB" sz="1000" dirty="0" err="1">
                <a:solidFill>
                  <a:schemeClr val="tx1"/>
                </a:solidFill>
              </a:rPr>
              <a:t>aastani</a:t>
            </a:r>
            <a:r>
              <a:rPr lang="en-GB" sz="1000" dirty="0">
                <a:solidFill>
                  <a:schemeClr val="tx1"/>
                </a:solidFill>
              </a:rPr>
              <a:t> 2030</a:t>
            </a:r>
          </a:p>
          <a:p>
            <a:r>
              <a:rPr lang="en-GB" sz="1000" dirty="0" err="1">
                <a:solidFill>
                  <a:schemeClr val="tx1"/>
                </a:solidFill>
              </a:rPr>
              <a:t>Rahvastiku</a:t>
            </a:r>
            <a:r>
              <a:rPr lang="en-GB" sz="1000" dirty="0">
                <a:solidFill>
                  <a:schemeClr val="tx1"/>
                </a:solidFill>
              </a:rPr>
              <a:t> </a:t>
            </a:r>
            <a:r>
              <a:rPr lang="en-GB" sz="1000" dirty="0" err="1">
                <a:solidFill>
                  <a:schemeClr val="tx1"/>
                </a:solidFill>
              </a:rPr>
              <a:t>tervise</a:t>
            </a:r>
            <a:r>
              <a:rPr lang="en-GB" sz="1000" dirty="0">
                <a:solidFill>
                  <a:schemeClr val="tx1"/>
                </a:solidFill>
              </a:rPr>
              <a:t> </a:t>
            </a:r>
            <a:r>
              <a:rPr lang="en-GB" sz="1000" dirty="0" err="1">
                <a:solidFill>
                  <a:schemeClr val="tx1"/>
                </a:solidFill>
              </a:rPr>
              <a:t>arengukava</a:t>
            </a:r>
            <a:r>
              <a:rPr lang="en-GB" sz="1000" dirty="0">
                <a:solidFill>
                  <a:schemeClr val="tx1"/>
                </a:solidFill>
              </a:rPr>
              <a:t> </a:t>
            </a:r>
          </a:p>
          <a:p>
            <a:r>
              <a:rPr lang="en-GB" sz="1000" dirty="0" err="1">
                <a:solidFill>
                  <a:schemeClr val="tx1"/>
                </a:solidFill>
              </a:rPr>
              <a:t>Eesti</a:t>
            </a:r>
            <a:r>
              <a:rPr lang="en-GB" sz="1000" dirty="0">
                <a:solidFill>
                  <a:schemeClr val="tx1"/>
                </a:solidFill>
              </a:rPr>
              <a:t> </a:t>
            </a:r>
            <a:r>
              <a:rPr lang="en-GB" sz="1000" dirty="0" err="1">
                <a:solidFill>
                  <a:schemeClr val="tx1"/>
                </a:solidFill>
              </a:rPr>
              <a:t>riiklik</a:t>
            </a:r>
            <a:r>
              <a:rPr lang="en-GB" sz="1000" dirty="0">
                <a:solidFill>
                  <a:schemeClr val="tx1"/>
                </a:solidFill>
              </a:rPr>
              <a:t> </a:t>
            </a:r>
            <a:r>
              <a:rPr lang="en-GB" sz="1000" dirty="0" err="1">
                <a:solidFill>
                  <a:schemeClr val="tx1"/>
                </a:solidFill>
              </a:rPr>
              <a:t>turismi</a:t>
            </a:r>
            <a:r>
              <a:rPr lang="en-GB" sz="1000" dirty="0">
                <a:solidFill>
                  <a:schemeClr val="tx1"/>
                </a:solidFill>
              </a:rPr>
              <a:t> </a:t>
            </a:r>
            <a:r>
              <a:rPr lang="en-GB" sz="1000" dirty="0" err="1">
                <a:solidFill>
                  <a:schemeClr val="tx1"/>
                </a:solidFill>
              </a:rPr>
              <a:t>arengukava</a:t>
            </a:r>
            <a:r>
              <a:rPr lang="en-GB" sz="1000" dirty="0">
                <a:solidFill>
                  <a:schemeClr val="tx1"/>
                </a:solidFill>
              </a:rPr>
              <a:t> 2014-2020 </a:t>
            </a:r>
          </a:p>
          <a:p>
            <a:r>
              <a:rPr lang="en-GB" sz="1000" dirty="0" err="1">
                <a:solidFill>
                  <a:schemeClr val="tx1"/>
                </a:solidFill>
              </a:rPr>
              <a:t>Transpordi</a:t>
            </a:r>
            <a:r>
              <a:rPr lang="en-GB" sz="1000" dirty="0">
                <a:solidFill>
                  <a:schemeClr val="tx1"/>
                </a:solidFill>
              </a:rPr>
              <a:t> </a:t>
            </a:r>
            <a:r>
              <a:rPr lang="en-GB" sz="1000" dirty="0" err="1">
                <a:solidFill>
                  <a:schemeClr val="tx1"/>
                </a:solidFill>
              </a:rPr>
              <a:t>arengukava</a:t>
            </a:r>
            <a:r>
              <a:rPr lang="en-GB" sz="1000" dirty="0">
                <a:solidFill>
                  <a:schemeClr val="tx1"/>
                </a:solidFill>
              </a:rPr>
              <a:t> 2014-2020</a:t>
            </a:r>
          </a:p>
          <a:p>
            <a:r>
              <a:rPr lang="en-GB" sz="1000" dirty="0" err="1">
                <a:solidFill>
                  <a:schemeClr val="tx1"/>
                </a:solidFill>
              </a:rPr>
              <a:t>Eesti</a:t>
            </a:r>
            <a:r>
              <a:rPr lang="en-GB" sz="1000" dirty="0">
                <a:solidFill>
                  <a:schemeClr val="tx1"/>
                </a:solidFill>
              </a:rPr>
              <a:t> </a:t>
            </a:r>
            <a:r>
              <a:rPr lang="en-GB" sz="1000" dirty="0" err="1">
                <a:solidFill>
                  <a:schemeClr val="tx1"/>
                </a:solidFill>
              </a:rPr>
              <a:t>merenduspoliitika</a:t>
            </a:r>
            <a:r>
              <a:rPr lang="en-GB" sz="1000" dirty="0">
                <a:solidFill>
                  <a:schemeClr val="tx1"/>
                </a:solidFill>
              </a:rPr>
              <a:t> 2012-2020</a:t>
            </a:r>
          </a:p>
          <a:p>
            <a:r>
              <a:rPr lang="en-GB" sz="1000" dirty="0" err="1">
                <a:solidFill>
                  <a:schemeClr val="tx1"/>
                </a:solidFill>
              </a:rPr>
              <a:t>Eesti</a:t>
            </a:r>
            <a:r>
              <a:rPr lang="en-GB" sz="1000" dirty="0">
                <a:solidFill>
                  <a:schemeClr val="tx1"/>
                </a:solidFill>
              </a:rPr>
              <a:t> </a:t>
            </a:r>
            <a:r>
              <a:rPr lang="en-GB" sz="1000" dirty="0" err="1">
                <a:solidFill>
                  <a:schemeClr val="tx1"/>
                </a:solidFill>
              </a:rPr>
              <a:t>metsanduse</a:t>
            </a:r>
            <a:r>
              <a:rPr lang="en-GB" sz="1000" dirty="0">
                <a:solidFill>
                  <a:schemeClr val="tx1"/>
                </a:solidFill>
              </a:rPr>
              <a:t> </a:t>
            </a:r>
            <a:r>
              <a:rPr lang="en-GB" sz="1000" dirty="0" err="1">
                <a:solidFill>
                  <a:schemeClr val="tx1"/>
                </a:solidFill>
              </a:rPr>
              <a:t>arengukava</a:t>
            </a:r>
            <a:r>
              <a:rPr lang="en-GB" sz="1000" dirty="0">
                <a:solidFill>
                  <a:schemeClr val="tx1"/>
                </a:solidFill>
              </a:rPr>
              <a:t> </a:t>
            </a:r>
            <a:r>
              <a:rPr lang="en-GB" sz="1000" dirty="0" err="1">
                <a:solidFill>
                  <a:schemeClr val="tx1"/>
                </a:solidFill>
              </a:rPr>
              <a:t>aastani</a:t>
            </a:r>
            <a:r>
              <a:rPr lang="en-GB" sz="1000" dirty="0">
                <a:solidFill>
                  <a:schemeClr val="tx1"/>
                </a:solidFill>
              </a:rPr>
              <a:t> 2030</a:t>
            </a:r>
          </a:p>
          <a:p>
            <a:r>
              <a:rPr lang="en-GB" sz="1000" dirty="0" err="1">
                <a:solidFill>
                  <a:schemeClr val="tx1"/>
                </a:solidFill>
              </a:rPr>
              <a:t>Riigi</a:t>
            </a:r>
            <a:r>
              <a:rPr lang="en-GB" sz="1000" dirty="0">
                <a:solidFill>
                  <a:schemeClr val="tx1"/>
                </a:solidFill>
              </a:rPr>
              <a:t> </a:t>
            </a:r>
            <a:r>
              <a:rPr lang="en-GB" sz="1000" dirty="0" err="1">
                <a:solidFill>
                  <a:schemeClr val="tx1"/>
                </a:solidFill>
              </a:rPr>
              <a:t>jäätmekava</a:t>
            </a:r>
            <a:r>
              <a:rPr lang="en-GB" sz="1000" dirty="0">
                <a:solidFill>
                  <a:schemeClr val="tx1"/>
                </a:solidFill>
              </a:rPr>
              <a:t> 2014-2020</a:t>
            </a:r>
          </a:p>
          <a:p>
            <a:endParaRPr lang="en-GB" dirty="0">
              <a:solidFill>
                <a:schemeClr val="tx1"/>
              </a:solidFill>
            </a:endParaRPr>
          </a:p>
        </p:txBody>
      </p:sp>
      <p:sp>
        <p:nvSpPr>
          <p:cNvPr id="2" name="TextBox 1">
            <a:extLst>
              <a:ext uri="{FF2B5EF4-FFF2-40B4-BE49-F238E27FC236}">
                <a16:creationId xmlns:a16="http://schemas.microsoft.com/office/drawing/2014/main" id="{75655734-02C5-4E39-8BEF-BB7C0D3C827A}"/>
              </a:ext>
            </a:extLst>
          </p:cNvPr>
          <p:cNvSpPr txBox="1"/>
          <p:nvPr/>
        </p:nvSpPr>
        <p:spPr>
          <a:xfrm>
            <a:off x="4197426" y="2313542"/>
            <a:ext cx="5486400" cy="2511457"/>
          </a:xfrm>
          <a:prstGeom prst="rect">
            <a:avLst/>
          </a:prstGeom>
          <a:noFill/>
        </p:spPr>
        <p:txBody>
          <a:bodyPr wrap="square" rtlCol="0">
            <a:spAutoFit/>
          </a:bodyPr>
          <a:lstStyle/>
          <a:p>
            <a:pPr>
              <a:lnSpc>
                <a:spcPct val="200000"/>
              </a:lnSpc>
            </a:pPr>
            <a:r>
              <a:rPr lang="en-GB" sz="1000" dirty="0" err="1"/>
              <a:t>Kliimamuutustega</a:t>
            </a:r>
            <a:r>
              <a:rPr lang="en-GB" sz="1000" dirty="0"/>
              <a:t> </a:t>
            </a:r>
            <a:r>
              <a:rPr lang="en-GB" sz="1000" dirty="0" err="1"/>
              <a:t>kohanemise</a:t>
            </a:r>
            <a:r>
              <a:rPr lang="en-GB" sz="1000" dirty="0"/>
              <a:t> </a:t>
            </a:r>
            <a:r>
              <a:rPr lang="en-GB" sz="1000" dirty="0" err="1"/>
              <a:t>arengukava</a:t>
            </a:r>
            <a:endParaRPr lang="en-GB" sz="1000" dirty="0"/>
          </a:p>
          <a:p>
            <a:pPr>
              <a:lnSpc>
                <a:spcPct val="200000"/>
              </a:lnSpc>
            </a:pPr>
            <a:r>
              <a:rPr lang="en-GB" sz="1000" dirty="0" err="1"/>
              <a:t>Energiamajanduse</a:t>
            </a:r>
            <a:r>
              <a:rPr lang="en-GB" sz="1000" dirty="0"/>
              <a:t> </a:t>
            </a:r>
            <a:r>
              <a:rPr lang="en-GB" sz="1000" dirty="0" err="1"/>
              <a:t>arengukava</a:t>
            </a:r>
            <a:r>
              <a:rPr lang="en-GB" sz="1000" dirty="0"/>
              <a:t> </a:t>
            </a:r>
            <a:r>
              <a:rPr lang="en-GB" sz="1000" dirty="0" err="1"/>
              <a:t>aastani</a:t>
            </a:r>
            <a:r>
              <a:rPr lang="en-GB" sz="1000" dirty="0"/>
              <a:t> 2030</a:t>
            </a:r>
          </a:p>
          <a:p>
            <a:pPr>
              <a:lnSpc>
                <a:spcPct val="200000"/>
              </a:lnSpc>
            </a:pPr>
            <a:r>
              <a:rPr lang="en-GB" sz="1000" dirty="0" err="1"/>
              <a:t>Riiklik</a:t>
            </a:r>
            <a:r>
              <a:rPr lang="en-GB" sz="1000" dirty="0"/>
              <a:t> </a:t>
            </a:r>
            <a:r>
              <a:rPr lang="en-GB" sz="1000" dirty="0" err="1"/>
              <a:t>Energia</a:t>
            </a:r>
            <a:r>
              <a:rPr lang="en-GB" sz="1000" dirty="0"/>
              <a:t> – </a:t>
            </a:r>
            <a:r>
              <a:rPr lang="en-GB" sz="1000" dirty="0" err="1"/>
              <a:t>ja</a:t>
            </a:r>
            <a:r>
              <a:rPr lang="en-GB" sz="1000" dirty="0"/>
              <a:t> </a:t>
            </a:r>
            <a:r>
              <a:rPr lang="en-GB" sz="1000" dirty="0" err="1"/>
              <a:t>kliimakava</a:t>
            </a:r>
            <a:endParaRPr lang="en-GB" sz="1000" dirty="0"/>
          </a:p>
          <a:p>
            <a:pPr>
              <a:lnSpc>
                <a:spcPct val="200000"/>
              </a:lnSpc>
            </a:pPr>
            <a:r>
              <a:rPr lang="en-GB" sz="1000" dirty="0" err="1"/>
              <a:t>Põlevkivi</a:t>
            </a:r>
            <a:r>
              <a:rPr lang="en-GB" sz="1000" dirty="0"/>
              <a:t> </a:t>
            </a:r>
            <a:r>
              <a:rPr lang="en-GB" sz="1000" dirty="0" err="1"/>
              <a:t>kasutamise</a:t>
            </a:r>
            <a:r>
              <a:rPr lang="en-GB" sz="1000" dirty="0"/>
              <a:t> </a:t>
            </a:r>
            <a:r>
              <a:rPr lang="en-GB" sz="1000" dirty="0" err="1"/>
              <a:t>riiklik</a:t>
            </a:r>
            <a:r>
              <a:rPr lang="en-GB" sz="1000" dirty="0"/>
              <a:t> </a:t>
            </a:r>
            <a:r>
              <a:rPr lang="en-GB" sz="1000" dirty="0" err="1"/>
              <a:t>arengukava</a:t>
            </a:r>
            <a:r>
              <a:rPr lang="en-GB" sz="1000" dirty="0"/>
              <a:t> 2016-2030 </a:t>
            </a:r>
          </a:p>
          <a:p>
            <a:pPr>
              <a:lnSpc>
                <a:spcPct val="200000"/>
              </a:lnSpc>
            </a:pPr>
            <a:r>
              <a:rPr lang="en-GB" sz="1000" dirty="0" err="1"/>
              <a:t>Tööstuspoliitika</a:t>
            </a:r>
            <a:r>
              <a:rPr lang="en-GB" sz="1000" dirty="0"/>
              <a:t> </a:t>
            </a:r>
            <a:r>
              <a:rPr lang="en-GB" sz="1000" dirty="0" err="1"/>
              <a:t>roheline</a:t>
            </a:r>
            <a:r>
              <a:rPr lang="en-GB" sz="1000" dirty="0"/>
              <a:t> </a:t>
            </a:r>
            <a:r>
              <a:rPr lang="en-GB" sz="1000" dirty="0" err="1"/>
              <a:t>raamat</a:t>
            </a:r>
            <a:r>
              <a:rPr lang="en-GB" sz="1000" dirty="0"/>
              <a:t>, </a:t>
            </a:r>
            <a:r>
              <a:rPr lang="en-GB" sz="1000" dirty="0" err="1"/>
              <a:t>Kliimapoliitika</a:t>
            </a:r>
            <a:r>
              <a:rPr lang="en-GB" sz="1000" dirty="0"/>
              <a:t> </a:t>
            </a:r>
            <a:r>
              <a:rPr lang="en-GB" sz="1000" dirty="0" err="1"/>
              <a:t>põhialused</a:t>
            </a:r>
            <a:r>
              <a:rPr lang="en-GB" sz="1000" dirty="0"/>
              <a:t> </a:t>
            </a:r>
            <a:r>
              <a:rPr lang="en-GB" sz="1000" dirty="0" err="1"/>
              <a:t>aastani</a:t>
            </a:r>
            <a:r>
              <a:rPr lang="en-GB" sz="1000" dirty="0"/>
              <a:t> 2050 </a:t>
            </a:r>
          </a:p>
          <a:p>
            <a:pPr>
              <a:lnSpc>
                <a:spcPct val="200000"/>
              </a:lnSpc>
            </a:pPr>
            <a:r>
              <a:rPr lang="en-GB" sz="1000" dirty="0" err="1"/>
              <a:t>Maapõue</a:t>
            </a:r>
            <a:r>
              <a:rPr lang="en-GB" sz="1000" dirty="0"/>
              <a:t> </a:t>
            </a:r>
            <a:r>
              <a:rPr lang="en-GB" sz="1000" dirty="0" err="1"/>
              <a:t>strateegia</a:t>
            </a:r>
            <a:endParaRPr lang="en-GB" sz="1000" dirty="0"/>
          </a:p>
          <a:p>
            <a:pPr>
              <a:lnSpc>
                <a:spcPct val="200000"/>
              </a:lnSpc>
            </a:pPr>
            <a:r>
              <a:rPr lang="en-GB" sz="1000" dirty="0" err="1"/>
              <a:t>Metsanduse</a:t>
            </a:r>
            <a:r>
              <a:rPr lang="en-GB" sz="1000" dirty="0"/>
              <a:t> </a:t>
            </a:r>
            <a:r>
              <a:rPr lang="en-GB" sz="1000" dirty="0" err="1"/>
              <a:t>arengukava</a:t>
            </a:r>
            <a:r>
              <a:rPr lang="en-GB" sz="1000" dirty="0"/>
              <a:t> </a:t>
            </a:r>
            <a:r>
              <a:rPr lang="en-GB" sz="1000" dirty="0" err="1"/>
              <a:t>aastatakse</a:t>
            </a:r>
            <a:r>
              <a:rPr lang="en-GB" sz="1000" dirty="0"/>
              <a:t> 2021-2030 (</a:t>
            </a:r>
            <a:r>
              <a:rPr lang="en-GB" sz="1000" dirty="0" err="1"/>
              <a:t>koostamisel</a:t>
            </a:r>
            <a:r>
              <a:rPr lang="en-GB" sz="1000" dirty="0"/>
              <a:t>)</a:t>
            </a:r>
          </a:p>
          <a:p>
            <a:pPr>
              <a:lnSpc>
                <a:spcPct val="200000"/>
              </a:lnSpc>
            </a:pPr>
            <a:r>
              <a:rPr lang="en-GB" sz="1000" dirty="0" err="1"/>
              <a:t>Põllumajanduse</a:t>
            </a:r>
            <a:r>
              <a:rPr lang="en-GB" sz="1000" dirty="0"/>
              <a:t> </a:t>
            </a:r>
            <a:r>
              <a:rPr lang="en-GB" sz="1000" dirty="0" err="1"/>
              <a:t>ja</a:t>
            </a:r>
            <a:r>
              <a:rPr lang="en-GB" sz="1000" dirty="0"/>
              <a:t> </a:t>
            </a:r>
            <a:r>
              <a:rPr lang="en-GB" sz="1000" dirty="0" err="1"/>
              <a:t>kalanduse</a:t>
            </a:r>
            <a:r>
              <a:rPr lang="en-GB" sz="1000" dirty="0"/>
              <a:t> </a:t>
            </a:r>
            <a:r>
              <a:rPr lang="en-GB" sz="1000" dirty="0" err="1"/>
              <a:t>valdkonna</a:t>
            </a:r>
            <a:r>
              <a:rPr lang="en-GB" sz="1000" dirty="0"/>
              <a:t> </a:t>
            </a:r>
            <a:r>
              <a:rPr lang="en-GB" sz="1000" dirty="0" err="1"/>
              <a:t>arengukava</a:t>
            </a:r>
            <a:r>
              <a:rPr lang="en-GB" sz="1000" dirty="0"/>
              <a:t> </a:t>
            </a:r>
            <a:r>
              <a:rPr lang="en-GB" sz="1000" dirty="0" err="1"/>
              <a:t>aastani</a:t>
            </a:r>
            <a:r>
              <a:rPr lang="en-GB" sz="1000" dirty="0"/>
              <a:t> 2030 (</a:t>
            </a:r>
            <a:r>
              <a:rPr lang="en-GB" sz="1000" dirty="0" err="1"/>
              <a:t>koostamisel</a:t>
            </a:r>
            <a:r>
              <a:rPr lang="en-GB" sz="1000" dirty="0"/>
              <a:t>)</a:t>
            </a:r>
          </a:p>
        </p:txBody>
      </p:sp>
    </p:spTree>
    <p:extLst>
      <p:ext uri="{BB962C8B-B14F-4D97-AF65-F5344CB8AC3E}">
        <p14:creationId xmlns:p14="http://schemas.microsoft.com/office/powerpoint/2010/main" val="630069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2973</Words>
  <Application>Microsoft Office PowerPoint</Application>
  <PresentationFormat>Widescreen</PresentationFormat>
  <Paragraphs>233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YENESIS ROHEMAJANDUSE MÕISTEST </vt:lpstr>
      <vt:lpstr>Vajadus rohemajanduse järele    </vt:lpstr>
      <vt:lpstr>Rohemajandus ÜRO Keskkonnaprogrammi (UNEP, 2008) järgi on:  </vt:lpstr>
      <vt:lpstr>Rohemajandus OECD (2011) järgi: </vt:lpstr>
      <vt:lpstr>Rohemajandus Euroopa Keskkonnaagentuuri (2012) järgi: </vt:lpstr>
      <vt:lpstr>Rohemajandus Euroopa Keskkonnaagentuuri järgi: </vt:lpstr>
      <vt:lpstr>Rohemajandus Eestis</vt:lpstr>
      <vt:lpstr>Rohemajandus Eestis</vt:lpstr>
      <vt:lpstr>Rohemajandus Eestis</vt:lpstr>
      <vt:lpstr>Rohelised töökohad ehk rohetöökohad</vt:lpstr>
      <vt:lpstr>PowerPoint Presentation</vt:lpstr>
      <vt:lpstr>Energiatõhusus</vt:lpstr>
      <vt:lpstr>Taastuvad energiaallikad</vt:lpstr>
      <vt:lpstr>Jätkusuutlik turism</vt:lpstr>
      <vt:lpstr>Säästev Transport</vt:lpstr>
      <vt:lpstr>Täname!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YENESIS ROHEMAJANDUSE MÕISTEST </dc:title>
  <dc:creator>Kerli Kirsimaa</dc:creator>
  <cp:lastModifiedBy>Kerli Kirsimaa</cp:lastModifiedBy>
  <cp:revision>90</cp:revision>
  <dcterms:created xsi:type="dcterms:W3CDTF">2019-10-02T12:23:27Z</dcterms:created>
  <dcterms:modified xsi:type="dcterms:W3CDTF">2019-10-03T09:03:28Z</dcterms:modified>
</cp:coreProperties>
</file>