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0" roundtripDataSignature="AMtx7miZjh0EFt9mXO/wmSgNn/58WHku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t>Thank you for inviting me to be here today. I’m Rhys Archer, and I’m a Research Fellow at SEI York, based at the University of York. SEI is a global research organisation tackling environment and development challenges. I’m not an IAQ specialist, but instead I am a research scientist interested in using </a:t>
            </a:r>
            <a:r>
              <a:rPr lang="en"/>
              <a:t>participatory</a:t>
            </a:r>
            <a:r>
              <a:rPr lang="en"/>
              <a:t> methods to make research more relevant, more widely translated to the general public, and enriched. SAMHE stands for Schools' Air quality Monitoring for Health and Education and brings together scientists, pupils and teachers. SAMHE is establishing a network of air quality monitors in schools across the UK, to generate an unparalleled dataset which will help researchers better understand schools indoor air quality.Schools get a free high spec air quality monitor that measures carbon dioxide (CO2), volatile organic compounds (VOCs) particulate matter (PM), temperature and relative humidity. Teachers and pupils can access their data through a specially designed interactive Web App, seeing how air quality changes over the course of hours, days or weeks and months.</a:t>
            </a:r>
            <a:endParaRPr/>
          </a:p>
          <a:p>
            <a:pPr indent="0" lvl="0" marL="0" rtl="0" algn="l">
              <a:lnSpc>
                <a:spcPct val="115000"/>
              </a:lnSpc>
              <a:spcBef>
                <a:spcPts val="1200"/>
              </a:spcBef>
              <a:spcAft>
                <a:spcPts val="0"/>
              </a:spcAft>
              <a:buSzPts val="1100"/>
              <a:buNone/>
            </a:pPr>
            <a:r>
              <a:rPr lang="en"/>
              <a:t>The Web App also offers a range of related activities and experiments, creating opportunities for pupils to be scientists and do hands-on experiments with their monitor.</a:t>
            </a:r>
            <a:endParaRPr/>
          </a:p>
          <a:p>
            <a:pPr indent="0" lvl="0" marL="0" rtl="0" algn="l">
              <a:lnSpc>
                <a:spcPct val="115000"/>
              </a:lnSpc>
              <a:spcBef>
                <a:spcPts val="1200"/>
              </a:spcBef>
              <a:spcAft>
                <a:spcPts val="0"/>
              </a:spcAft>
              <a:buClr>
                <a:schemeClr val="dk1"/>
              </a:buClr>
              <a:buSzPts val="1100"/>
              <a:buFont typeface="Arial"/>
              <a:buNone/>
            </a:pPr>
            <a:r>
              <a:rPr lang="en"/>
              <a:t>More on that soon…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f3a92dc69_0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4f3a92dc69_0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of our Co-Design school teachers said “The SAMHE monitor and app have provided our Y4/5 (that’s age 9-10) science group with a wealth of data to interrogate and analyse. The children’s enthusiasm has been infectious and there is tangible excitement at being able to access the data in real time…We are now determined to continue, working towards earning all the achievement badges”</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of the challenges for taking action on air quality is that air pollution is invisible, therefore, it is ‘out of sight, out of mind’. Children and young people are particularly vulnerable to the effects of poor indoor air quality as their bodies (including lungs and brains) are still developing, they breath faster than adults so take in proportionally more air, and the average child spends less than two hours a day outside.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Ventilation is a very important part of ensuring good indoor air quality, but with high energy prices, many schools are reluctant to open windows.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Raising awareness of the importance of good air quality indoors, and the actions that people can</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take to address this, for example, ventilating regularly, making sure fans and mechanical ventilation systems are well maintained, introducing air filters if opening windows is not an option, is an important way of improving air quality. Schools need advice that is tailored to their particular circumstances. We hope that SAMHE will help to provide this through activities such as Data Detectives, which allow them to explore spikes in their data and offer them suggestions of why they may have occurred.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4f97d5c96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4f97d5c96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I’m going to end with a few slides of data arising from the project so far, pulled together by my colleague Sam Wood at Imperial College London, just to show you the type of data we are getting. Here you can see carbon dioxide levels from XX schools, showing that XX and YY. And for PM you can also see variation xxx and axxxx.</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4f97d5c968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4f97d5c968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 you can hopefully tell, we’re really excited about this project and it is very popular with schools, and I’m very happy to discuss it with you further later in the session or afterwards. Thanks for listening.</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4f97d5c968_0_1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The reason I use citizen science approaches in my work is that there are benefits for the science, and for those participating. There are different forms of citizen science, depending on how many stages of the scientific process participants are involved in.</a:t>
            </a:r>
            <a:endParaRPr/>
          </a:p>
        </p:txBody>
      </p:sp>
      <p:sp>
        <p:nvSpPr>
          <p:cNvPr id="68" name="Google Shape;68;g24f97d5c968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4f97d5c968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4f97d5c968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SAMHE is a collaborative citizen science project, as schools have been involved in helping design the project, collecting data, and they will also analyse their data themselves. There are many benefits for participants of participating in SAMHE. Through using our custom built Web App, which was co-designed with schools, pupils (and their teachers) will gain knowledge and understanding of what affects air quality – the monitors measure PM2.5, TVOCs, CO2, temperature and relative humidity. They will also gain scientific enquiries skills, and other skills such as persuasive writing. Importantly, they will also gain knowledge about what to do to improve air quality, through activities which will ask them to take action such as opening and closing windows and doors. The scientists get to collect data from school classrooms about particulate matter and total volatile organic compounds, as well as temperature, relative humidity, and CO2.</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Not just engagement..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4f97d5c968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24f97d5c968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rPr>
              <a:t>Here you can see a screenshot of the Web App, on the left you can see a graph showing data, and if I were to click on this in the Web App, you’d be able to expand and interrogate the live data. On the right you can see some of the activities available to me, these are greyed out as I haven’t completed the tutorial which helps me understand what my data mean. But you can see an activity about identifying maximum and minimum temperature, and another about CO2 levels.</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f97d5c968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24f97d5c968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rPr>
              <a:t>Closer look at the data available</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4f97d5c968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4f97d5c968_0_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rPr>
              <a:t>Manipulation of data</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f97d5c968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4f97d5c968_0_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rPr>
              <a:t>Activities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f3a92dc69_0_3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4f3a92dc69_0_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We had 123 Schools sign up to take part in our Co-Design or Pioneer stages, and these schools helped us design the logo, decide on the look and style of the Web App, and the need for curriculum linked resources. SAMHE launched to all schools at the end of April and already has over 800 schools signed up to receive a monitor, aiming to send a total of 2000 out to all corners of the UK over the next year, meaning this will be the largest school air quality monitoring scheme in the world.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ntent">
  <p:cSld name="Single content">
    <p:spTree>
      <p:nvGrpSpPr>
        <p:cNvPr id="50" name="Shape 50"/>
        <p:cNvGrpSpPr/>
        <p:nvPr/>
      </p:nvGrpSpPr>
      <p:grpSpPr>
        <a:xfrm>
          <a:off x="0" y="0"/>
          <a:ext cx="0" cy="0"/>
          <a:chOff x="0" y="0"/>
          <a:chExt cx="0" cy="0"/>
        </a:xfrm>
      </p:grpSpPr>
      <p:sp>
        <p:nvSpPr>
          <p:cNvPr id="51" name="Google Shape;51;g24f97d5c968_0_217"/>
          <p:cNvSpPr txBox="1"/>
          <p:nvPr>
            <p:ph type="title"/>
          </p:nvPr>
        </p:nvSpPr>
        <p:spPr>
          <a:xfrm>
            <a:off x="431802" y="276226"/>
            <a:ext cx="8280300" cy="533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300"/>
              <a:buFont typeface="Calibri"/>
              <a:buNone/>
              <a:defRPr b="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2" name="Google Shape;52;g24f97d5c968_0_217"/>
          <p:cNvCxnSpPr/>
          <p:nvPr/>
        </p:nvCxnSpPr>
        <p:spPr>
          <a:xfrm flipH="1" rot="10800000">
            <a:off x="431802" y="1106937"/>
            <a:ext cx="8280300" cy="12000"/>
          </a:xfrm>
          <a:prstGeom prst="straightConnector1">
            <a:avLst/>
          </a:prstGeom>
          <a:noFill/>
          <a:ln cap="flat" cmpd="sng" w="38100">
            <a:solidFill>
              <a:schemeClr val="dk2"/>
            </a:solidFill>
            <a:prstDash val="solid"/>
            <a:miter lim="800000"/>
            <a:headEnd len="sm" w="sm" type="none"/>
            <a:tailEnd len="sm" w="sm" type="none"/>
          </a:ln>
        </p:spPr>
      </p:cxnSp>
      <p:sp>
        <p:nvSpPr>
          <p:cNvPr id="53" name="Google Shape;53;g24f97d5c968_0_217"/>
          <p:cNvSpPr txBox="1"/>
          <p:nvPr>
            <p:ph idx="1" type="body"/>
          </p:nvPr>
        </p:nvSpPr>
        <p:spPr>
          <a:xfrm>
            <a:off x="431800" y="4610100"/>
            <a:ext cx="6769200" cy="2571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839DAA"/>
              </a:buClr>
              <a:buSzPts val="1000"/>
              <a:buNone/>
              <a:defRPr sz="1000">
                <a:solidFill>
                  <a:srgbClr val="839DAA"/>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g24f97d5c968_0_217"/>
          <p:cNvSpPr txBox="1"/>
          <p:nvPr>
            <p:ph idx="2" type="body"/>
          </p:nvPr>
        </p:nvSpPr>
        <p:spPr>
          <a:xfrm>
            <a:off x="431802" y="1438275"/>
            <a:ext cx="8280300" cy="27909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dk1"/>
              </a:buClr>
              <a:buSzPts val="1800"/>
              <a:buFont typeface="Arial"/>
              <a:buNone/>
              <a:defRPr sz="1800">
                <a:solidFill>
                  <a:schemeClr val="dk1"/>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3066">
          <p15:clr>
            <a:srgbClr val="FBAE40"/>
          </p15:clr>
        </p15:guide>
        <p15:guide id="2" pos="272">
          <p15:clr>
            <a:srgbClr val="FBAE40"/>
          </p15:clr>
        </p15:guide>
        <p15:guide id="3" pos="5488">
          <p15:clr>
            <a:srgbClr val="FBAE40"/>
          </p15:clr>
        </p15:guide>
        <p15:guide id="4" orient="horz" pos="1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7.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www.samhe.org.uk" TargetMode="External"/><Relationship Id="rId9" Type="http://schemas.openxmlformats.org/officeDocument/2006/relationships/image" Target="../media/image23.png"/><Relationship Id="rId5" Type="http://schemas.openxmlformats.org/officeDocument/2006/relationships/hyperlink" Target="mailto:hello@samhe.org.uk" TargetMode="External"/><Relationship Id="rId6" Type="http://schemas.openxmlformats.org/officeDocument/2006/relationships/image" Target="../media/image15.png"/><Relationship Id="rId7" Type="http://schemas.openxmlformats.org/officeDocument/2006/relationships/image" Target="../media/image8.png"/><Relationship Id="rId8"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0.jp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8.png"/><Relationship Id="rId8"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p:nvPr/>
        </p:nvSpPr>
        <p:spPr>
          <a:xfrm>
            <a:off x="0" y="-50"/>
            <a:ext cx="5834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
          <p:cNvSpPr txBox="1"/>
          <p:nvPr>
            <p:ph idx="1" type="subTitle"/>
          </p:nvPr>
        </p:nvSpPr>
        <p:spPr>
          <a:xfrm>
            <a:off x="186450" y="2698250"/>
            <a:ext cx="3592500" cy="74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sz="1800">
                <a:solidFill>
                  <a:srgbClr val="303B71"/>
                </a:solidFill>
                <a:latin typeface="Arial Rounded"/>
                <a:ea typeface="Arial Rounded"/>
                <a:cs typeface="Arial Rounded"/>
                <a:sym typeface="Arial Rounded"/>
              </a:rPr>
              <a:t>Dr. Rhys Archer</a:t>
            </a:r>
            <a:endParaRPr b="1" sz="18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rPr b="1" lang="en" sz="1800">
                <a:solidFill>
                  <a:srgbClr val="303B71"/>
                </a:solidFill>
                <a:latin typeface="Arial Rounded"/>
                <a:ea typeface="Arial Rounded"/>
                <a:cs typeface="Arial Rounded"/>
                <a:sym typeface="Arial Rounded"/>
              </a:rPr>
              <a:t>SEI York / University of York</a:t>
            </a:r>
            <a:endParaRPr b="1" sz="1800">
              <a:solidFill>
                <a:srgbClr val="303B71"/>
              </a:solidFill>
              <a:latin typeface="Arial Rounded"/>
              <a:ea typeface="Arial Rounded"/>
              <a:cs typeface="Arial Rounded"/>
              <a:sym typeface="Arial Rounded"/>
            </a:endParaRPr>
          </a:p>
        </p:txBody>
      </p:sp>
      <p:pic>
        <p:nvPicPr>
          <p:cNvPr id="61" name="Google Shape;61;p2"/>
          <p:cNvPicPr preferRelativeResize="0"/>
          <p:nvPr/>
        </p:nvPicPr>
        <p:blipFill rotWithShape="1">
          <a:blip r:embed="rId3">
            <a:alphaModFix/>
          </a:blip>
          <a:srcRect b="0" l="0" r="0" t="0"/>
          <a:stretch/>
        </p:blipFill>
        <p:spPr>
          <a:xfrm>
            <a:off x="4663000" y="-480350"/>
            <a:ext cx="4282100" cy="5531201"/>
          </a:xfrm>
          <a:prstGeom prst="rect">
            <a:avLst/>
          </a:prstGeom>
          <a:noFill/>
          <a:ln>
            <a:noFill/>
          </a:ln>
        </p:spPr>
      </p:pic>
      <p:sp>
        <p:nvSpPr>
          <p:cNvPr id="62" name="Google Shape;62;p2"/>
          <p:cNvSpPr txBox="1"/>
          <p:nvPr>
            <p:ph type="ctrTitle"/>
          </p:nvPr>
        </p:nvSpPr>
        <p:spPr>
          <a:xfrm>
            <a:off x="186450" y="1697350"/>
            <a:ext cx="4438500" cy="10644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60493"/>
              <a:buNone/>
            </a:pPr>
            <a:r>
              <a:rPr b="1" lang="en" sz="3600">
                <a:solidFill>
                  <a:srgbClr val="B52BD8"/>
                </a:solidFill>
                <a:latin typeface="Arial Rounded"/>
                <a:ea typeface="Arial Rounded"/>
                <a:cs typeface="Arial Rounded"/>
                <a:sym typeface="Arial Rounded"/>
              </a:rPr>
              <a:t>Schools’ Air quality Monitoring for Health and Education</a:t>
            </a:r>
            <a:endParaRPr b="1" sz="3600">
              <a:solidFill>
                <a:srgbClr val="B52BD8"/>
              </a:solidFill>
              <a:latin typeface="Arial Rounded"/>
              <a:ea typeface="Arial Rounded"/>
              <a:cs typeface="Arial Rounded"/>
              <a:sym typeface="Arial Rounded"/>
            </a:endParaRPr>
          </a:p>
        </p:txBody>
      </p:sp>
      <p:pic>
        <p:nvPicPr>
          <p:cNvPr id="63" name="Google Shape;63;p2"/>
          <p:cNvPicPr preferRelativeResize="0"/>
          <p:nvPr/>
        </p:nvPicPr>
        <p:blipFill rotWithShape="1">
          <a:blip r:embed="rId4">
            <a:alphaModFix/>
          </a:blip>
          <a:srcRect b="0" l="0" r="0" t="0"/>
          <a:stretch/>
        </p:blipFill>
        <p:spPr>
          <a:xfrm>
            <a:off x="226699" y="4282875"/>
            <a:ext cx="1719726" cy="708700"/>
          </a:xfrm>
          <a:prstGeom prst="rect">
            <a:avLst/>
          </a:prstGeom>
          <a:noFill/>
          <a:ln>
            <a:noFill/>
          </a:ln>
        </p:spPr>
      </p:pic>
      <p:pic>
        <p:nvPicPr>
          <p:cNvPr id="64" name="Google Shape;64;p2"/>
          <p:cNvPicPr preferRelativeResize="0"/>
          <p:nvPr/>
        </p:nvPicPr>
        <p:blipFill rotWithShape="1">
          <a:blip r:embed="rId5">
            <a:alphaModFix/>
          </a:blip>
          <a:srcRect b="0" l="0" r="0" t="0"/>
          <a:stretch/>
        </p:blipFill>
        <p:spPr>
          <a:xfrm>
            <a:off x="7864170" y="3979356"/>
            <a:ext cx="1334655" cy="708700"/>
          </a:xfrm>
          <a:prstGeom prst="rect">
            <a:avLst/>
          </a:prstGeom>
          <a:noFill/>
          <a:ln>
            <a:noFill/>
          </a:ln>
        </p:spPr>
      </p:pic>
      <p:pic>
        <p:nvPicPr>
          <p:cNvPr id="65" name="Google Shape;65;p2"/>
          <p:cNvPicPr preferRelativeResize="0"/>
          <p:nvPr/>
        </p:nvPicPr>
        <p:blipFill rotWithShape="1">
          <a:blip r:embed="rId6">
            <a:alphaModFix/>
          </a:blip>
          <a:srcRect b="0" l="0" r="0" t="0"/>
          <a:stretch/>
        </p:blipFill>
        <p:spPr>
          <a:xfrm>
            <a:off x="8007350" y="4619300"/>
            <a:ext cx="1048301" cy="524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24f3a92dc69_0_350"/>
          <p:cNvPicPr preferRelativeResize="0"/>
          <p:nvPr/>
        </p:nvPicPr>
        <p:blipFill rotWithShape="1">
          <a:blip r:embed="rId3">
            <a:alphaModFix amt="8000"/>
          </a:blip>
          <a:srcRect b="0" l="0" r="49070" t="0"/>
          <a:stretch/>
        </p:blipFill>
        <p:spPr>
          <a:xfrm>
            <a:off x="291006" y="560675"/>
            <a:ext cx="2478901" cy="2133600"/>
          </a:xfrm>
          <a:prstGeom prst="rect">
            <a:avLst/>
          </a:prstGeom>
          <a:noFill/>
          <a:ln>
            <a:noFill/>
          </a:ln>
        </p:spPr>
      </p:pic>
      <p:pic>
        <p:nvPicPr>
          <p:cNvPr id="162" name="Google Shape;162;g24f3a92dc69_0_350"/>
          <p:cNvPicPr preferRelativeResize="0"/>
          <p:nvPr/>
        </p:nvPicPr>
        <p:blipFill rotWithShape="1">
          <a:blip r:embed="rId3">
            <a:alphaModFix amt="8000"/>
          </a:blip>
          <a:srcRect b="0" l="50478" r="-1404" t="0"/>
          <a:stretch/>
        </p:blipFill>
        <p:spPr>
          <a:xfrm>
            <a:off x="6397219" y="2449225"/>
            <a:ext cx="2478901" cy="2133600"/>
          </a:xfrm>
          <a:prstGeom prst="rect">
            <a:avLst/>
          </a:prstGeom>
          <a:noFill/>
          <a:ln>
            <a:noFill/>
          </a:ln>
        </p:spPr>
      </p:pic>
      <p:sp>
        <p:nvSpPr>
          <p:cNvPr id="163" name="Google Shape;163;g24f3a92dc69_0_350"/>
          <p:cNvSpPr txBox="1"/>
          <p:nvPr>
            <p:ph type="ctrTitle"/>
          </p:nvPr>
        </p:nvSpPr>
        <p:spPr>
          <a:xfrm>
            <a:off x="570325" y="2132850"/>
            <a:ext cx="8305800" cy="1910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SzPct val="164788"/>
              <a:buNone/>
            </a:pPr>
            <a:r>
              <a:rPr b="1" lang="en" sz="3155">
                <a:solidFill>
                  <a:srgbClr val="B52BD8"/>
                </a:solidFill>
                <a:latin typeface="Arial Rounded"/>
                <a:ea typeface="Arial Rounded"/>
                <a:cs typeface="Arial Rounded"/>
                <a:sym typeface="Arial Rounded"/>
              </a:rPr>
              <a:t>The SAMHE monitor and app have provided our Y4/5 science group with a wealth of data to interrogate and analyse. The children’s enthusiasm has been infectious and there is tangible excitement at being able to access the data in real time…We are now determined to continue, working towards earning all the achievement badges </a:t>
            </a:r>
            <a:endParaRPr b="1" sz="3155">
              <a:solidFill>
                <a:srgbClr val="B52BD8"/>
              </a:solidFill>
              <a:latin typeface="Arial Rounded"/>
              <a:ea typeface="Arial Rounded"/>
              <a:cs typeface="Arial Rounded"/>
              <a:sym typeface="Arial Rounded"/>
            </a:endParaRPr>
          </a:p>
          <a:p>
            <a:pPr indent="0" lvl="0" marL="0" rtl="0" algn="l">
              <a:lnSpc>
                <a:spcPct val="90000"/>
              </a:lnSpc>
              <a:spcBef>
                <a:spcPts val="0"/>
              </a:spcBef>
              <a:spcAft>
                <a:spcPts val="0"/>
              </a:spcAft>
              <a:buSzPct val="247618"/>
              <a:buNone/>
            </a:pPr>
            <a:r>
              <a:t/>
            </a:r>
            <a:endParaRPr b="1" sz="2100">
              <a:solidFill>
                <a:srgbClr val="B52BD8"/>
              </a:solidFill>
              <a:latin typeface="Arial Rounded"/>
              <a:ea typeface="Arial Rounded"/>
              <a:cs typeface="Arial Rounded"/>
              <a:sym typeface="Arial Rounded"/>
            </a:endParaRPr>
          </a:p>
        </p:txBody>
      </p:sp>
      <p:sp>
        <p:nvSpPr>
          <p:cNvPr id="164" name="Google Shape;164;g24f3a92dc69_0_350"/>
          <p:cNvSpPr txBox="1"/>
          <p:nvPr>
            <p:ph type="ctrTitle"/>
          </p:nvPr>
        </p:nvSpPr>
        <p:spPr>
          <a:xfrm>
            <a:off x="685950" y="3716275"/>
            <a:ext cx="7572000" cy="453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Clr>
                <a:schemeClr val="dk1"/>
              </a:buClr>
              <a:buSzPct val="52380"/>
              <a:buFont typeface="Arial"/>
              <a:buNone/>
            </a:pPr>
            <a:r>
              <a:rPr b="1" lang="en" sz="2100">
                <a:solidFill>
                  <a:srgbClr val="303B71"/>
                </a:solidFill>
                <a:latin typeface="Arial Rounded"/>
                <a:ea typeface="Arial Rounded"/>
                <a:cs typeface="Arial Rounded"/>
                <a:sym typeface="Arial Rounded"/>
              </a:rPr>
              <a:t>Teacher, SAMHE Co-Design school</a:t>
            </a:r>
            <a:endParaRPr b="1" sz="2100">
              <a:solidFill>
                <a:srgbClr val="303B71"/>
              </a:solidFill>
              <a:latin typeface="Arial Rounded"/>
              <a:ea typeface="Arial Rounded"/>
              <a:cs typeface="Arial Rounded"/>
              <a:sym typeface="Arial Rounded"/>
            </a:endParaRPr>
          </a:p>
        </p:txBody>
      </p:sp>
      <p:pic>
        <p:nvPicPr>
          <p:cNvPr id="165" name="Google Shape;165;g24f3a92dc69_0_350"/>
          <p:cNvPicPr preferRelativeResize="0"/>
          <p:nvPr/>
        </p:nvPicPr>
        <p:blipFill rotWithShape="1">
          <a:blip r:embed="rId4">
            <a:alphaModFix/>
          </a:blip>
          <a:srcRect b="0" l="0" r="0" t="0"/>
          <a:stretch/>
        </p:blipFill>
        <p:spPr>
          <a:xfrm>
            <a:off x="226699" y="4282875"/>
            <a:ext cx="1719726" cy="70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7"/>
          <p:cNvPicPr preferRelativeResize="0"/>
          <p:nvPr/>
        </p:nvPicPr>
        <p:blipFill rotWithShape="1">
          <a:blip r:embed="rId3">
            <a:alphaModFix/>
          </a:blip>
          <a:srcRect b="0" l="10888" r="10879" t="0"/>
          <a:stretch/>
        </p:blipFill>
        <p:spPr>
          <a:xfrm rot="-5400000">
            <a:off x="4709788" y="709287"/>
            <a:ext cx="5158925" cy="3709500"/>
          </a:xfrm>
          <a:prstGeom prst="rect">
            <a:avLst/>
          </a:prstGeom>
          <a:noFill/>
          <a:ln>
            <a:noFill/>
          </a:ln>
        </p:spPr>
      </p:pic>
      <p:sp>
        <p:nvSpPr>
          <p:cNvPr id="171" name="Google Shape;171;p7"/>
          <p:cNvSpPr txBox="1"/>
          <p:nvPr>
            <p:ph type="ctrTitle"/>
          </p:nvPr>
        </p:nvSpPr>
        <p:spPr>
          <a:xfrm>
            <a:off x="226700" y="451800"/>
            <a:ext cx="4680000" cy="10644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60500"/>
              <a:buNone/>
            </a:pPr>
            <a:r>
              <a:rPr b="1" lang="en" sz="3600">
                <a:solidFill>
                  <a:srgbClr val="B52BD8"/>
                </a:solidFill>
                <a:latin typeface="Arial Rounded"/>
                <a:ea typeface="Arial Rounded"/>
                <a:cs typeface="Arial Rounded"/>
                <a:sym typeface="Arial Rounded"/>
              </a:rPr>
              <a:t>Challenges for improving IAQ</a:t>
            </a:r>
            <a:endParaRPr b="1" sz="3600">
              <a:solidFill>
                <a:srgbClr val="B52BD8"/>
              </a:solidFill>
              <a:latin typeface="Arial Rounded"/>
              <a:ea typeface="Arial Rounded"/>
              <a:cs typeface="Arial Rounded"/>
              <a:sym typeface="Arial Rounded"/>
            </a:endParaRPr>
          </a:p>
        </p:txBody>
      </p:sp>
      <p:sp>
        <p:nvSpPr>
          <p:cNvPr id="172" name="Google Shape;172;p7"/>
          <p:cNvSpPr txBox="1"/>
          <p:nvPr>
            <p:ph idx="1" type="subTitle"/>
          </p:nvPr>
        </p:nvSpPr>
        <p:spPr>
          <a:xfrm>
            <a:off x="265250" y="1516200"/>
            <a:ext cx="43344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Air quality is largely invisible</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Children are particularly vulnerable</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Ventilation is very important - but challenges with rising energy costs</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4318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Raising awareness is critical</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4318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Tailored advice about actions is needed</a:t>
            </a:r>
            <a:endParaRPr b="1" sz="1400">
              <a:solidFill>
                <a:srgbClr val="303B71"/>
              </a:solidFill>
              <a:latin typeface="Arial Rounded"/>
              <a:ea typeface="Arial Rounded"/>
              <a:cs typeface="Arial Rounded"/>
              <a:sym typeface="Arial Rounded"/>
            </a:endParaRPr>
          </a:p>
        </p:txBody>
      </p:sp>
      <p:pic>
        <p:nvPicPr>
          <p:cNvPr id="173" name="Google Shape;173;p7"/>
          <p:cNvPicPr preferRelativeResize="0"/>
          <p:nvPr/>
        </p:nvPicPr>
        <p:blipFill rotWithShape="1">
          <a:blip r:embed="rId4">
            <a:alphaModFix/>
          </a:blip>
          <a:srcRect b="0" l="0" r="0" t="0"/>
          <a:stretch/>
        </p:blipFill>
        <p:spPr>
          <a:xfrm>
            <a:off x="4937775" y="535550"/>
            <a:ext cx="3747323" cy="3747323"/>
          </a:xfrm>
          <a:prstGeom prst="rect">
            <a:avLst/>
          </a:prstGeom>
          <a:noFill/>
          <a:ln>
            <a:noFill/>
          </a:ln>
        </p:spPr>
      </p:pic>
      <p:pic>
        <p:nvPicPr>
          <p:cNvPr id="174" name="Google Shape;174;p7"/>
          <p:cNvPicPr preferRelativeResize="0"/>
          <p:nvPr/>
        </p:nvPicPr>
        <p:blipFill rotWithShape="1">
          <a:blip r:embed="rId5">
            <a:alphaModFix/>
          </a:blip>
          <a:srcRect b="0" l="0" r="0" t="0"/>
          <a:stretch/>
        </p:blipFill>
        <p:spPr>
          <a:xfrm>
            <a:off x="7240999" y="4282875"/>
            <a:ext cx="1719726" cy="708700"/>
          </a:xfrm>
          <a:prstGeom prst="rect">
            <a:avLst/>
          </a:prstGeom>
          <a:noFill/>
          <a:ln>
            <a:noFill/>
          </a:ln>
        </p:spPr>
      </p:pic>
      <p:pic>
        <p:nvPicPr>
          <p:cNvPr id="175" name="Google Shape;175;p7"/>
          <p:cNvPicPr preferRelativeResize="0"/>
          <p:nvPr/>
        </p:nvPicPr>
        <p:blipFill rotWithShape="1">
          <a:blip r:embed="rId6">
            <a:alphaModFix/>
          </a:blip>
          <a:srcRect b="0" l="0" r="0" t="0"/>
          <a:stretch/>
        </p:blipFill>
        <p:spPr>
          <a:xfrm>
            <a:off x="5809532" y="4282881"/>
            <a:ext cx="1334655" cy="708700"/>
          </a:xfrm>
          <a:prstGeom prst="rect">
            <a:avLst/>
          </a:prstGeom>
          <a:noFill/>
          <a:ln>
            <a:noFill/>
          </a:ln>
        </p:spPr>
      </p:pic>
      <p:pic>
        <p:nvPicPr>
          <p:cNvPr id="176" name="Google Shape;176;p7"/>
          <p:cNvPicPr preferRelativeResize="0"/>
          <p:nvPr/>
        </p:nvPicPr>
        <p:blipFill rotWithShape="1">
          <a:blip r:embed="rId7">
            <a:alphaModFix/>
          </a:blip>
          <a:srcRect b="0" l="0" r="0" t="0"/>
          <a:stretch/>
        </p:blipFill>
        <p:spPr>
          <a:xfrm>
            <a:off x="4696463" y="4375150"/>
            <a:ext cx="1048300" cy="52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4f97d5c968_0_1"/>
          <p:cNvSpPr txBox="1"/>
          <p:nvPr>
            <p:ph type="ctrTitle"/>
          </p:nvPr>
        </p:nvSpPr>
        <p:spPr>
          <a:xfrm>
            <a:off x="153775" y="-300075"/>
            <a:ext cx="79998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CO</a:t>
            </a:r>
            <a:r>
              <a:rPr b="1" baseline="-25000" lang="en" sz="3600">
                <a:solidFill>
                  <a:srgbClr val="B52BD8"/>
                </a:solidFill>
                <a:latin typeface="Arial Rounded"/>
                <a:ea typeface="Arial Rounded"/>
                <a:cs typeface="Arial Rounded"/>
                <a:sym typeface="Arial Rounded"/>
              </a:rPr>
              <a:t>2 </a:t>
            </a:r>
            <a:r>
              <a:rPr b="1" lang="en" sz="3600">
                <a:solidFill>
                  <a:srgbClr val="B52BD8"/>
                </a:solidFill>
                <a:latin typeface="Arial Rounded"/>
                <a:ea typeface="Arial Rounded"/>
                <a:cs typeface="Arial Rounded"/>
                <a:sym typeface="Arial Rounded"/>
              </a:rPr>
              <a:t>data from 43 monitors</a:t>
            </a:r>
            <a:endParaRPr b="1" baseline="30000" sz="3600">
              <a:solidFill>
                <a:srgbClr val="B52BD8"/>
              </a:solidFill>
              <a:latin typeface="Arial Rounded"/>
              <a:ea typeface="Arial Rounded"/>
              <a:cs typeface="Arial Rounded"/>
              <a:sym typeface="Arial Rounded"/>
            </a:endParaRPr>
          </a:p>
        </p:txBody>
      </p:sp>
      <p:sp>
        <p:nvSpPr>
          <p:cNvPr id="182" name="Google Shape;182;g24f97d5c968_0_1"/>
          <p:cNvSpPr txBox="1"/>
          <p:nvPr>
            <p:ph idx="1" type="subTitle"/>
          </p:nvPr>
        </p:nvSpPr>
        <p:spPr>
          <a:xfrm>
            <a:off x="265225" y="1225700"/>
            <a:ext cx="39840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CO₂. daily means are largely below BB101 threshold of 1500 ppm for naturally ventilated classrooms.</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None/>
            </a:pPr>
            <a:r>
              <a:t/>
            </a:r>
            <a:endParaRPr b="1" sz="1400">
              <a:solidFill>
                <a:srgbClr val="303B71"/>
              </a:solidFill>
              <a:latin typeface="Arial Rounded"/>
              <a:ea typeface="Arial Rounded"/>
              <a:cs typeface="Arial Rounded"/>
              <a:sym typeface="Arial Rounded"/>
            </a:endParaRPr>
          </a:p>
          <a:p>
            <a:pPr indent="-431800" lvl="0" marL="457200" rtl="0" algn="l">
              <a:lnSpc>
                <a:spcPct val="9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Daily mean CO₂ exceeds 1500 ppm on ~2.5% of sensor-days</a:t>
            </a:r>
            <a:endParaRPr b="1" sz="1400">
              <a:solidFill>
                <a:srgbClr val="303B71"/>
              </a:solidFill>
              <a:latin typeface="Arial Rounded"/>
              <a:ea typeface="Arial Rounded"/>
              <a:cs typeface="Arial Rounded"/>
              <a:sym typeface="Arial Rounded"/>
            </a:endParaRPr>
          </a:p>
        </p:txBody>
      </p:sp>
      <p:pic>
        <p:nvPicPr>
          <p:cNvPr id="183" name="Google Shape;183;g24f97d5c968_0_1"/>
          <p:cNvPicPr preferRelativeResize="0"/>
          <p:nvPr/>
        </p:nvPicPr>
        <p:blipFill rotWithShape="1">
          <a:blip r:embed="rId3">
            <a:alphaModFix/>
          </a:blip>
          <a:srcRect b="0" l="0" r="0" t="0"/>
          <a:stretch/>
        </p:blipFill>
        <p:spPr>
          <a:xfrm>
            <a:off x="153774" y="4284475"/>
            <a:ext cx="1719726" cy="708700"/>
          </a:xfrm>
          <a:prstGeom prst="rect">
            <a:avLst/>
          </a:prstGeom>
          <a:noFill/>
          <a:ln>
            <a:noFill/>
          </a:ln>
        </p:spPr>
      </p:pic>
      <p:pic>
        <p:nvPicPr>
          <p:cNvPr id="184" name="Google Shape;184;g24f97d5c968_0_1"/>
          <p:cNvPicPr preferRelativeResize="0"/>
          <p:nvPr/>
        </p:nvPicPr>
        <p:blipFill>
          <a:blip r:embed="rId4">
            <a:alphaModFix/>
          </a:blip>
          <a:stretch>
            <a:fillRect/>
          </a:stretch>
        </p:blipFill>
        <p:spPr>
          <a:xfrm>
            <a:off x="4249223" y="1009713"/>
            <a:ext cx="4894774" cy="3027775"/>
          </a:xfrm>
          <a:prstGeom prst="rect">
            <a:avLst/>
          </a:prstGeom>
          <a:noFill/>
          <a:ln>
            <a:noFill/>
          </a:ln>
        </p:spPr>
      </p:pic>
      <p:pic>
        <p:nvPicPr>
          <p:cNvPr id="185" name="Google Shape;185;g24f97d5c968_0_1"/>
          <p:cNvPicPr preferRelativeResize="0"/>
          <p:nvPr/>
        </p:nvPicPr>
        <p:blipFill>
          <a:blip r:embed="rId5">
            <a:alphaModFix/>
          </a:blip>
          <a:stretch>
            <a:fillRect/>
          </a:stretch>
        </p:blipFill>
        <p:spPr>
          <a:xfrm>
            <a:off x="2295513" y="4037500"/>
            <a:ext cx="6848475" cy="1047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4f97d5c968_0_54"/>
          <p:cNvSpPr txBox="1"/>
          <p:nvPr>
            <p:ph type="ctrTitle"/>
          </p:nvPr>
        </p:nvSpPr>
        <p:spPr>
          <a:xfrm>
            <a:off x="153775" y="-300075"/>
            <a:ext cx="79998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PM</a:t>
            </a:r>
            <a:r>
              <a:rPr b="1" baseline="-25000" lang="en" sz="3600">
                <a:solidFill>
                  <a:srgbClr val="B52BD8"/>
                </a:solidFill>
                <a:latin typeface="Arial Rounded"/>
                <a:ea typeface="Arial Rounded"/>
                <a:cs typeface="Arial Rounded"/>
                <a:sym typeface="Arial Rounded"/>
              </a:rPr>
              <a:t>2.5 </a:t>
            </a:r>
            <a:r>
              <a:rPr b="1" lang="en" sz="3600">
                <a:solidFill>
                  <a:srgbClr val="B52BD8"/>
                </a:solidFill>
                <a:latin typeface="Arial Rounded"/>
                <a:ea typeface="Arial Rounded"/>
                <a:cs typeface="Arial Rounded"/>
                <a:sym typeface="Arial Rounded"/>
              </a:rPr>
              <a:t>data from 43 monitors</a:t>
            </a:r>
            <a:endParaRPr b="1" baseline="30000" sz="3600">
              <a:solidFill>
                <a:srgbClr val="B52BD8"/>
              </a:solidFill>
              <a:latin typeface="Arial Rounded"/>
              <a:ea typeface="Arial Rounded"/>
              <a:cs typeface="Arial Rounded"/>
              <a:sym typeface="Arial Rounded"/>
            </a:endParaRPr>
          </a:p>
        </p:txBody>
      </p:sp>
      <p:sp>
        <p:nvSpPr>
          <p:cNvPr id="191" name="Google Shape;191;g24f97d5c968_0_54"/>
          <p:cNvSpPr txBox="1"/>
          <p:nvPr>
            <p:ph idx="1" type="subTitle"/>
          </p:nvPr>
        </p:nvSpPr>
        <p:spPr>
          <a:xfrm>
            <a:off x="265225" y="1225700"/>
            <a:ext cx="38148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PM</a:t>
            </a:r>
            <a:r>
              <a:rPr b="1" baseline="-25000" lang="en" sz="1400">
                <a:solidFill>
                  <a:srgbClr val="303B71"/>
                </a:solidFill>
                <a:latin typeface="Arial Rounded"/>
                <a:ea typeface="Arial Rounded"/>
                <a:cs typeface="Arial Rounded"/>
                <a:sym typeface="Arial Rounded"/>
              </a:rPr>
              <a:t>2.5</a:t>
            </a:r>
            <a:r>
              <a:rPr b="1" lang="en" sz="1400">
                <a:solidFill>
                  <a:srgbClr val="303B71"/>
                </a:solidFill>
                <a:latin typeface="Arial Rounded"/>
                <a:ea typeface="Arial Rounded"/>
                <a:cs typeface="Arial Rounded"/>
                <a:sym typeface="Arial Rounded"/>
              </a:rPr>
              <a:t> daily means generally below 15 μg/m³ guideline recommended by WHO</a:t>
            </a:r>
            <a:endParaRPr>
              <a:solidFill>
                <a:schemeClr val="dk1"/>
              </a:solidFill>
              <a:latin typeface="Calibri"/>
              <a:ea typeface="Calibri"/>
              <a:cs typeface="Calibri"/>
              <a:sym typeface="Calibri"/>
            </a:endParaRPr>
          </a:p>
          <a:p>
            <a:pPr indent="-431800" lvl="0" marL="457200" rtl="0" algn="l">
              <a:lnSpc>
                <a:spcPct val="9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Daily mean PM</a:t>
            </a:r>
            <a:r>
              <a:rPr b="1" baseline="-25000" lang="en" sz="1400">
                <a:solidFill>
                  <a:srgbClr val="303B71"/>
                </a:solidFill>
                <a:latin typeface="Arial Rounded"/>
                <a:ea typeface="Arial Rounded"/>
                <a:cs typeface="Arial Rounded"/>
                <a:sym typeface="Arial Rounded"/>
              </a:rPr>
              <a:t>2.5</a:t>
            </a:r>
            <a:r>
              <a:rPr b="1" lang="en" sz="1400">
                <a:solidFill>
                  <a:srgbClr val="303B71"/>
                </a:solidFill>
                <a:latin typeface="Arial Rounded"/>
                <a:ea typeface="Arial Rounded"/>
                <a:cs typeface="Arial Rounded"/>
                <a:sym typeface="Arial Rounded"/>
              </a:rPr>
              <a:t> exceeds 15 μg/m³  on ~4% of sensor-days.</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b="1" sz="1400">
              <a:solidFill>
                <a:srgbClr val="303B71"/>
              </a:solidFill>
              <a:latin typeface="Arial Rounded"/>
              <a:ea typeface="Arial Rounded"/>
              <a:cs typeface="Arial Rounded"/>
              <a:sym typeface="Arial Rounded"/>
            </a:endParaRPr>
          </a:p>
        </p:txBody>
      </p:sp>
      <p:pic>
        <p:nvPicPr>
          <p:cNvPr id="192" name="Google Shape;192;g24f97d5c968_0_54"/>
          <p:cNvPicPr preferRelativeResize="0"/>
          <p:nvPr/>
        </p:nvPicPr>
        <p:blipFill rotWithShape="1">
          <a:blip r:embed="rId3">
            <a:alphaModFix/>
          </a:blip>
          <a:srcRect b="0" l="0" r="0" t="0"/>
          <a:stretch/>
        </p:blipFill>
        <p:spPr>
          <a:xfrm>
            <a:off x="153774" y="4284475"/>
            <a:ext cx="1719726" cy="708700"/>
          </a:xfrm>
          <a:prstGeom prst="rect">
            <a:avLst/>
          </a:prstGeom>
          <a:noFill/>
          <a:ln>
            <a:noFill/>
          </a:ln>
        </p:spPr>
      </p:pic>
      <p:pic>
        <p:nvPicPr>
          <p:cNvPr id="193" name="Google Shape;193;g24f97d5c968_0_54"/>
          <p:cNvPicPr preferRelativeResize="0"/>
          <p:nvPr/>
        </p:nvPicPr>
        <p:blipFill>
          <a:blip r:embed="rId4">
            <a:alphaModFix/>
          </a:blip>
          <a:stretch>
            <a:fillRect/>
          </a:stretch>
        </p:blipFill>
        <p:spPr>
          <a:xfrm>
            <a:off x="4079957" y="840525"/>
            <a:ext cx="5064043" cy="3120774"/>
          </a:xfrm>
          <a:prstGeom prst="rect">
            <a:avLst/>
          </a:prstGeom>
          <a:noFill/>
          <a:ln>
            <a:noFill/>
          </a:ln>
        </p:spPr>
      </p:pic>
      <p:pic>
        <p:nvPicPr>
          <p:cNvPr id="194" name="Google Shape;194;g24f97d5c968_0_54"/>
          <p:cNvPicPr preferRelativeResize="0"/>
          <p:nvPr/>
        </p:nvPicPr>
        <p:blipFill>
          <a:blip r:embed="rId5">
            <a:alphaModFix/>
          </a:blip>
          <a:stretch>
            <a:fillRect/>
          </a:stretch>
        </p:blipFill>
        <p:spPr>
          <a:xfrm>
            <a:off x="2295513" y="4037500"/>
            <a:ext cx="6848475" cy="1047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8"/>
          <p:cNvPicPr preferRelativeResize="0"/>
          <p:nvPr/>
        </p:nvPicPr>
        <p:blipFill rotWithShape="1">
          <a:blip r:embed="rId3">
            <a:alphaModFix amt="10000"/>
          </a:blip>
          <a:srcRect b="0" l="0" r="0" t="0"/>
          <a:stretch/>
        </p:blipFill>
        <p:spPr>
          <a:xfrm>
            <a:off x="5277550" y="-832950"/>
            <a:ext cx="7035501" cy="9087749"/>
          </a:xfrm>
          <a:prstGeom prst="rect">
            <a:avLst/>
          </a:prstGeom>
          <a:noFill/>
          <a:ln>
            <a:noFill/>
          </a:ln>
        </p:spPr>
      </p:pic>
      <p:sp>
        <p:nvSpPr>
          <p:cNvPr id="200" name="Google Shape;200;p8"/>
          <p:cNvSpPr txBox="1"/>
          <p:nvPr>
            <p:ph type="ctrTitle"/>
          </p:nvPr>
        </p:nvSpPr>
        <p:spPr>
          <a:xfrm>
            <a:off x="158000" y="1221975"/>
            <a:ext cx="45906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Get in touch!</a:t>
            </a:r>
            <a:endParaRPr b="1" sz="3600">
              <a:solidFill>
                <a:srgbClr val="B52BD8"/>
              </a:solidFill>
              <a:latin typeface="Arial Rounded"/>
              <a:ea typeface="Arial Rounded"/>
              <a:cs typeface="Arial Rounded"/>
              <a:sym typeface="Arial Rounded"/>
            </a:endParaRPr>
          </a:p>
        </p:txBody>
      </p:sp>
      <p:sp>
        <p:nvSpPr>
          <p:cNvPr id="201" name="Google Shape;201;p8"/>
          <p:cNvSpPr txBox="1"/>
          <p:nvPr>
            <p:ph idx="1" type="subTitle"/>
          </p:nvPr>
        </p:nvSpPr>
        <p:spPr>
          <a:xfrm>
            <a:off x="196550" y="2286363"/>
            <a:ext cx="4334400" cy="1310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sz="2400" u="sng">
                <a:solidFill>
                  <a:schemeClr val="hlink"/>
                </a:solidFill>
                <a:latin typeface="Arial Rounded"/>
                <a:ea typeface="Arial Rounded"/>
                <a:cs typeface="Arial Rounded"/>
                <a:sym typeface="Arial Rounded"/>
                <a:hlinkClick r:id="rId4"/>
              </a:rPr>
              <a:t>www.samhe.org.uk</a:t>
            </a:r>
            <a:r>
              <a:rPr b="1" lang="en" sz="2400">
                <a:solidFill>
                  <a:srgbClr val="303B71"/>
                </a:solidFill>
                <a:latin typeface="Arial Rounded"/>
                <a:ea typeface="Arial Rounded"/>
                <a:cs typeface="Arial Rounded"/>
                <a:sym typeface="Arial Rounded"/>
              </a:rPr>
              <a:t> </a:t>
            </a:r>
            <a:endParaRPr b="1" sz="2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rPr b="1" lang="en" sz="1400" u="sng">
                <a:solidFill>
                  <a:schemeClr val="hlink"/>
                </a:solidFill>
                <a:latin typeface="Arial Rounded"/>
                <a:ea typeface="Arial Rounded"/>
                <a:cs typeface="Arial Rounded"/>
                <a:sym typeface="Arial Rounded"/>
                <a:hlinkClick r:id="rId5"/>
              </a:rPr>
              <a:t>hello@samhe.org.uk</a:t>
            </a:r>
            <a:r>
              <a:rPr b="1" lang="en" sz="1400">
                <a:solidFill>
                  <a:srgbClr val="303B71"/>
                </a:solidFill>
                <a:latin typeface="Arial Rounded"/>
                <a:ea typeface="Arial Rounded"/>
                <a:cs typeface="Arial Rounded"/>
                <a:sym typeface="Arial Rounded"/>
              </a:rPr>
              <a:t>, rhys.archer@york.ac.uk</a:t>
            </a:r>
            <a:endParaRPr b="1" sz="1400">
              <a:solidFill>
                <a:srgbClr val="303B71"/>
              </a:solidFill>
              <a:latin typeface="Arial Rounded"/>
              <a:ea typeface="Arial Rounded"/>
              <a:cs typeface="Arial Rounded"/>
              <a:sym typeface="Arial Rounded"/>
            </a:endParaRPr>
          </a:p>
        </p:txBody>
      </p:sp>
      <p:pic>
        <p:nvPicPr>
          <p:cNvPr id="202" name="Google Shape;202;p8"/>
          <p:cNvPicPr preferRelativeResize="0"/>
          <p:nvPr/>
        </p:nvPicPr>
        <p:blipFill rotWithShape="1">
          <a:blip r:embed="rId6">
            <a:alphaModFix/>
          </a:blip>
          <a:srcRect b="0" l="0" r="0" t="0"/>
          <a:stretch/>
        </p:blipFill>
        <p:spPr>
          <a:xfrm>
            <a:off x="226699" y="4282875"/>
            <a:ext cx="1719726" cy="708700"/>
          </a:xfrm>
          <a:prstGeom prst="rect">
            <a:avLst/>
          </a:prstGeom>
          <a:noFill/>
          <a:ln>
            <a:noFill/>
          </a:ln>
        </p:spPr>
      </p:pic>
      <p:pic>
        <p:nvPicPr>
          <p:cNvPr id="203" name="Google Shape;203;p8"/>
          <p:cNvPicPr preferRelativeResize="0"/>
          <p:nvPr/>
        </p:nvPicPr>
        <p:blipFill rotWithShape="1">
          <a:blip r:embed="rId7">
            <a:alphaModFix/>
          </a:blip>
          <a:srcRect b="0" l="0" r="0" t="0"/>
          <a:stretch/>
        </p:blipFill>
        <p:spPr>
          <a:xfrm>
            <a:off x="3352848" y="4104150"/>
            <a:ext cx="1473153" cy="826401"/>
          </a:xfrm>
          <a:prstGeom prst="rect">
            <a:avLst/>
          </a:prstGeom>
          <a:noFill/>
          <a:ln>
            <a:noFill/>
          </a:ln>
        </p:spPr>
      </p:pic>
      <p:pic>
        <p:nvPicPr>
          <p:cNvPr id="204" name="Google Shape;204;p8"/>
          <p:cNvPicPr preferRelativeResize="0"/>
          <p:nvPr/>
        </p:nvPicPr>
        <p:blipFill rotWithShape="1">
          <a:blip r:embed="rId8">
            <a:alphaModFix/>
          </a:blip>
          <a:srcRect b="0" l="0" r="0" t="0"/>
          <a:stretch/>
        </p:blipFill>
        <p:spPr>
          <a:xfrm>
            <a:off x="2124275" y="4211743"/>
            <a:ext cx="1157084" cy="611200"/>
          </a:xfrm>
          <a:prstGeom prst="rect">
            <a:avLst/>
          </a:prstGeom>
          <a:noFill/>
          <a:ln>
            <a:noFill/>
          </a:ln>
        </p:spPr>
      </p:pic>
      <p:pic>
        <p:nvPicPr>
          <p:cNvPr id="205" name="Google Shape;205;p8"/>
          <p:cNvPicPr preferRelativeResize="0"/>
          <p:nvPr/>
        </p:nvPicPr>
        <p:blipFill rotWithShape="1">
          <a:blip r:embed="rId9">
            <a:alphaModFix/>
          </a:blip>
          <a:srcRect b="0" l="0" r="0" t="0"/>
          <a:stretch/>
        </p:blipFill>
        <p:spPr>
          <a:xfrm>
            <a:off x="7818035" y="3991708"/>
            <a:ext cx="1099266" cy="10992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g24f97d5c968_0_162"/>
          <p:cNvSpPr txBox="1"/>
          <p:nvPr>
            <p:ph type="title"/>
          </p:nvPr>
        </p:nvSpPr>
        <p:spPr>
          <a:xfrm>
            <a:off x="431802" y="276226"/>
            <a:ext cx="8280300" cy="533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91666"/>
              <a:buFont typeface="Calibri"/>
              <a:buNone/>
            </a:pPr>
            <a:r>
              <a:rPr lang="en" sz="3600">
                <a:solidFill>
                  <a:srgbClr val="B52BD8"/>
                </a:solidFill>
                <a:latin typeface="Arial Rounded"/>
                <a:ea typeface="Arial Rounded"/>
                <a:cs typeface="Arial Rounded"/>
                <a:sym typeface="Arial Rounded"/>
              </a:rPr>
              <a:t>What is Citizen science?</a:t>
            </a:r>
            <a:endParaRPr sz="3600">
              <a:solidFill>
                <a:srgbClr val="B52BD8"/>
              </a:solidFill>
              <a:latin typeface="Arial Rounded"/>
              <a:ea typeface="Arial Rounded"/>
              <a:cs typeface="Arial Rounded"/>
              <a:sym typeface="Arial Rounded"/>
            </a:endParaRPr>
          </a:p>
        </p:txBody>
      </p:sp>
      <p:sp>
        <p:nvSpPr>
          <p:cNvPr id="71" name="Google Shape;71;g24f97d5c968_0_162"/>
          <p:cNvSpPr txBox="1"/>
          <p:nvPr/>
        </p:nvSpPr>
        <p:spPr>
          <a:xfrm>
            <a:off x="431700" y="1287000"/>
            <a:ext cx="8280600" cy="3714900"/>
          </a:xfrm>
          <a:prstGeom prst="rect">
            <a:avLst/>
          </a:prstGeom>
          <a:noFill/>
          <a:ln>
            <a:noFill/>
          </a:ln>
        </p:spPr>
        <p:txBody>
          <a:bodyPr anchorCtr="0" anchor="t" bIns="34275" lIns="68575" spcFirstLastPara="1" rIns="68575" wrap="square" tIns="34275">
            <a:normAutofit fontScale="92500" lnSpcReduction="20000"/>
          </a:bodyPr>
          <a:lstStyle/>
          <a:p>
            <a:pPr indent="-334327" lvl="0" marL="457200" rtl="0" algn="l">
              <a:lnSpc>
                <a:spcPct val="120000"/>
              </a:lnSpc>
              <a:spcBef>
                <a:spcPts val="800"/>
              </a:spcBef>
              <a:spcAft>
                <a:spcPts val="0"/>
              </a:spcAft>
              <a:buClr>
                <a:srgbClr val="303B71"/>
              </a:buClr>
              <a:buSzPct val="100000"/>
              <a:buFont typeface="Arial Rounded"/>
              <a:buChar char="●"/>
            </a:pPr>
            <a:r>
              <a:rPr lang="en" sz="1800">
                <a:solidFill>
                  <a:srgbClr val="303B71"/>
                </a:solidFill>
                <a:latin typeface="Arial Rounded"/>
                <a:ea typeface="Arial Rounded"/>
                <a:cs typeface="Arial Rounded"/>
                <a:sym typeface="Arial Rounded"/>
              </a:rPr>
              <a:t>The involvement of members of the public in meaningful scientific research </a:t>
            </a:r>
            <a:endParaRPr sz="1800">
              <a:solidFill>
                <a:srgbClr val="303B71"/>
              </a:solidFill>
              <a:latin typeface="Arial Rounded"/>
              <a:ea typeface="Arial Rounded"/>
              <a:cs typeface="Arial Rounded"/>
              <a:sym typeface="Arial Rounded"/>
            </a:endParaRPr>
          </a:p>
          <a:p>
            <a:pPr indent="-334327" lvl="0" marL="457200" rtl="0" algn="l">
              <a:lnSpc>
                <a:spcPct val="120000"/>
              </a:lnSpc>
              <a:spcBef>
                <a:spcPts val="0"/>
              </a:spcBef>
              <a:spcAft>
                <a:spcPts val="0"/>
              </a:spcAft>
              <a:buClr>
                <a:srgbClr val="303B71"/>
              </a:buClr>
              <a:buSzPct val="100000"/>
              <a:buFont typeface="Arial Rounded"/>
              <a:buChar char="●"/>
            </a:pPr>
            <a:r>
              <a:rPr lang="en" sz="1800">
                <a:solidFill>
                  <a:srgbClr val="303B71"/>
                </a:solidFill>
                <a:latin typeface="Arial Rounded"/>
                <a:ea typeface="Arial Rounded"/>
                <a:cs typeface="Arial Rounded"/>
                <a:sym typeface="Arial Rounded"/>
              </a:rPr>
              <a:t>BUT defining citizen science is difficult! There are contested definitions of the term, what should and should not be classed as citizen science, and even debate about whether it should be defined or not!</a:t>
            </a:r>
            <a:endParaRPr sz="1800">
              <a:solidFill>
                <a:srgbClr val="303B71"/>
              </a:solidFill>
              <a:latin typeface="Arial Rounded"/>
              <a:ea typeface="Arial Rounded"/>
              <a:cs typeface="Arial Rounded"/>
              <a:sym typeface="Arial Rounded"/>
            </a:endParaRPr>
          </a:p>
          <a:p>
            <a:pPr indent="0" lvl="0" marL="0" rtl="0" algn="l">
              <a:lnSpc>
                <a:spcPct val="120000"/>
              </a:lnSpc>
              <a:spcBef>
                <a:spcPts val="0"/>
              </a:spcBef>
              <a:spcAft>
                <a:spcPts val="0"/>
              </a:spcAft>
              <a:buNone/>
            </a:pPr>
            <a:r>
              <a:t/>
            </a:r>
            <a:endParaRPr sz="1800">
              <a:solidFill>
                <a:srgbClr val="303B71"/>
              </a:solidFill>
              <a:latin typeface="Arial Rounded"/>
              <a:ea typeface="Arial Rounded"/>
              <a:cs typeface="Arial Rounded"/>
              <a:sym typeface="Arial Rounded"/>
            </a:endParaRPr>
          </a:p>
          <a:p>
            <a:pPr indent="0" lvl="0" marL="0" rtl="0" algn="l">
              <a:lnSpc>
                <a:spcPct val="120000"/>
              </a:lnSpc>
              <a:spcBef>
                <a:spcPts val="0"/>
              </a:spcBef>
              <a:spcAft>
                <a:spcPts val="0"/>
              </a:spcAft>
              <a:buNone/>
            </a:pPr>
            <a:r>
              <a:rPr lang="en" sz="1800">
                <a:solidFill>
                  <a:srgbClr val="303B71"/>
                </a:solidFill>
                <a:latin typeface="Arial Rounded"/>
                <a:ea typeface="Arial Rounded"/>
                <a:cs typeface="Arial Rounded"/>
                <a:sym typeface="Arial Rounded"/>
              </a:rPr>
              <a:t>It is difficult to define because:</a:t>
            </a:r>
            <a:endParaRPr sz="1800">
              <a:solidFill>
                <a:srgbClr val="303B71"/>
              </a:solidFill>
              <a:latin typeface="Arial Rounded"/>
              <a:ea typeface="Arial Rounded"/>
              <a:cs typeface="Arial Rounded"/>
              <a:sym typeface="Arial Rounded"/>
            </a:endParaRPr>
          </a:p>
          <a:p>
            <a:pPr indent="-334327" lvl="0" marL="457200" rtl="0" algn="l">
              <a:lnSpc>
                <a:spcPct val="120000"/>
              </a:lnSpc>
              <a:spcBef>
                <a:spcPts val="0"/>
              </a:spcBef>
              <a:spcAft>
                <a:spcPts val="0"/>
              </a:spcAft>
              <a:buClr>
                <a:srgbClr val="303B71"/>
              </a:buClr>
              <a:buSzPct val="100000"/>
              <a:buFont typeface="Arial Rounded"/>
              <a:buChar char="●"/>
            </a:pPr>
            <a:r>
              <a:rPr lang="en" sz="1800">
                <a:solidFill>
                  <a:srgbClr val="303B71"/>
                </a:solidFill>
                <a:latin typeface="Arial Rounded"/>
                <a:ea typeface="Arial Rounded"/>
                <a:cs typeface="Arial Rounded"/>
                <a:sym typeface="Arial Rounded"/>
              </a:rPr>
              <a:t>It covers a huge range of approaches</a:t>
            </a:r>
            <a:endParaRPr sz="1800">
              <a:solidFill>
                <a:srgbClr val="303B71"/>
              </a:solidFill>
              <a:latin typeface="Arial Rounded"/>
              <a:ea typeface="Arial Rounded"/>
              <a:cs typeface="Arial Rounded"/>
              <a:sym typeface="Arial Rounded"/>
            </a:endParaRPr>
          </a:p>
          <a:p>
            <a:pPr indent="-334327" lvl="0" marL="457200" rtl="0" algn="l">
              <a:lnSpc>
                <a:spcPct val="120000"/>
              </a:lnSpc>
              <a:spcBef>
                <a:spcPts val="0"/>
              </a:spcBef>
              <a:spcAft>
                <a:spcPts val="0"/>
              </a:spcAft>
              <a:buClr>
                <a:srgbClr val="303B71"/>
              </a:buClr>
              <a:buSzPct val="100000"/>
              <a:buFont typeface="Arial Rounded"/>
              <a:buChar char="●"/>
            </a:pPr>
            <a:r>
              <a:rPr lang="en" sz="1800">
                <a:solidFill>
                  <a:srgbClr val="303B71"/>
                </a:solidFill>
                <a:latin typeface="Arial Rounded"/>
                <a:ea typeface="Arial Rounded"/>
                <a:cs typeface="Arial Rounded"/>
                <a:sym typeface="Arial Rounded"/>
              </a:rPr>
              <a:t>It spans a wide range of disciplines, including natural sciences and increasingly social sciences and humanities</a:t>
            </a:r>
            <a:endParaRPr sz="1800">
              <a:solidFill>
                <a:srgbClr val="303B71"/>
              </a:solidFill>
              <a:latin typeface="Arial Rounded"/>
              <a:ea typeface="Arial Rounded"/>
              <a:cs typeface="Arial Rounded"/>
              <a:sym typeface="Arial Rounded"/>
            </a:endParaRPr>
          </a:p>
          <a:p>
            <a:pPr indent="-334327" lvl="0" marL="457200" rtl="0" algn="l">
              <a:lnSpc>
                <a:spcPct val="120000"/>
              </a:lnSpc>
              <a:spcBef>
                <a:spcPts val="0"/>
              </a:spcBef>
              <a:spcAft>
                <a:spcPts val="0"/>
              </a:spcAft>
              <a:buClr>
                <a:srgbClr val="303B71"/>
              </a:buClr>
              <a:buSzPct val="100000"/>
              <a:buFont typeface="Arial Rounded"/>
              <a:buChar char="●"/>
            </a:pPr>
            <a:r>
              <a:rPr lang="en" sz="1800">
                <a:solidFill>
                  <a:srgbClr val="303B71"/>
                </a:solidFill>
                <a:latin typeface="Arial Rounded"/>
                <a:ea typeface="Arial Rounded"/>
                <a:cs typeface="Arial Rounded"/>
                <a:sym typeface="Arial Rounded"/>
              </a:rPr>
              <a:t>It has a diversity of purposes</a:t>
            </a:r>
            <a:endParaRPr sz="1800">
              <a:solidFill>
                <a:srgbClr val="303B71"/>
              </a:solidFill>
              <a:latin typeface="Arial Rounded"/>
              <a:ea typeface="Arial Rounded"/>
              <a:cs typeface="Arial Rounded"/>
              <a:sym typeface="Arial Rounded"/>
            </a:endParaRPr>
          </a:p>
          <a:p>
            <a:pPr indent="-334327" lvl="0" marL="457200" rtl="0" algn="l">
              <a:lnSpc>
                <a:spcPct val="120000"/>
              </a:lnSpc>
              <a:spcBef>
                <a:spcPts val="0"/>
              </a:spcBef>
              <a:spcAft>
                <a:spcPts val="0"/>
              </a:spcAft>
              <a:buClr>
                <a:srgbClr val="303B71"/>
              </a:buClr>
              <a:buSzPct val="100000"/>
              <a:buFont typeface="Arial Rounded"/>
              <a:buChar char="●"/>
            </a:pPr>
            <a:r>
              <a:rPr lang="en" sz="1800">
                <a:solidFill>
                  <a:srgbClr val="303B71"/>
                </a:solidFill>
                <a:latin typeface="Arial Rounded"/>
                <a:ea typeface="Arial Rounded"/>
                <a:cs typeface="Arial Rounded"/>
                <a:sym typeface="Arial Rounded"/>
              </a:rPr>
              <a:t>It takes places in a variety of cultural contexts</a:t>
            </a:r>
            <a:endParaRPr sz="1800">
              <a:solidFill>
                <a:srgbClr val="303B71"/>
              </a:solidFill>
              <a:latin typeface="Arial Rounded"/>
              <a:ea typeface="Arial Rounded"/>
              <a:cs typeface="Arial Rounded"/>
              <a:sym typeface="Arial Rounded"/>
            </a:endParaRPr>
          </a:p>
          <a:p>
            <a:pPr indent="-334327" lvl="0" marL="457200" rtl="0" algn="l">
              <a:lnSpc>
                <a:spcPct val="120000"/>
              </a:lnSpc>
              <a:spcBef>
                <a:spcPts val="0"/>
              </a:spcBef>
              <a:spcAft>
                <a:spcPts val="0"/>
              </a:spcAft>
              <a:buClr>
                <a:srgbClr val="303B71"/>
              </a:buClr>
              <a:buSzPct val="100000"/>
              <a:buFont typeface="Arial Rounded"/>
              <a:buChar char="●"/>
            </a:pPr>
            <a:r>
              <a:rPr lang="en" sz="1800">
                <a:solidFill>
                  <a:srgbClr val="303B71"/>
                </a:solidFill>
                <a:latin typeface="Arial Rounded"/>
                <a:ea typeface="Arial Rounded"/>
                <a:cs typeface="Arial Rounded"/>
                <a:sym typeface="Arial Rounded"/>
              </a:rPr>
              <a:t>It also overlaps with a range of other participatory research approaches</a:t>
            </a:r>
            <a:endParaRPr sz="1800">
              <a:solidFill>
                <a:srgbClr val="303B71"/>
              </a:solidFill>
              <a:latin typeface="Arial Rounded"/>
              <a:ea typeface="Arial Rounded"/>
              <a:cs typeface="Arial Rounded"/>
              <a:sym typeface="Arial Rounded"/>
            </a:endParaRPr>
          </a:p>
          <a:p>
            <a:pPr indent="0" lvl="0" marL="0" rtl="0" algn="l">
              <a:lnSpc>
                <a:spcPct val="120000"/>
              </a:lnSpc>
              <a:spcBef>
                <a:spcPts val="800"/>
              </a:spcBef>
              <a:spcAft>
                <a:spcPts val="0"/>
              </a:spcAft>
              <a:buNone/>
            </a:pPr>
            <a:r>
              <a:t/>
            </a:r>
            <a:endParaRPr sz="1800">
              <a:solidFill>
                <a:srgbClr val="26323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pSp>
        <p:nvGrpSpPr>
          <p:cNvPr id="76" name="Google Shape;76;g24f97d5c968_0_222"/>
          <p:cNvGrpSpPr/>
          <p:nvPr/>
        </p:nvGrpSpPr>
        <p:grpSpPr>
          <a:xfrm>
            <a:off x="491400" y="1303675"/>
            <a:ext cx="8445052" cy="2142583"/>
            <a:chOff x="6363" y="25897"/>
            <a:chExt cx="11071122" cy="2462456"/>
          </a:xfrm>
        </p:grpSpPr>
        <p:sp>
          <p:nvSpPr>
            <p:cNvPr id="77" name="Google Shape;77;g24f97d5c968_0_222"/>
            <p:cNvSpPr/>
            <p:nvPr/>
          </p:nvSpPr>
          <p:spPr>
            <a:xfrm>
              <a:off x="6363" y="25897"/>
              <a:ext cx="1435800" cy="821400"/>
            </a:xfrm>
            <a:prstGeom prst="roundRect">
              <a:avLst>
                <a:gd fmla="val 10000" name="adj"/>
              </a:avLst>
            </a:prstGeom>
            <a:solidFill>
              <a:srgbClr val="AFA9FF"/>
            </a:solidFill>
            <a:ln cap="flat" cmpd="sng" w="12700">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78" name="Google Shape;78;g24f97d5c968_0_222"/>
            <p:cNvSpPr txBox="1"/>
            <p:nvPr/>
          </p:nvSpPr>
          <p:spPr>
            <a:xfrm>
              <a:off x="6363" y="25897"/>
              <a:ext cx="1435800" cy="547500"/>
            </a:xfrm>
            <a:prstGeom prst="rect">
              <a:avLst/>
            </a:prstGeom>
            <a:noFill/>
            <a:ln>
              <a:noFill/>
            </a:ln>
          </p:spPr>
          <p:txBody>
            <a:bodyPr anchorCtr="0" anchor="t" bIns="40000" lIns="74675" spcFirstLastPara="1" rIns="74675" wrap="square" tIns="74675">
              <a:noAutofit/>
            </a:bodyPr>
            <a:lstStyle/>
            <a:p>
              <a:pPr indent="0" lvl="0" marL="0" marR="0" rtl="0" algn="l">
                <a:lnSpc>
                  <a:spcPct val="90000"/>
                </a:lnSpc>
                <a:spcBef>
                  <a:spcPts val="0"/>
                </a:spcBef>
                <a:spcAft>
                  <a:spcPts val="0"/>
                </a:spcAft>
                <a:buClr>
                  <a:srgbClr val="FFFFFF"/>
                </a:buClr>
                <a:buSzPts val="1100"/>
                <a:buFont typeface="Calibri"/>
                <a:buNone/>
              </a:pPr>
              <a:r>
                <a:rPr i="0" lang="en" sz="1100" u="none" cap="none" strike="noStrike">
                  <a:solidFill>
                    <a:srgbClr val="FFFFFF"/>
                  </a:solidFill>
                  <a:latin typeface="Arial Rounded"/>
                  <a:ea typeface="Arial Rounded"/>
                  <a:cs typeface="Arial Rounded"/>
                  <a:sym typeface="Arial Rounded"/>
                </a:rPr>
                <a:t>Research focus</a:t>
              </a:r>
              <a:endParaRPr sz="1100">
                <a:latin typeface="Arial Rounded"/>
                <a:ea typeface="Arial Rounded"/>
                <a:cs typeface="Arial Rounded"/>
                <a:sym typeface="Arial Rounded"/>
              </a:endParaRPr>
            </a:p>
          </p:txBody>
        </p:sp>
        <p:sp>
          <p:nvSpPr>
            <p:cNvPr id="79" name="Google Shape;79;g24f97d5c968_0_222"/>
            <p:cNvSpPr/>
            <p:nvPr/>
          </p:nvSpPr>
          <p:spPr>
            <a:xfrm>
              <a:off x="300416" y="573437"/>
              <a:ext cx="1435800" cy="1912200"/>
            </a:xfrm>
            <a:prstGeom prst="roundRect">
              <a:avLst>
                <a:gd fmla="val 10000" name="adj"/>
              </a:avLst>
            </a:prstGeom>
            <a:solidFill>
              <a:srgbClr val="FFFFFF">
                <a:alpha val="89800"/>
              </a:srgbClr>
            </a:solidFill>
            <a:ln cap="flat" cmpd="sng" w="12700">
              <a:solidFill>
                <a:srgbClr val="AFA9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80" name="Google Shape;80;g24f97d5c968_0_222"/>
            <p:cNvSpPr txBox="1"/>
            <p:nvPr/>
          </p:nvSpPr>
          <p:spPr>
            <a:xfrm>
              <a:off x="342682" y="615586"/>
              <a:ext cx="1351500" cy="1827900"/>
            </a:xfrm>
            <a:prstGeom prst="rect">
              <a:avLst/>
            </a:prstGeom>
            <a:noFill/>
            <a:ln>
              <a:noFill/>
            </a:ln>
          </p:spPr>
          <p:txBody>
            <a:bodyPr anchorCtr="0" anchor="t" bIns="74675" lIns="74675" spcFirstLastPara="1" rIns="74675" wrap="square" tIns="74675">
              <a:noAutofit/>
            </a:bodyPr>
            <a:lstStyle/>
            <a:p>
              <a:pPr indent="-95250" lvl="1" marL="88900" marR="0" rtl="0" algn="l">
                <a:lnSpc>
                  <a:spcPct val="90000"/>
                </a:lnSpc>
                <a:spcBef>
                  <a:spcPts val="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Proposing topics</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Developing hypotheses and research questions</a:t>
              </a:r>
              <a:endParaRPr sz="1100">
                <a:solidFill>
                  <a:srgbClr val="303B71"/>
                </a:solidFill>
                <a:latin typeface="Arial Rounded"/>
                <a:ea typeface="Arial Rounded"/>
                <a:cs typeface="Arial Rounded"/>
                <a:sym typeface="Arial Rounded"/>
              </a:endParaRPr>
            </a:p>
          </p:txBody>
        </p:sp>
        <p:sp>
          <p:nvSpPr>
            <p:cNvPr id="81" name="Google Shape;81;g24f97d5c968_0_222"/>
            <p:cNvSpPr/>
            <p:nvPr/>
          </p:nvSpPr>
          <p:spPr>
            <a:xfrm>
              <a:off x="1659679" y="120946"/>
              <a:ext cx="461400" cy="357300"/>
            </a:xfrm>
            <a:prstGeom prst="rightArrow">
              <a:avLst>
                <a:gd fmla="val 60000" name="adj1"/>
                <a:gd fmla="val 50000" name="adj2"/>
              </a:avLst>
            </a:prstGeom>
            <a:solidFill>
              <a:srgbClr val="00D19A">
                <a:alpha val="6863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82" name="Google Shape;82;g24f97d5c968_0_222"/>
            <p:cNvSpPr txBox="1"/>
            <p:nvPr/>
          </p:nvSpPr>
          <p:spPr>
            <a:xfrm>
              <a:off x="1659679" y="192434"/>
              <a:ext cx="354300" cy="214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263238"/>
                </a:buClr>
                <a:buSzPts val="800"/>
                <a:buFont typeface="Calibri"/>
                <a:buNone/>
              </a:pPr>
              <a:r>
                <a:t/>
              </a:r>
              <a:endParaRPr i="0" sz="800" u="none" cap="none" strike="noStrike">
                <a:solidFill>
                  <a:srgbClr val="FFFFFF"/>
                </a:solidFill>
                <a:latin typeface="Arial Rounded"/>
                <a:ea typeface="Arial Rounded"/>
                <a:cs typeface="Arial Rounded"/>
                <a:sym typeface="Arial Rounded"/>
              </a:endParaRPr>
            </a:p>
          </p:txBody>
        </p:sp>
        <p:sp>
          <p:nvSpPr>
            <p:cNvPr id="83" name="Google Shape;83;g24f97d5c968_0_222"/>
            <p:cNvSpPr/>
            <p:nvPr/>
          </p:nvSpPr>
          <p:spPr>
            <a:xfrm>
              <a:off x="2312608" y="25897"/>
              <a:ext cx="1435800" cy="821400"/>
            </a:xfrm>
            <a:prstGeom prst="roundRect">
              <a:avLst>
                <a:gd fmla="val 10000" name="adj"/>
              </a:avLst>
            </a:prstGeom>
            <a:solidFill>
              <a:srgbClr val="AFA9FF"/>
            </a:solidFill>
            <a:ln cap="flat" cmpd="sng" w="12700">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84" name="Google Shape;84;g24f97d5c968_0_222"/>
            <p:cNvSpPr txBox="1"/>
            <p:nvPr/>
          </p:nvSpPr>
          <p:spPr>
            <a:xfrm>
              <a:off x="2312608" y="25897"/>
              <a:ext cx="1435800" cy="547500"/>
            </a:xfrm>
            <a:prstGeom prst="rect">
              <a:avLst/>
            </a:prstGeom>
            <a:noFill/>
            <a:ln>
              <a:noFill/>
            </a:ln>
          </p:spPr>
          <p:txBody>
            <a:bodyPr anchorCtr="0" anchor="t" bIns="40000" lIns="74675" spcFirstLastPara="1" rIns="74675" wrap="square" tIns="74675">
              <a:noAutofit/>
            </a:bodyPr>
            <a:lstStyle/>
            <a:p>
              <a:pPr indent="0" lvl="0" marL="0" marR="0" rtl="0" algn="l">
                <a:lnSpc>
                  <a:spcPct val="90000"/>
                </a:lnSpc>
                <a:spcBef>
                  <a:spcPts val="0"/>
                </a:spcBef>
                <a:spcAft>
                  <a:spcPts val="0"/>
                </a:spcAft>
                <a:buClr>
                  <a:srgbClr val="FFFFFF"/>
                </a:buClr>
                <a:buSzPts val="1100"/>
                <a:buFont typeface="Calibri"/>
                <a:buNone/>
              </a:pPr>
              <a:r>
                <a:rPr i="0" lang="en" sz="1100" u="none" cap="none" strike="noStrike">
                  <a:solidFill>
                    <a:srgbClr val="FFFFFF"/>
                  </a:solidFill>
                  <a:latin typeface="Arial Rounded"/>
                  <a:ea typeface="Arial Rounded"/>
                  <a:cs typeface="Arial Rounded"/>
                  <a:sym typeface="Arial Rounded"/>
                </a:rPr>
                <a:t>Methods development</a:t>
              </a:r>
              <a:endParaRPr sz="1100">
                <a:latin typeface="Arial Rounded"/>
                <a:ea typeface="Arial Rounded"/>
                <a:cs typeface="Arial Rounded"/>
                <a:sym typeface="Arial Rounded"/>
              </a:endParaRPr>
            </a:p>
          </p:txBody>
        </p:sp>
        <p:sp>
          <p:nvSpPr>
            <p:cNvPr id="85" name="Google Shape;85;g24f97d5c968_0_222"/>
            <p:cNvSpPr/>
            <p:nvPr/>
          </p:nvSpPr>
          <p:spPr>
            <a:xfrm>
              <a:off x="2606662" y="573437"/>
              <a:ext cx="1435800" cy="1912200"/>
            </a:xfrm>
            <a:prstGeom prst="roundRect">
              <a:avLst>
                <a:gd fmla="val 10000" name="adj"/>
              </a:avLst>
            </a:prstGeom>
            <a:solidFill>
              <a:srgbClr val="FFFFFF">
                <a:alpha val="89800"/>
              </a:srgbClr>
            </a:solidFill>
            <a:ln cap="flat" cmpd="sng" w="12700">
              <a:solidFill>
                <a:srgbClr val="AFA9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86" name="Google Shape;86;g24f97d5c968_0_222"/>
            <p:cNvSpPr txBox="1"/>
            <p:nvPr/>
          </p:nvSpPr>
          <p:spPr>
            <a:xfrm>
              <a:off x="2648811" y="657753"/>
              <a:ext cx="1351500" cy="1827900"/>
            </a:xfrm>
            <a:prstGeom prst="rect">
              <a:avLst/>
            </a:prstGeom>
            <a:noFill/>
            <a:ln>
              <a:noFill/>
            </a:ln>
          </p:spPr>
          <p:txBody>
            <a:bodyPr anchorCtr="0" anchor="t" bIns="74675" lIns="74675" spcFirstLastPara="1" rIns="74675" wrap="square" tIns="74675">
              <a:noAutofit/>
            </a:bodyPr>
            <a:lstStyle/>
            <a:p>
              <a:pPr indent="-95250" lvl="1" marL="88900" marR="0" rtl="0" algn="l">
                <a:lnSpc>
                  <a:spcPct val="90000"/>
                </a:lnSpc>
                <a:spcBef>
                  <a:spcPts val="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Proposing methods</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Developing and refining methods</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Trialling methods</a:t>
              </a:r>
              <a:endParaRPr sz="1100">
                <a:solidFill>
                  <a:srgbClr val="303B71"/>
                </a:solidFill>
                <a:latin typeface="Arial Rounded"/>
                <a:ea typeface="Arial Rounded"/>
                <a:cs typeface="Arial Rounded"/>
                <a:sym typeface="Arial Rounded"/>
              </a:endParaRPr>
            </a:p>
          </p:txBody>
        </p:sp>
        <p:sp>
          <p:nvSpPr>
            <p:cNvPr id="87" name="Google Shape;87;g24f97d5c968_0_222"/>
            <p:cNvSpPr/>
            <p:nvPr/>
          </p:nvSpPr>
          <p:spPr>
            <a:xfrm>
              <a:off x="3965925" y="120946"/>
              <a:ext cx="461400" cy="357300"/>
            </a:xfrm>
            <a:prstGeom prst="rightArrow">
              <a:avLst>
                <a:gd fmla="val 60000" name="adj1"/>
                <a:gd fmla="val 50000" name="adj2"/>
              </a:avLst>
            </a:prstGeom>
            <a:solidFill>
              <a:srgbClr val="00D19A">
                <a:alpha val="6863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88" name="Google Shape;88;g24f97d5c968_0_222"/>
            <p:cNvSpPr txBox="1"/>
            <p:nvPr/>
          </p:nvSpPr>
          <p:spPr>
            <a:xfrm>
              <a:off x="3965925" y="192434"/>
              <a:ext cx="354300" cy="214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263238"/>
                </a:buClr>
                <a:buSzPts val="800"/>
                <a:buFont typeface="Calibri"/>
                <a:buNone/>
              </a:pPr>
              <a:r>
                <a:t/>
              </a:r>
              <a:endParaRPr i="0" sz="800" u="none" cap="none" strike="noStrike">
                <a:solidFill>
                  <a:srgbClr val="FFFFFF"/>
                </a:solidFill>
                <a:latin typeface="Arial Rounded"/>
                <a:ea typeface="Arial Rounded"/>
                <a:cs typeface="Arial Rounded"/>
                <a:sym typeface="Arial Rounded"/>
              </a:endParaRPr>
            </a:p>
          </p:txBody>
        </p:sp>
        <p:sp>
          <p:nvSpPr>
            <p:cNvPr id="89" name="Google Shape;89;g24f97d5c968_0_222"/>
            <p:cNvSpPr/>
            <p:nvPr/>
          </p:nvSpPr>
          <p:spPr>
            <a:xfrm>
              <a:off x="4618854" y="25897"/>
              <a:ext cx="1435800" cy="821400"/>
            </a:xfrm>
            <a:prstGeom prst="roundRect">
              <a:avLst>
                <a:gd fmla="val 10000" name="adj"/>
              </a:avLst>
            </a:prstGeom>
            <a:solidFill>
              <a:srgbClr val="AFA9FF"/>
            </a:solidFill>
            <a:ln cap="flat" cmpd="sng" w="12700">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90" name="Google Shape;90;g24f97d5c968_0_222"/>
            <p:cNvSpPr txBox="1"/>
            <p:nvPr/>
          </p:nvSpPr>
          <p:spPr>
            <a:xfrm>
              <a:off x="4618854" y="25897"/>
              <a:ext cx="1435800" cy="547500"/>
            </a:xfrm>
            <a:prstGeom prst="rect">
              <a:avLst/>
            </a:prstGeom>
            <a:noFill/>
            <a:ln>
              <a:noFill/>
            </a:ln>
          </p:spPr>
          <p:txBody>
            <a:bodyPr anchorCtr="0" anchor="t" bIns="40000" lIns="74675" spcFirstLastPara="1" rIns="74675" wrap="square" tIns="74675">
              <a:noAutofit/>
            </a:bodyPr>
            <a:lstStyle/>
            <a:p>
              <a:pPr indent="0" lvl="0" marL="0" marR="0" rtl="0" algn="l">
                <a:lnSpc>
                  <a:spcPct val="90000"/>
                </a:lnSpc>
                <a:spcBef>
                  <a:spcPts val="0"/>
                </a:spcBef>
                <a:spcAft>
                  <a:spcPts val="0"/>
                </a:spcAft>
                <a:buClr>
                  <a:srgbClr val="FFFFFF"/>
                </a:buClr>
                <a:buSzPts val="1100"/>
                <a:buFont typeface="Calibri"/>
                <a:buNone/>
              </a:pPr>
              <a:r>
                <a:rPr i="0" lang="en" sz="1100" u="none" cap="none" strike="noStrike">
                  <a:solidFill>
                    <a:srgbClr val="FFFFFF"/>
                  </a:solidFill>
                  <a:latin typeface="Arial Rounded"/>
                  <a:ea typeface="Arial Rounded"/>
                  <a:cs typeface="Arial Rounded"/>
                  <a:sym typeface="Arial Rounded"/>
                </a:rPr>
                <a:t>Data collection</a:t>
              </a:r>
              <a:endParaRPr sz="1100">
                <a:latin typeface="Arial Rounded"/>
                <a:ea typeface="Arial Rounded"/>
                <a:cs typeface="Arial Rounded"/>
                <a:sym typeface="Arial Rounded"/>
              </a:endParaRPr>
            </a:p>
          </p:txBody>
        </p:sp>
        <p:sp>
          <p:nvSpPr>
            <p:cNvPr id="91" name="Google Shape;91;g24f97d5c968_0_222"/>
            <p:cNvSpPr/>
            <p:nvPr/>
          </p:nvSpPr>
          <p:spPr>
            <a:xfrm>
              <a:off x="4912908" y="573437"/>
              <a:ext cx="1435800" cy="1912200"/>
            </a:xfrm>
            <a:prstGeom prst="roundRect">
              <a:avLst>
                <a:gd fmla="val 10000" name="adj"/>
              </a:avLst>
            </a:prstGeom>
            <a:solidFill>
              <a:srgbClr val="FFFFFF">
                <a:alpha val="89800"/>
              </a:srgbClr>
            </a:solidFill>
            <a:ln cap="flat" cmpd="sng" w="12700">
              <a:solidFill>
                <a:srgbClr val="AFA9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92" name="Google Shape;92;g24f97d5c968_0_222"/>
            <p:cNvSpPr txBox="1"/>
            <p:nvPr/>
          </p:nvSpPr>
          <p:spPr>
            <a:xfrm>
              <a:off x="4955057" y="660453"/>
              <a:ext cx="1351500" cy="1827900"/>
            </a:xfrm>
            <a:prstGeom prst="rect">
              <a:avLst/>
            </a:prstGeom>
            <a:noFill/>
            <a:ln>
              <a:noFill/>
            </a:ln>
          </p:spPr>
          <p:txBody>
            <a:bodyPr anchorCtr="0" anchor="t" bIns="74675" lIns="74675" spcFirstLastPara="1" rIns="74675" wrap="square" tIns="74675">
              <a:noAutofit/>
            </a:bodyPr>
            <a:lstStyle/>
            <a:p>
              <a:pPr indent="-95250" lvl="1" marL="88900" marR="0" rtl="0" algn="l">
                <a:lnSpc>
                  <a:spcPct val="90000"/>
                </a:lnSpc>
                <a:spcBef>
                  <a:spcPts val="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Collecting data</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Inputting data</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Processing data</a:t>
              </a:r>
              <a:endParaRPr sz="1100">
                <a:solidFill>
                  <a:srgbClr val="303B71"/>
                </a:solidFill>
                <a:latin typeface="Arial Rounded"/>
                <a:ea typeface="Arial Rounded"/>
                <a:cs typeface="Arial Rounded"/>
                <a:sym typeface="Arial Rounded"/>
              </a:endParaRPr>
            </a:p>
          </p:txBody>
        </p:sp>
        <p:sp>
          <p:nvSpPr>
            <p:cNvPr id="93" name="Google Shape;93;g24f97d5c968_0_222"/>
            <p:cNvSpPr/>
            <p:nvPr/>
          </p:nvSpPr>
          <p:spPr>
            <a:xfrm>
              <a:off x="6272171" y="120946"/>
              <a:ext cx="461400" cy="357300"/>
            </a:xfrm>
            <a:prstGeom prst="rightArrow">
              <a:avLst>
                <a:gd fmla="val 60000" name="adj1"/>
                <a:gd fmla="val 50000" name="adj2"/>
              </a:avLst>
            </a:prstGeom>
            <a:solidFill>
              <a:srgbClr val="00D19A">
                <a:alpha val="6863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94" name="Google Shape;94;g24f97d5c968_0_222"/>
            <p:cNvSpPr txBox="1"/>
            <p:nvPr/>
          </p:nvSpPr>
          <p:spPr>
            <a:xfrm>
              <a:off x="6272171" y="192434"/>
              <a:ext cx="354300" cy="214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263238"/>
                </a:buClr>
                <a:buSzPts val="800"/>
                <a:buFont typeface="Calibri"/>
                <a:buNone/>
              </a:pPr>
              <a:r>
                <a:t/>
              </a:r>
              <a:endParaRPr i="0" sz="800" u="none" cap="none" strike="noStrike">
                <a:solidFill>
                  <a:srgbClr val="FFFFFF"/>
                </a:solidFill>
                <a:latin typeface="Arial Rounded"/>
                <a:ea typeface="Arial Rounded"/>
                <a:cs typeface="Arial Rounded"/>
                <a:sym typeface="Arial Rounded"/>
              </a:endParaRPr>
            </a:p>
          </p:txBody>
        </p:sp>
        <p:sp>
          <p:nvSpPr>
            <p:cNvPr id="95" name="Google Shape;95;g24f97d5c968_0_222"/>
            <p:cNvSpPr/>
            <p:nvPr/>
          </p:nvSpPr>
          <p:spPr>
            <a:xfrm>
              <a:off x="6925100" y="25897"/>
              <a:ext cx="1435800" cy="821400"/>
            </a:xfrm>
            <a:prstGeom prst="roundRect">
              <a:avLst>
                <a:gd fmla="val 10000" name="adj"/>
              </a:avLst>
            </a:prstGeom>
            <a:solidFill>
              <a:srgbClr val="AFA9FF"/>
            </a:solidFill>
            <a:ln cap="flat" cmpd="sng" w="12700">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96" name="Google Shape;96;g24f97d5c968_0_222"/>
            <p:cNvSpPr txBox="1"/>
            <p:nvPr/>
          </p:nvSpPr>
          <p:spPr>
            <a:xfrm>
              <a:off x="6925100" y="25897"/>
              <a:ext cx="1435800" cy="547500"/>
            </a:xfrm>
            <a:prstGeom prst="rect">
              <a:avLst/>
            </a:prstGeom>
            <a:noFill/>
            <a:ln>
              <a:noFill/>
            </a:ln>
          </p:spPr>
          <p:txBody>
            <a:bodyPr anchorCtr="0" anchor="t" bIns="40000" lIns="74675" spcFirstLastPara="1" rIns="74675" wrap="square" tIns="74675">
              <a:noAutofit/>
            </a:bodyPr>
            <a:lstStyle/>
            <a:p>
              <a:pPr indent="0" lvl="0" marL="0" marR="0" rtl="0" algn="l">
                <a:lnSpc>
                  <a:spcPct val="90000"/>
                </a:lnSpc>
                <a:spcBef>
                  <a:spcPts val="0"/>
                </a:spcBef>
                <a:spcAft>
                  <a:spcPts val="0"/>
                </a:spcAft>
                <a:buClr>
                  <a:srgbClr val="FFFFFF"/>
                </a:buClr>
                <a:buSzPts val="1100"/>
                <a:buFont typeface="Calibri"/>
                <a:buNone/>
              </a:pPr>
              <a:r>
                <a:rPr i="0" lang="en" sz="1100" u="none" cap="none" strike="noStrike">
                  <a:solidFill>
                    <a:srgbClr val="FFFFFF"/>
                  </a:solidFill>
                  <a:latin typeface="Arial Rounded"/>
                  <a:ea typeface="Arial Rounded"/>
                  <a:cs typeface="Arial Rounded"/>
                  <a:sym typeface="Arial Rounded"/>
                </a:rPr>
                <a:t>Data analysis</a:t>
              </a:r>
              <a:endParaRPr sz="1100">
                <a:latin typeface="Arial Rounded"/>
                <a:ea typeface="Arial Rounded"/>
                <a:cs typeface="Arial Rounded"/>
                <a:sym typeface="Arial Rounded"/>
              </a:endParaRPr>
            </a:p>
          </p:txBody>
        </p:sp>
        <p:sp>
          <p:nvSpPr>
            <p:cNvPr id="97" name="Google Shape;97;g24f97d5c968_0_222"/>
            <p:cNvSpPr/>
            <p:nvPr/>
          </p:nvSpPr>
          <p:spPr>
            <a:xfrm>
              <a:off x="7219154" y="573437"/>
              <a:ext cx="1435800" cy="1912200"/>
            </a:xfrm>
            <a:prstGeom prst="roundRect">
              <a:avLst>
                <a:gd fmla="val 10000" name="adj"/>
              </a:avLst>
            </a:prstGeom>
            <a:solidFill>
              <a:srgbClr val="FFFFFF">
                <a:alpha val="89800"/>
              </a:srgbClr>
            </a:solidFill>
            <a:ln cap="flat" cmpd="sng" w="12700">
              <a:solidFill>
                <a:srgbClr val="AFA9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98" name="Google Shape;98;g24f97d5c968_0_222"/>
            <p:cNvSpPr txBox="1"/>
            <p:nvPr/>
          </p:nvSpPr>
          <p:spPr>
            <a:xfrm>
              <a:off x="7219151" y="615472"/>
              <a:ext cx="1435800" cy="1827900"/>
            </a:xfrm>
            <a:prstGeom prst="rect">
              <a:avLst/>
            </a:prstGeom>
            <a:noFill/>
            <a:ln>
              <a:noFill/>
            </a:ln>
          </p:spPr>
          <p:txBody>
            <a:bodyPr anchorCtr="0" anchor="t" bIns="74675" lIns="74675" spcFirstLastPara="1" rIns="74675" wrap="square" tIns="74675">
              <a:noAutofit/>
            </a:bodyPr>
            <a:lstStyle/>
            <a:p>
              <a:pPr indent="-95250" lvl="1" marL="88900" marR="0" rtl="0" algn="l">
                <a:lnSpc>
                  <a:spcPct val="90000"/>
                </a:lnSpc>
                <a:spcBef>
                  <a:spcPts val="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Analysing data for scientists</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Analysing data for other purposes</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Interpreting data</a:t>
              </a:r>
              <a:endParaRPr sz="1100">
                <a:solidFill>
                  <a:srgbClr val="303B71"/>
                </a:solidFill>
                <a:latin typeface="Arial Rounded"/>
                <a:ea typeface="Arial Rounded"/>
                <a:cs typeface="Arial Rounded"/>
                <a:sym typeface="Arial Rounded"/>
              </a:endParaRPr>
            </a:p>
          </p:txBody>
        </p:sp>
        <p:sp>
          <p:nvSpPr>
            <p:cNvPr id="99" name="Google Shape;99;g24f97d5c968_0_222"/>
            <p:cNvSpPr/>
            <p:nvPr/>
          </p:nvSpPr>
          <p:spPr>
            <a:xfrm>
              <a:off x="8578417" y="120946"/>
              <a:ext cx="461400" cy="357300"/>
            </a:xfrm>
            <a:prstGeom prst="rightArrow">
              <a:avLst>
                <a:gd fmla="val 60000" name="adj1"/>
                <a:gd fmla="val 50000" name="adj2"/>
              </a:avLst>
            </a:prstGeom>
            <a:solidFill>
              <a:srgbClr val="00D19A">
                <a:alpha val="6863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100" name="Google Shape;100;g24f97d5c968_0_222"/>
            <p:cNvSpPr txBox="1"/>
            <p:nvPr/>
          </p:nvSpPr>
          <p:spPr>
            <a:xfrm>
              <a:off x="8578417" y="192434"/>
              <a:ext cx="354300" cy="214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263238"/>
                </a:buClr>
                <a:buSzPts val="800"/>
                <a:buFont typeface="Calibri"/>
                <a:buNone/>
              </a:pPr>
              <a:r>
                <a:t/>
              </a:r>
              <a:endParaRPr i="0" sz="800" u="none" cap="none" strike="noStrike">
                <a:solidFill>
                  <a:srgbClr val="FFFFFF"/>
                </a:solidFill>
                <a:latin typeface="Arial Rounded"/>
                <a:ea typeface="Arial Rounded"/>
                <a:cs typeface="Arial Rounded"/>
                <a:sym typeface="Arial Rounded"/>
              </a:endParaRPr>
            </a:p>
          </p:txBody>
        </p:sp>
        <p:sp>
          <p:nvSpPr>
            <p:cNvPr id="101" name="Google Shape;101;g24f97d5c968_0_222"/>
            <p:cNvSpPr/>
            <p:nvPr/>
          </p:nvSpPr>
          <p:spPr>
            <a:xfrm>
              <a:off x="9231346" y="25897"/>
              <a:ext cx="1435800" cy="821400"/>
            </a:xfrm>
            <a:prstGeom prst="roundRect">
              <a:avLst>
                <a:gd fmla="val 10000" name="adj"/>
              </a:avLst>
            </a:prstGeom>
            <a:solidFill>
              <a:srgbClr val="AFA9FF"/>
            </a:solidFill>
            <a:ln cap="flat" cmpd="sng" w="12700">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102" name="Google Shape;102;g24f97d5c968_0_222"/>
            <p:cNvSpPr txBox="1"/>
            <p:nvPr/>
          </p:nvSpPr>
          <p:spPr>
            <a:xfrm>
              <a:off x="9231357" y="25897"/>
              <a:ext cx="1552200" cy="547500"/>
            </a:xfrm>
            <a:prstGeom prst="rect">
              <a:avLst/>
            </a:prstGeom>
            <a:noFill/>
            <a:ln>
              <a:noFill/>
            </a:ln>
          </p:spPr>
          <p:txBody>
            <a:bodyPr anchorCtr="0" anchor="t" bIns="40000" lIns="74675" spcFirstLastPara="1" rIns="74675" wrap="square" tIns="74675">
              <a:noAutofit/>
            </a:bodyPr>
            <a:lstStyle/>
            <a:p>
              <a:pPr indent="0" lvl="0" marL="0" marR="0" rtl="0" algn="l">
                <a:lnSpc>
                  <a:spcPct val="90000"/>
                </a:lnSpc>
                <a:spcBef>
                  <a:spcPts val="0"/>
                </a:spcBef>
                <a:spcAft>
                  <a:spcPts val="0"/>
                </a:spcAft>
                <a:buClr>
                  <a:srgbClr val="FFFFFF"/>
                </a:buClr>
                <a:buSzPts val="1100"/>
                <a:buFont typeface="Calibri"/>
                <a:buNone/>
              </a:pPr>
              <a:r>
                <a:rPr i="0" lang="en" sz="1100" u="none" cap="none" strike="noStrike">
                  <a:solidFill>
                    <a:srgbClr val="FFFFFF"/>
                  </a:solidFill>
                  <a:latin typeface="Arial Rounded"/>
                  <a:ea typeface="Arial Rounded"/>
                  <a:cs typeface="Arial Rounded"/>
                  <a:sym typeface="Arial Rounded"/>
                </a:rPr>
                <a:t>Dissemination</a:t>
              </a:r>
              <a:endParaRPr sz="1100">
                <a:latin typeface="Arial Rounded"/>
                <a:ea typeface="Arial Rounded"/>
                <a:cs typeface="Arial Rounded"/>
                <a:sym typeface="Arial Rounded"/>
              </a:endParaRPr>
            </a:p>
          </p:txBody>
        </p:sp>
        <p:sp>
          <p:nvSpPr>
            <p:cNvPr id="103" name="Google Shape;103;g24f97d5c968_0_222"/>
            <p:cNvSpPr/>
            <p:nvPr/>
          </p:nvSpPr>
          <p:spPr>
            <a:xfrm>
              <a:off x="9525400" y="573437"/>
              <a:ext cx="1435800" cy="1912200"/>
            </a:xfrm>
            <a:prstGeom prst="roundRect">
              <a:avLst>
                <a:gd fmla="val 10000" name="adj"/>
              </a:avLst>
            </a:prstGeom>
            <a:solidFill>
              <a:srgbClr val="FFFFFF">
                <a:alpha val="89800"/>
              </a:srgbClr>
            </a:solidFill>
            <a:ln cap="flat" cmpd="sng" w="12700">
              <a:solidFill>
                <a:srgbClr val="AFA9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Arial Rounded"/>
                <a:ea typeface="Arial Rounded"/>
                <a:cs typeface="Arial Rounded"/>
                <a:sym typeface="Arial Rounded"/>
              </a:endParaRPr>
            </a:p>
          </p:txBody>
        </p:sp>
        <p:sp>
          <p:nvSpPr>
            <p:cNvPr id="104" name="Google Shape;104;g24f97d5c968_0_222"/>
            <p:cNvSpPr txBox="1"/>
            <p:nvPr/>
          </p:nvSpPr>
          <p:spPr>
            <a:xfrm>
              <a:off x="9567585" y="615484"/>
              <a:ext cx="1509900" cy="1827900"/>
            </a:xfrm>
            <a:prstGeom prst="rect">
              <a:avLst/>
            </a:prstGeom>
            <a:noFill/>
            <a:ln>
              <a:noFill/>
            </a:ln>
          </p:spPr>
          <p:txBody>
            <a:bodyPr anchorCtr="0" anchor="t" bIns="74675" lIns="74675" spcFirstLastPara="1" rIns="74675" wrap="square" tIns="74675">
              <a:noAutofit/>
            </a:bodyPr>
            <a:lstStyle/>
            <a:p>
              <a:pPr indent="-95250" lvl="1" marL="88900" marR="0" rtl="0" algn="l">
                <a:lnSpc>
                  <a:spcPct val="90000"/>
                </a:lnSpc>
                <a:spcBef>
                  <a:spcPts val="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Contributing to or leading on outputs</a:t>
              </a:r>
              <a:endParaRPr sz="1100">
                <a:solidFill>
                  <a:srgbClr val="303B71"/>
                </a:solidFill>
                <a:latin typeface="Arial Rounded"/>
                <a:ea typeface="Arial Rounded"/>
                <a:cs typeface="Arial Rounded"/>
                <a:sym typeface="Arial Rounded"/>
              </a:endParaRPr>
            </a:p>
            <a:p>
              <a:pPr indent="-95250" lvl="1" marL="88900" marR="0" rtl="0" algn="l">
                <a:lnSpc>
                  <a:spcPct val="90000"/>
                </a:lnSpc>
                <a:spcBef>
                  <a:spcPts val="200"/>
                </a:spcBef>
                <a:spcAft>
                  <a:spcPts val="0"/>
                </a:spcAft>
                <a:buClr>
                  <a:srgbClr val="303B71"/>
                </a:buClr>
                <a:buSzPts val="1100"/>
                <a:buFont typeface="Arial Rounded"/>
                <a:buChar char="•"/>
              </a:pPr>
              <a:r>
                <a:rPr i="0" lang="en" sz="1100" u="none" cap="none" strike="noStrike">
                  <a:solidFill>
                    <a:srgbClr val="303B71"/>
                  </a:solidFill>
                  <a:latin typeface="Arial Rounded"/>
                  <a:ea typeface="Arial Rounded"/>
                  <a:cs typeface="Arial Rounded"/>
                  <a:sym typeface="Arial Rounded"/>
                </a:rPr>
                <a:t>Sharing results via social media, in person meetings</a:t>
              </a:r>
              <a:endParaRPr sz="1100">
                <a:solidFill>
                  <a:srgbClr val="303B71"/>
                </a:solidFill>
                <a:latin typeface="Arial Rounded"/>
                <a:ea typeface="Arial Rounded"/>
                <a:cs typeface="Arial Rounded"/>
                <a:sym typeface="Arial Rounded"/>
              </a:endParaRPr>
            </a:p>
          </p:txBody>
        </p:sp>
      </p:grpSp>
      <p:sp>
        <p:nvSpPr>
          <p:cNvPr id="105" name="Google Shape;105;g24f97d5c968_0_222"/>
          <p:cNvSpPr/>
          <p:nvPr/>
        </p:nvSpPr>
        <p:spPr>
          <a:xfrm>
            <a:off x="3937378" y="3511585"/>
            <a:ext cx="1324200" cy="351900"/>
          </a:xfrm>
          <a:prstGeom prst="roundRect">
            <a:avLst>
              <a:gd fmla="val 16667" name="adj"/>
            </a:avLst>
          </a:prstGeom>
          <a:solidFill>
            <a:srgbClr val="AFA9FF"/>
          </a:solidFill>
          <a:ln cap="flat" cmpd="sng" w="12700">
            <a:solidFill>
              <a:srgbClr val="8E7CC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i="0" lang="en" sz="1400" u="none" cap="none" strike="noStrike">
                <a:solidFill>
                  <a:srgbClr val="FFFFFF"/>
                </a:solidFill>
                <a:latin typeface="Arial Rounded"/>
                <a:ea typeface="Arial Rounded"/>
                <a:cs typeface="Arial Rounded"/>
                <a:sym typeface="Arial Rounded"/>
              </a:rPr>
              <a:t>Contributory</a:t>
            </a:r>
            <a:endParaRPr sz="1100">
              <a:latin typeface="Arial Rounded"/>
              <a:ea typeface="Arial Rounded"/>
              <a:cs typeface="Arial Rounded"/>
              <a:sym typeface="Arial Rounded"/>
            </a:endParaRPr>
          </a:p>
        </p:txBody>
      </p:sp>
      <p:sp>
        <p:nvSpPr>
          <p:cNvPr id="106" name="Google Shape;106;g24f97d5c968_0_222"/>
          <p:cNvSpPr/>
          <p:nvPr/>
        </p:nvSpPr>
        <p:spPr>
          <a:xfrm>
            <a:off x="2247523" y="3928694"/>
            <a:ext cx="6464700" cy="351900"/>
          </a:xfrm>
          <a:prstGeom prst="roundRect">
            <a:avLst>
              <a:gd fmla="val 16667" name="adj"/>
            </a:avLst>
          </a:prstGeom>
          <a:solidFill>
            <a:srgbClr val="AFA9FF"/>
          </a:solidFill>
          <a:ln cap="flat" cmpd="sng" w="12700">
            <a:solidFill>
              <a:srgbClr val="8E7CC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i="0" lang="en" sz="1400" u="none" cap="none" strike="noStrike">
                <a:solidFill>
                  <a:srgbClr val="FFFFFF"/>
                </a:solidFill>
                <a:latin typeface="Arial Rounded"/>
                <a:ea typeface="Arial Rounded"/>
                <a:cs typeface="Arial Rounded"/>
                <a:sym typeface="Arial Rounded"/>
              </a:rPr>
              <a:t>Collaborative</a:t>
            </a:r>
            <a:endParaRPr sz="1100">
              <a:latin typeface="Arial Rounded"/>
              <a:ea typeface="Arial Rounded"/>
              <a:cs typeface="Arial Rounded"/>
              <a:sym typeface="Arial Rounded"/>
            </a:endParaRPr>
          </a:p>
        </p:txBody>
      </p:sp>
      <p:sp>
        <p:nvSpPr>
          <p:cNvPr id="107" name="Google Shape;107;g24f97d5c968_0_222"/>
          <p:cNvSpPr/>
          <p:nvPr/>
        </p:nvSpPr>
        <p:spPr>
          <a:xfrm>
            <a:off x="486624" y="4345802"/>
            <a:ext cx="8225700" cy="351900"/>
          </a:xfrm>
          <a:prstGeom prst="roundRect">
            <a:avLst>
              <a:gd fmla="val 16667" name="adj"/>
            </a:avLst>
          </a:prstGeom>
          <a:solidFill>
            <a:srgbClr val="AFA9FF"/>
          </a:solidFill>
          <a:ln cap="flat" cmpd="sng" w="12700">
            <a:solidFill>
              <a:srgbClr val="8E7CC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i="0" lang="en" sz="1400" u="none" cap="none" strike="noStrike">
                <a:solidFill>
                  <a:srgbClr val="FFFFFF"/>
                </a:solidFill>
                <a:latin typeface="Arial Rounded"/>
                <a:ea typeface="Arial Rounded"/>
                <a:cs typeface="Arial Rounded"/>
                <a:sym typeface="Arial Rounded"/>
              </a:rPr>
              <a:t>Co-created</a:t>
            </a:r>
            <a:endParaRPr sz="1100">
              <a:latin typeface="Arial Rounded"/>
              <a:ea typeface="Arial Rounded"/>
              <a:cs typeface="Arial Rounded"/>
              <a:sym typeface="Arial Rounded"/>
            </a:endParaRPr>
          </a:p>
        </p:txBody>
      </p:sp>
      <p:sp>
        <p:nvSpPr>
          <p:cNvPr id="108" name="Google Shape;108;g24f97d5c968_0_222"/>
          <p:cNvSpPr txBox="1"/>
          <p:nvPr>
            <p:ph type="ctrTitle"/>
          </p:nvPr>
        </p:nvSpPr>
        <p:spPr>
          <a:xfrm>
            <a:off x="431802" y="276226"/>
            <a:ext cx="8280300" cy="533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91666"/>
              <a:buFont typeface="Calibri"/>
              <a:buNone/>
            </a:pPr>
            <a:r>
              <a:rPr b="1" lang="en" sz="3600">
                <a:solidFill>
                  <a:srgbClr val="303B71"/>
                </a:solidFill>
                <a:latin typeface="Arial Rounded"/>
                <a:ea typeface="Arial Rounded"/>
                <a:cs typeface="Arial Rounded"/>
                <a:sym typeface="Arial Rounded"/>
              </a:rPr>
              <a:t>Citizen science and SAMHE</a:t>
            </a:r>
            <a:endParaRPr b="1" sz="3600">
              <a:solidFill>
                <a:srgbClr val="303B71"/>
              </a:solidFill>
              <a:latin typeface="Arial Rounded"/>
              <a:ea typeface="Arial Rounded"/>
              <a:cs typeface="Arial Rounded"/>
              <a:sym typeface="Arial Round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3"/>
          <p:cNvPicPr preferRelativeResize="0"/>
          <p:nvPr/>
        </p:nvPicPr>
        <p:blipFill rotWithShape="1">
          <a:blip r:embed="rId3">
            <a:alphaModFix amt="5000"/>
          </a:blip>
          <a:srcRect b="0" l="0" r="0" t="0"/>
          <a:stretch/>
        </p:blipFill>
        <p:spPr>
          <a:xfrm>
            <a:off x="7072268" y="-151925"/>
            <a:ext cx="3981966" cy="5143501"/>
          </a:xfrm>
          <a:prstGeom prst="rect">
            <a:avLst/>
          </a:prstGeom>
          <a:noFill/>
          <a:ln>
            <a:noFill/>
          </a:ln>
        </p:spPr>
      </p:pic>
      <p:pic>
        <p:nvPicPr>
          <p:cNvPr id="114" name="Google Shape;114;p3"/>
          <p:cNvPicPr preferRelativeResize="0"/>
          <p:nvPr/>
        </p:nvPicPr>
        <p:blipFill rotWithShape="1">
          <a:blip r:embed="rId4">
            <a:alphaModFix/>
          </a:blip>
          <a:srcRect b="0" l="16712" r="35346" t="0"/>
          <a:stretch/>
        </p:blipFill>
        <p:spPr>
          <a:xfrm>
            <a:off x="123" y="-6750"/>
            <a:ext cx="3709501" cy="5157001"/>
          </a:xfrm>
          <a:prstGeom prst="rect">
            <a:avLst/>
          </a:prstGeom>
          <a:noFill/>
          <a:ln>
            <a:noFill/>
          </a:ln>
        </p:spPr>
      </p:pic>
      <p:pic>
        <p:nvPicPr>
          <p:cNvPr id="115" name="Google Shape;115;p3"/>
          <p:cNvPicPr preferRelativeResize="0"/>
          <p:nvPr/>
        </p:nvPicPr>
        <p:blipFill rotWithShape="1">
          <a:blip r:embed="rId5">
            <a:alphaModFix/>
          </a:blip>
          <a:srcRect b="0" l="10888" r="10879" t="0"/>
          <a:stretch/>
        </p:blipFill>
        <p:spPr>
          <a:xfrm rot="-5400000">
            <a:off x="-724587" y="709287"/>
            <a:ext cx="5158925" cy="3709500"/>
          </a:xfrm>
          <a:prstGeom prst="rect">
            <a:avLst/>
          </a:prstGeom>
          <a:noFill/>
          <a:ln>
            <a:noFill/>
          </a:ln>
        </p:spPr>
      </p:pic>
      <p:sp>
        <p:nvSpPr>
          <p:cNvPr id="116" name="Google Shape;116;p3"/>
          <p:cNvSpPr txBox="1"/>
          <p:nvPr>
            <p:ph type="ctrTitle"/>
          </p:nvPr>
        </p:nvSpPr>
        <p:spPr>
          <a:xfrm>
            <a:off x="4194775" y="451800"/>
            <a:ext cx="46140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Citizen science</a:t>
            </a:r>
            <a:endParaRPr b="1" sz="3600">
              <a:solidFill>
                <a:srgbClr val="B52BD8"/>
              </a:solidFill>
              <a:latin typeface="Arial Rounded"/>
              <a:ea typeface="Arial Rounded"/>
              <a:cs typeface="Arial Rounded"/>
              <a:sym typeface="Arial Rounded"/>
            </a:endParaRPr>
          </a:p>
        </p:txBody>
      </p:sp>
      <p:sp>
        <p:nvSpPr>
          <p:cNvPr id="117" name="Google Shape;117;p3"/>
          <p:cNvSpPr txBox="1"/>
          <p:nvPr>
            <p:ph idx="1" type="subTitle"/>
          </p:nvPr>
        </p:nvSpPr>
        <p:spPr>
          <a:xfrm>
            <a:off x="4233325" y="1516200"/>
            <a:ext cx="43344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sz="1400">
                <a:solidFill>
                  <a:srgbClr val="303B71"/>
                </a:solidFill>
                <a:latin typeface="Arial Rounded"/>
                <a:ea typeface="Arial Rounded"/>
                <a:cs typeface="Arial Rounded"/>
                <a:sym typeface="Arial Rounded"/>
              </a:rPr>
              <a:t>Benefits for science and for participants</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Pupils (and teachers) gain knowledge and understanding of air quality</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Skills</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Knowledge of what action to take</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4318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New data about air quality in schools (PM, TVOCs, temp, humidity, CO</a:t>
            </a:r>
            <a:r>
              <a:rPr b="1" baseline="-25000" lang="en" sz="1400">
                <a:solidFill>
                  <a:srgbClr val="303B71"/>
                </a:solidFill>
                <a:latin typeface="Arial Rounded"/>
                <a:ea typeface="Arial Rounded"/>
                <a:cs typeface="Arial Rounded"/>
                <a:sym typeface="Arial Rounded"/>
              </a:rPr>
              <a:t>2</a:t>
            </a:r>
            <a:r>
              <a:rPr b="1" lang="en" sz="1400">
                <a:solidFill>
                  <a:srgbClr val="303B71"/>
                </a:solidFill>
                <a:latin typeface="Arial Rounded"/>
                <a:ea typeface="Arial Rounded"/>
                <a:cs typeface="Arial Rounded"/>
                <a:sym typeface="Arial Rounded"/>
              </a:rPr>
              <a:t>)</a:t>
            </a:r>
            <a:endParaRPr b="1" sz="1400">
              <a:solidFill>
                <a:srgbClr val="303B71"/>
              </a:solidFill>
              <a:latin typeface="Arial Rounded"/>
              <a:ea typeface="Arial Rounded"/>
              <a:cs typeface="Arial Rounded"/>
              <a:sym typeface="Arial Rounded"/>
            </a:endParaRPr>
          </a:p>
        </p:txBody>
      </p:sp>
      <p:pic>
        <p:nvPicPr>
          <p:cNvPr id="118" name="Google Shape;118;p3"/>
          <p:cNvPicPr preferRelativeResize="0"/>
          <p:nvPr/>
        </p:nvPicPr>
        <p:blipFill rotWithShape="1">
          <a:blip r:embed="rId6">
            <a:alphaModFix/>
          </a:blip>
          <a:srcRect b="0" l="0" r="0" t="0"/>
          <a:stretch/>
        </p:blipFill>
        <p:spPr>
          <a:xfrm>
            <a:off x="226699" y="4282875"/>
            <a:ext cx="1719726" cy="708700"/>
          </a:xfrm>
          <a:prstGeom prst="rect">
            <a:avLst/>
          </a:prstGeom>
          <a:noFill/>
          <a:ln>
            <a:noFill/>
          </a:ln>
        </p:spPr>
      </p:pic>
      <p:pic>
        <p:nvPicPr>
          <p:cNvPr id="119" name="Google Shape;119;p3"/>
          <p:cNvPicPr preferRelativeResize="0"/>
          <p:nvPr/>
        </p:nvPicPr>
        <p:blipFill rotWithShape="1">
          <a:blip r:embed="rId7">
            <a:alphaModFix/>
          </a:blip>
          <a:srcRect b="0" l="0" r="0" t="0"/>
          <a:stretch/>
        </p:blipFill>
        <p:spPr>
          <a:xfrm>
            <a:off x="7809345" y="4434756"/>
            <a:ext cx="1334655" cy="708700"/>
          </a:xfrm>
          <a:prstGeom prst="rect">
            <a:avLst/>
          </a:prstGeom>
          <a:noFill/>
          <a:ln>
            <a:noFill/>
          </a:ln>
        </p:spPr>
      </p:pic>
      <p:pic>
        <p:nvPicPr>
          <p:cNvPr id="120" name="Google Shape;120;p3"/>
          <p:cNvPicPr preferRelativeResize="0"/>
          <p:nvPr/>
        </p:nvPicPr>
        <p:blipFill rotWithShape="1">
          <a:blip r:embed="rId8">
            <a:alphaModFix/>
          </a:blip>
          <a:srcRect b="0" l="0" r="0" t="0"/>
          <a:stretch/>
        </p:blipFill>
        <p:spPr>
          <a:xfrm>
            <a:off x="6696275" y="4527025"/>
            <a:ext cx="1048301" cy="52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24f97d5c968_0_326"/>
          <p:cNvPicPr preferRelativeResize="0"/>
          <p:nvPr/>
        </p:nvPicPr>
        <p:blipFill>
          <a:blip r:embed="rId3">
            <a:alphaModFix/>
          </a:blip>
          <a:stretch>
            <a:fillRect/>
          </a:stretch>
        </p:blipFill>
        <p:spPr>
          <a:xfrm>
            <a:off x="152400" y="152400"/>
            <a:ext cx="8839199" cy="44055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g24f97d5c968_0_308"/>
          <p:cNvPicPr preferRelativeResize="0"/>
          <p:nvPr/>
        </p:nvPicPr>
        <p:blipFill>
          <a:blip r:embed="rId3">
            <a:alphaModFix/>
          </a:blip>
          <a:stretch>
            <a:fillRect/>
          </a:stretch>
        </p:blipFill>
        <p:spPr>
          <a:xfrm>
            <a:off x="152400" y="152400"/>
            <a:ext cx="8839201" cy="40778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24f97d5c968_0_316"/>
          <p:cNvPicPr preferRelativeResize="0"/>
          <p:nvPr/>
        </p:nvPicPr>
        <p:blipFill>
          <a:blip r:embed="rId3">
            <a:alphaModFix/>
          </a:blip>
          <a:stretch>
            <a:fillRect/>
          </a:stretch>
        </p:blipFill>
        <p:spPr>
          <a:xfrm>
            <a:off x="152400" y="152400"/>
            <a:ext cx="8839199" cy="43661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g24f97d5c968_0_321"/>
          <p:cNvPicPr preferRelativeResize="0"/>
          <p:nvPr/>
        </p:nvPicPr>
        <p:blipFill>
          <a:blip r:embed="rId3">
            <a:alphaModFix/>
          </a:blip>
          <a:stretch>
            <a:fillRect/>
          </a:stretch>
        </p:blipFill>
        <p:spPr>
          <a:xfrm>
            <a:off x="152400" y="152400"/>
            <a:ext cx="8839199" cy="41424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4f3a92dc69_0_359"/>
          <p:cNvSpPr txBox="1"/>
          <p:nvPr>
            <p:ph type="ctrTitle"/>
          </p:nvPr>
        </p:nvSpPr>
        <p:spPr>
          <a:xfrm>
            <a:off x="1098850" y="1785250"/>
            <a:ext cx="1918500" cy="802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20368"/>
              <a:buNone/>
            </a:pPr>
            <a:r>
              <a:rPr b="1" lang="en" sz="4800">
                <a:solidFill>
                  <a:srgbClr val="B52BD8"/>
                </a:solidFill>
                <a:latin typeface="Arial Rounded"/>
                <a:ea typeface="Arial Rounded"/>
                <a:cs typeface="Arial Rounded"/>
                <a:sym typeface="Arial Rounded"/>
              </a:rPr>
              <a:t>123</a:t>
            </a:r>
            <a:endParaRPr b="1" sz="3300">
              <a:solidFill>
                <a:srgbClr val="B52BD8"/>
              </a:solidFill>
              <a:latin typeface="Arial Rounded"/>
              <a:ea typeface="Arial Rounded"/>
              <a:cs typeface="Arial Rounded"/>
              <a:sym typeface="Arial Rounded"/>
            </a:endParaRPr>
          </a:p>
        </p:txBody>
      </p:sp>
      <p:sp>
        <p:nvSpPr>
          <p:cNvPr id="146" name="Google Shape;146;g24f3a92dc69_0_359"/>
          <p:cNvSpPr txBox="1"/>
          <p:nvPr>
            <p:ph type="ctrTitle"/>
          </p:nvPr>
        </p:nvSpPr>
        <p:spPr>
          <a:xfrm>
            <a:off x="642900" y="2543250"/>
            <a:ext cx="1951800" cy="13371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SzPct val="247618"/>
              <a:buNone/>
            </a:pPr>
            <a:r>
              <a:rPr b="1" lang="en" sz="2100">
                <a:solidFill>
                  <a:srgbClr val="303B71"/>
                </a:solidFill>
                <a:latin typeface="Arial Rounded"/>
                <a:ea typeface="Arial Rounded"/>
                <a:cs typeface="Arial Rounded"/>
                <a:sym typeface="Arial Rounded"/>
              </a:rPr>
              <a:t>Schools in our Co-Design and Pioneer phases</a:t>
            </a:r>
            <a:endParaRPr b="1" sz="2100">
              <a:solidFill>
                <a:srgbClr val="303B71"/>
              </a:solidFill>
              <a:latin typeface="Arial Rounded"/>
              <a:ea typeface="Arial Rounded"/>
              <a:cs typeface="Arial Rounded"/>
              <a:sym typeface="Arial Rounded"/>
            </a:endParaRPr>
          </a:p>
        </p:txBody>
      </p:sp>
      <p:sp>
        <p:nvSpPr>
          <p:cNvPr id="147" name="Google Shape;147;g24f3a92dc69_0_359"/>
          <p:cNvSpPr txBox="1"/>
          <p:nvPr>
            <p:ph type="ctrTitle"/>
          </p:nvPr>
        </p:nvSpPr>
        <p:spPr>
          <a:xfrm>
            <a:off x="3863350" y="1785250"/>
            <a:ext cx="1563600" cy="802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20368"/>
              <a:buNone/>
            </a:pPr>
            <a:r>
              <a:rPr b="1" lang="en" sz="4800">
                <a:solidFill>
                  <a:srgbClr val="2CC4D9"/>
                </a:solidFill>
                <a:latin typeface="Arial Rounded"/>
                <a:ea typeface="Arial Rounded"/>
                <a:cs typeface="Arial Rounded"/>
                <a:sym typeface="Arial Rounded"/>
              </a:rPr>
              <a:t>800</a:t>
            </a:r>
            <a:endParaRPr b="1" sz="3300">
              <a:solidFill>
                <a:srgbClr val="2CC4D9"/>
              </a:solidFill>
              <a:latin typeface="Arial Rounded"/>
              <a:ea typeface="Arial Rounded"/>
              <a:cs typeface="Arial Rounded"/>
              <a:sym typeface="Arial Rounded"/>
            </a:endParaRPr>
          </a:p>
        </p:txBody>
      </p:sp>
      <p:sp>
        <p:nvSpPr>
          <p:cNvPr id="148" name="Google Shape;148;g24f3a92dc69_0_359"/>
          <p:cNvSpPr txBox="1"/>
          <p:nvPr>
            <p:ph type="ctrTitle"/>
          </p:nvPr>
        </p:nvSpPr>
        <p:spPr>
          <a:xfrm>
            <a:off x="3439938" y="2543250"/>
            <a:ext cx="1951800" cy="1337100"/>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SzPts val="5200"/>
              <a:buNone/>
            </a:pPr>
            <a:r>
              <a:rPr b="1" lang="en" sz="2100">
                <a:solidFill>
                  <a:srgbClr val="303B71"/>
                </a:solidFill>
                <a:latin typeface="Arial Rounded"/>
                <a:ea typeface="Arial Rounded"/>
                <a:cs typeface="Arial Rounded"/>
                <a:sym typeface="Arial Rounded"/>
              </a:rPr>
              <a:t>Schools signed up so far</a:t>
            </a:r>
            <a:endParaRPr b="1" sz="2100">
              <a:solidFill>
                <a:srgbClr val="303B71"/>
              </a:solidFill>
              <a:latin typeface="Arial Rounded"/>
              <a:ea typeface="Arial Rounded"/>
              <a:cs typeface="Arial Rounded"/>
              <a:sym typeface="Arial Rounded"/>
            </a:endParaRPr>
          </a:p>
        </p:txBody>
      </p:sp>
      <p:sp>
        <p:nvSpPr>
          <p:cNvPr id="149" name="Google Shape;149;g24f3a92dc69_0_359"/>
          <p:cNvSpPr txBox="1"/>
          <p:nvPr>
            <p:ph type="ctrTitle"/>
          </p:nvPr>
        </p:nvSpPr>
        <p:spPr>
          <a:xfrm>
            <a:off x="6409125" y="1785250"/>
            <a:ext cx="1918500" cy="802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20368"/>
              <a:buNone/>
            </a:pPr>
            <a:r>
              <a:rPr b="1" lang="en" sz="4800">
                <a:solidFill>
                  <a:srgbClr val="98D82A"/>
                </a:solidFill>
                <a:latin typeface="Arial Rounded"/>
                <a:ea typeface="Arial Rounded"/>
                <a:cs typeface="Arial Rounded"/>
                <a:sym typeface="Arial Rounded"/>
              </a:rPr>
              <a:t>2,000</a:t>
            </a:r>
            <a:endParaRPr b="1" sz="3300">
              <a:solidFill>
                <a:srgbClr val="98D82A"/>
              </a:solidFill>
              <a:latin typeface="Arial Rounded"/>
              <a:ea typeface="Arial Rounded"/>
              <a:cs typeface="Arial Rounded"/>
              <a:sym typeface="Arial Rounded"/>
            </a:endParaRPr>
          </a:p>
        </p:txBody>
      </p:sp>
      <p:sp>
        <p:nvSpPr>
          <p:cNvPr id="150" name="Google Shape;150;g24f3a92dc69_0_359"/>
          <p:cNvSpPr txBox="1"/>
          <p:nvPr>
            <p:ph type="ctrTitle"/>
          </p:nvPr>
        </p:nvSpPr>
        <p:spPr>
          <a:xfrm>
            <a:off x="6272975" y="2543250"/>
            <a:ext cx="1951800" cy="1337100"/>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SzPts val="5200"/>
              <a:buNone/>
            </a:pPr>
            <a:r>
              <a:rPr b="1" lang="en" sz="2100">
                <a:solidFill>
                  <a:srgbClr val="303B71"/>
                </a:solidFill>
                <a:latin typeface="Arial Rounded"/>
                <a:ea typeface="Arial Rounded"/>
                <a:cs typeface="Arial Rounded"/>
                <a:sym typeface="Arial Rounded"/>
              </a:rPr>
              <a:t>Target schools across the UK</a:t>
            </a:r>
            <a:endParaRPr b="1" sz="2100">
              <a:solidFill>
                <a:srgbClr val="303B71"/>
              </a:solidFill>
              <a:latin typeface="Arial Rounded"/>
              <a:ea typeface="Arial Rounded"/>
              <a:cs typeface="Arial Rounded"/>
              <a:sym typeface="Arial Rounded"/>
            </a:endParaRPr>
          </a:p>
        </p:txBody>
      </p:sp>
      <p:cxnSp>
        <p:nvCxnSpPr>
          <p:cNvPr id="151" name="Google Shape;151;g24f3a92dc69_0_359"/>
          <p:cNvCxnSpPr/>
          <p:nvPr/>
        </p:nvCxnSpPr>
        <p:spPr>
          <a:xfrm rot="10800000">
            <a:off x="3017325" y="1946875"/>
            <a:ext cx="0" cy="1806900"/>
          </a:xfrm>
          <a:prstGeom prst="straightConnector1">
            <a:avLst/>
          </a:prstGeom>
          <a:noFill/>
          <a:ln cap="flat" cmpd="sng" w="9525">
            <a:solidFill>
              <a:schemeClr val="dk2"/>
            </a:solidFill>
            <a:prstDash val="solid"/>
            <a:round/>
            <a:headEnd len="sm" w="sm" type="none"/>
            <a:tailEnd len="sm" w="sm" type="none"/>
          </a:ln>
        </p:spPr>
      </p:cxnSp>
      <p:cxnSp>
        <p:nvCxnSpPr>
          <p:cNvPr id="152" name="Google Shape;152;g24f3a92dc69_0_359"/>
          <p:cNvCxnSpPr/>
          <p:nvPr/>
        </p:nvCxnSpPr>
        <p:spPr>
          <a:xfrm rot="10800000">
            <a:off x="5814350" y="1946875"/>
            <a:ext cx="0" cy="1806900"/>
          </a:xfrm>
          <a:prstGeom prst="straightConnector1">
            <a:avLst/>
          </a:prstGeom>
          <a:noFill/>
          <a:ln cap="flat" cmpd="sng" w="9525">
            <a:solidFill>
              <a:schemeClr val="dk2"/>
            </a:solidFill>
            <a:prstDash val="solid"/>
            <a:round/>
            <a:headEnd len="sm" w="sm" type="none"/>
            <a:tailEnd len="sm" w="sm" type="none"/>
          </a:ln>
        </p:spPr>
      </p:cxnSp>
      <p:pic>
        <p:nvPicPr>
          <p:cNvPr id="153" name="Google Shape;153;g24f3a92dc69_0_359"/>
          <p:cNvPicPr preferRelativeResize="0"/>
          <p:nvPr/>
        </p:nvPicPr>
        <p:blipFill rotWithShape="1">
          <a:blip r:embed="rId3">
            <a:alphaModFix/>
          </a:blip>
          <a:srcRect b="0" l="0" r="0" t="0"/>
          <a:stretch/>
        </p:blipFill>
        <p:spPr>
          <a:xfrm>
            <a:off x="1107250" y="476775"/>
            <a:ext cx="1373251" cy="1373251"/>
          </a:xfrm>
          <a:prstGeom prst="rect">
            <a:avLst/>
          </a:prstGeom>
          <a:noFill/>
          <a:ln>
            <a:noFill/>
          </a:ln>
        </p:spPr>
      </p:pic>
      <p:pic>
        <p:nvPicPr>
          <p:cNvPr id="154" name="Google Shape;154;g24f3a92dc69_0_359"/>
          <p:cNvPicPr preferRelativeResize="0"/>
          <p:nvPr/>
        </p:nvPicPr>
        <p:blipFill rotWithShape="1">
          <a:blip r:embed="rId4">
            <a:alphaModFix/>
          </a:blip>
          <a:srcRect b="0" l="0" r="0" t="0"/>
          <a:stretch/>
        </p:blipFill>
        <p:spPr>
          <a:xfrm>
            <a:off x="3742337" y="476775"/>
            <a:ext cx="1373251" cy="1373251"/>
          </a:xfrm>
          <a:prstGeom prst="rect">
            <a:avLst/>
          </a:prstGeom>
          <a:noFill/>
          <a:ln>
            <a:noFill/>
          </a:ln>
        </p:spPr>
      </p:pic>
      <p:pic>
        <p:nvPicPr>
          <p:cNvPr id="155" name="Google Shape;155;g24f3a92dc69_0_359"/>
          <p:cNvPicPr preferRelativeResize="0"/>
          <p:nvPr/>
        </p:nvPicPr>
        <p:blipFill rotWithShape="1">
          <a:blip r:embed="rId5">
            <a:alphaModFix/>
          </a:blip>
          <a:srcRect b="0" l="0" r="0" t="0"/>
          <a:stretch/>
        </p:blipFill>
        <p:spPr>
          <a:xfrm>
            <a:off x="6562250" y="476775"/>
            <a:ext cx="1373251" cy="1373251"/>
          </a:xfrm>
          <a:prstGeom prst="rect">
            <a:avLst/>
          </a:prstGeom>
          <a:noFill/>
          <a:ln>
            <a:noFill/>
          </a:ln>
        </p:spPr>
      </p:pic>
      <p:pic>
        <p:nvPicPr>
          <p:cNvPr id="156" name="Google Shape;156;g24f3a92dc69_0_359"/>
          <p:cNvPicPr preferRelativeResize="0"/>
          <p:nvPr/>
        </p:nvPicPr>
        <p:blipFill rotWithShape="1">
          <a:blip r:embed="rId6">
            <a:alphaModFix/>
          </a:blip>
          <a:srcRect b="0" l="0" r="0" t="0"/>
          <a:stretch/>
        </p:blipFill>
        <p:spPr>
          <a:xfrm>
            <a:off x="226699" y="4282875"/>
            <a:ext cx="1719726" cy="70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